
<file path=[Content_Types].xml><?xml version="1.0" encoding="utf-8"?>
<Types xmlns="http://schemas.openxmlformats.org/package/2006/content-types">
  <Default Extension="bin" ContentType="application/vnd.ms-office.activeX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ppt/activeX/activeX5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40" r:id="rId2"/>
  </p:sldIdLst>
  <p:sldSz cx="6858000" cy="9906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CBA"/>
    <a:srgbClr val="E5F2F8"/>
    <a:srgbClr val="0E3D88"/>
    <a:srgbClr val="4F81BD"/>
    <a:srgbClr val="106DA2"/>
    <a:srgbClr val="2193B8"/>
    <a:srgbClr val="2494B8"/>
    <a:srgbClr val="1479A9"/>
    <a:srgbClr val="FFFFFF"/>
    <a:srgbClr val="0B3B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2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3372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2386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activeX1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D7DD9-8592-4BFC-9264-B78D8AEFC19D}" type="datetimeFigureOut">
              <a:rPr lang="ko-KR" altLang="en-US" smtClean="0"/>
              <a:t>2024-09-09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01B40-760A-48CA-AB32-437D907C23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6519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5197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773B8CE-A337-E120-4DE7-B0AFF4641650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9690100"/>
            <a:ext cx="3844925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ko-KR" altLang="en-US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본 문서는 현대제철의 정보자산으로 관련 법령에 의해 보호 받습니다.</a:t>
            </a:r>
          </a:p>
        </p:txBody>
      </p:sp>
    </p:spTree>
    <p:extLst>
      <p:ext uri="{BB962C8B-B14F-4D97-AF65-F5344CB8AC3E}">
        <p14:creationId xmlns:p14="http://schemas.microsoft.com/office/powerpoint/2010/main" val="1996570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control" Target="../activeX/activeX3.xml"/><Relationship Id="rId7" Type="http://schemas.openxmlformats.org/officeDocument/2006/relationships/image" Target="../media/image1.png"/><Relationship Id="rId12" Type="http://schemas.openxmlformats.org/officeDocument/2006/relationships/image" Target="../media/image6.wmf"/><Relationship Id="rId2" Type="http://schemas.openxmlformats.org/officeDocument/2006/relationships/control" Target="../activeX/activeX2.xml"/><Relationship Id="rId1" Type="http://schemas.openxmlformats.org/officeDocument/2006/relationships/control" Target="../activeX/activeX1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5.wmf"/><Relationship Id="rId5" Type="http://schemas.openxmlformats.org/officeDocument/2006/relationships/control" Target="../activeX/activeX5.xml"/><Relationship Id="rId10" Type="http://schemas.openxmlformats.org/officeDocument/2006/relationships/image" Target="../media/image4.wmf"/><Relationship Id="rId4" Type="http://schemas.openxmlformats.org/officeDocument/2006/relationships/control" Target="../activeX/activeX4.xml"/><Relationship Id="rId9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F847B6F9-82CC-E84C-70ED-9D851884D8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0157424"/>
              </p:ext>
            </p:extLst>
          </p:nvPr>
        </p:nvGraphicFramePr>
        <p:xfrm>
          <a:off x="157247" y="621725"/>
          <a:ext cx="6543507" cy="8901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3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65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792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1528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100" b="1" dirty="0">
                          <a:solidFill>
                            <a:schemeClr val="bg1"/>
                          </a:solidFill>
                          <a:latin typeface="+mj-lt"/>
                        </a:rPr>
                        <a:t>과제명</a:t>
                      </a:r>
                    </a:p>
                  </a:txBody>
                  <a:tcPr marL="115172" marR="115172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BA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2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8391" marR="3839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528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100" b="1" dirty="0">
                          <a:solidFill>
                            <a:schemeClr val="bg1"/>
                          </a:solidFill>
                          <a:latin typeface="+mj-lt"/>
                        </a:rPr>
                        <a:t>연구분야</a:t>
                      </a:r>
                    </a:p>
                  </a:txBody>
                  <a:tcPr marL="115172" marR="115172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BA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baseline="0" dirty="0">
                          <a:solidFill>
                            <a:schemeClr val="tx1"/>
                          </a:solidFill>
                          <a:latin typeface="+mj-lt"/>
                        </a:rPr>
                        <a:t> 친환경         </a:t>
                      </a:r>
                      <a:r>
                        <a:rPr lang="en-US" altLang="ko-KR" sz="1200" b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OSC         </a:t>
                      </a:r>
                      <a:r>
                        <a:rPr lang="ko-KR" altLang="en-US" sz="1200" b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안전</a:t>
                      </a:r>
                      <a:r>
                        <a:rPr lang="en-US" altLang="ko-KR" sz="120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20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  <a:t>안심</a:t>
                      </a:r>
                      <a:r>
                        <a:rPr lang="ko-KR" altLang="en-US" sz="1200" b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      현장</a:t>
                      </a:r>
                      <a:r>
                        <a:rPr lang="en-US" altLang="ko-KR" sz="120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20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  <a:t>사회문제해결       성장동력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8391" marR="3839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528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100" b="1" dirty="0">
                          <a:solidFill>
                            <a:schemeClr val="bg1"/>
                          </a:solidFill>
                          <a:latin typeface="+mj-lt"/>
                        </a:rPr>
                        <a:t>연구기관</a:t>
                      </a:r>
                    </a:p>
                  </a:txBody>
                  <a:tcPr marL="115172" marR="115172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BA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200" b="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38391" marR="3839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528">
                <a:tc rowSpan="3">
                  <a:txBody>
                    <a:bodyPr/>
                    <a:lstStyle/>
                    <a:p>
                      <a:pPr algn="dist" latinLnBrk="1"/>
                      <a:r>
                        <a:rPr lang="ko-KR" altLang="en-US" sz="1100" b="1" dirty="0">
                          <a:solidFill>
                            <a:schemeClr val="bg1"/>
                          </a:solidFill>
                          <a:latin typeface="+mj-lt"/>
                        </a:rPr>
                        <a:t>연구 책임자</a:t>
                      </a:r>
                    </a:p>
                  </a:txBody>
                  <a:tcPr marL="115172" marR="115172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BA"/>
                    </a:solidFill>
                  </a:tcPr>
                </a:tc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kern="1200" dirty="0">
                          <a:solidFill>
                            <a:schemeClr val="tx2"/>
                          </a:solidFill>
                          <a:latin typeface="+mj-lt"/>
                          <a:ea typeface="+mn-ea"/>
                          <a:cs typeface="+mn-cs"/>
                        </a:rPr>
                        <a:t>성 명</a:t>
                      </a:r>
                    </a:p>
                  </a:txBody>
                  <a:tcPr marL="76781" marR="7678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2F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200" b="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38391" marR="3839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kern="1200" dirty="0">
                          <a:solidFill>
                            <a:schemeClr val="tx2"/>
                          </a:solidFill>
                          <a:latin typeface="+mj-lt"/>
                          <a:ea typeface="+mn-ea"/>
                          <a:cs typeface="+mn-cs"/>
                        </a:rPr>
                        <a:t>직급</a:t>
                      </a:r>
                      <a:r>
                        <a:rPr lang="en-US" altLang="ko-KR" sz="1200" b="1" kern="1200" dirty="0">
                          <a:solidFill>
                            <a:schemeClr val="tx2"/>
                          </a:solidFill>
                          <a:latin typeface="+mj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1" kern="1200" dirty="0">
                          <a:solidFill>
                            <a:schemeClr val="tx2"/>
                          </a:solidFill>
                          <a:latin typeface="+mj-lt"/>
                          <a:ea typeface="+mn-ea"/>
                          <a:cs typeface="+mn-cs"/>
                        </a:rPr>
                        <a:t>직위</a:t>
                      </a:r>
                      <a:r>
                        <a:rPr lang="en-US" altLang="ko-KR" sz="1200" b="1" kern="1200" dirty="0">
                          <a:solidFill>
                            <a:schemeClr val="tx2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200" b="1" kern="1200" dirty="0">
                        <a:solidFill>
                          <a:schemeClr val="tx2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6781" marR="7678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2F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200" b="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38391" marR="3839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52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kern="1200" dirty="0">
                          <a:solidFill>
                            <a:schemeClr val="tx2"/>
                          </a:solidFill>
                          <a:latin typeface="+mj-lt"/>
                          <a:ea typeface="+mn-ea"/>
                          <a:cs typeface="+mn-cs"/>
                        </a:rPr>
                        <a:t>소속부서</a:t>
                      </a:r>
                    </a:p>
                  </a:txBody>
                  <a:tcPr marL="76781" marR="7678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2F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200" b="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38391" marR="3839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kern="1200" dirty="0">
                          <a:solidFill>
                            <a:schemeClr val="tx2"/>
                          </a:solidFill>
                          <a:latin typeface="+mj-lt"/>
                          <a:ea typeface="+mn-ea"/>
                          <a:cs typeface="+mn-cs"/>
                        </a:rPr>
                        <a:t>전화</a:t>
                      </a:r>
                    </a:p>
                  </a:txBody>
                  <a:tcPr marL="76781" marR="7678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2F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200" b="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38391" marR="3839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52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 latinLnBrk="1"/>
                      <a:r>
                        <a:rPr lang="en-US" altLang="ko-KR" sz="1200" b="1" kern="1200" dirty="0">
                          <a:solidFill>
                            <a:schemeClr val="tx2"/>
                          </a:solidFill>
                          <a:latin typeface="+mj-lt"/>
                          <a:ea typeface="+mn-ea"/>
                          <a:cs typeface="+mn-cs"/>
                        </a:rPr>
                        <a:t>E-mail</a:t>
                      </a:r>
                      <a:endParaRPr lang="ko-KR" altLang="en-US" sz="1200" b="1" kern="1200" dirty="0">
                        <a:solidFill>
                          <a:schemeClr val="tx2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6781" marR="7678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2F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200" b="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38391" marR="3839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kern="1200" dirty="0">
                          <a:solidFill>
                            <a:schemeClr val="tx2"/>
                          </a:solidFill>
                          <a:latin typeface="+mj-lt"/>
                          <a:ea typeface="+mn-ea"/>
                          <a:cs typeface="+mn-cs"/>
                        </a:rPr>
                        <a:t>휴대전화</a:t>
                      </a:r>
                    </a:p>
                  </a:txBody>
                  <a:tcPr marL="76781" marR="7678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2F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200" b="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38391" marR="3839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1528">
                <a:tc>
                  <a:txBody>
                    <a:bodyPr/>
                    <a:lstStyle/>
                    <a:p>
                      <a:pPr marL="0" algn="dist" defTabSz="914400" rtl="0" eaLnBrk="1" latinLnBrk="1" hangingPunct="1"/>
                      <a:r>
                        <a:rPr lang="ko-KR" altLang="en-US" sz="11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연구기간</a:t>
                      </a:r>
                    </a:p>
                  </a:txBody>
                  <a:tcPr marL="115172" marR="115172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BA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+mj-lt"/>
                        </a:rPr>
                        <a:t>YYYY. MM. ~ YYYY. MM  (   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+mj-lt"/>
                        </a:rPr>
                        <a:t>개월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+mj-lt"/>
                        </a:rPr>
                        <a:t>)</a:t>
                      </a:r>
                      <a:endParaRPr lang="ko-KR" altLang="en-US" sz="12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8391" marR="3839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1528">
                <a:tc>
                  <a:txBody>
                    <a:bodyPr/>
                    <a:lstStyle/>
                    <a:p>
                      <a:pPr marL="0" algn="dist" defTabSz="914400" rtl="0" eaLnBrk="1" latinLnBrk="1" hangingPunct="1"/>
                      <a:r>
                        <a:rPr lang="ko-KR" altLang="en-US" sz="11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추정 연구비</a:t>
                      </a:r>
                    </a:p>
                  </a:txBody>
                  <a:tcPr marL="115172" marR="115172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BA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err="1">
                          <a:solidFill>
                            <a:schemeClr val="tx1"/>
                          </a:solidFill>
                          <a:latin typeface="+mj-lt"/>
                        </a:rPr>
                        <a:t>백만원</a:t>
                      </a:r>
                      <a:endParaRPr lang="ko-KR" altLang="en-US" sz="12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8391" marR="3839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1528">
                <a:tc gridSpan="5"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연구 배경</a:t>
                      </a:r>
                    </a:p>
                  </a:txBody>
                  <a:tcPr marL="38391" marR="3839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B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65727">
                <a:tc gridSpan="5">
                  <a:txBody>
                    <a:bodyPr/>
                    <a:lstStyle/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시장 및 산업 현황</a:t>
                      </a:r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마켓 규모 포함</a:t>
                      </a:r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문제점 및 개선사항</a:t>
                      </a:r>
                      <a:endParaRPr lang="en-US" altLang="ko-KR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391" marR="38391" marT="38391" marB="3839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1528">
                <a:tc gridSpan="5"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연구 내용 및 범위</a:t>
                      </a:r>
                    </a:p>
                  </a:txBody>
                  <a:tcPr marL="38391" marR="3839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B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85701">
                <a:tc gridSpan="5">
                  <a:txBody>
                    <a:bodyPr/>
                    <a:lstStyle/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2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 ※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자율 양식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필요시 양식을 복사하여  사용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38391" marR="38391" marT="38391" marB="3839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1528">
                <a:tc gridSpan="5">
                  <a:txBody>
                    <a:bodyPr/>
                    <a:lstStyle/>
                    <a:p>
                      <a:pPr marL="72000" algn="ctr" defTabSz="914400" rtl="0" eaLnBrk="1" latinLnBrk="1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ko-KR" alt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최종 목표</a:t>
                      </a:r>
                    </a:p>
                  </a:txBody>
                  <a:tcPr marL="38391" marR="3839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B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65727">
                <a:tc gridSpan="5">
                  <a:txBody>
                    <a:bodyPr/>
                    <a:lstStyle/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성능지표 및 성능 목표</a:t>
                      </a:r>
                      <a:endParaRPr lang="en-US" altLang="ko-KR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성과목표</a:t>
                      </a:r>
                    </a:p>
                  </a:txBody>
                  <a:tcPr marL="38391" marR="38391" marT="38391" marB="3839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3767">
                <a:tc gridSpan="5">
                  <a:txBody>
                    <a:bodyPr/>
                    <a:lstStyle/>
                    <a:p>
                      <a:pPr marL="72000" marR="0" lvl="0" indent="0" algn="ctr" defTabSz="1425550" rtl="0" eaLnBrk="1" fontAlgn="auto" latinLnBrk="1" hangingPunct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사업화 계획</a:t>
                      </a:r>
                    </a:p>
                  </a:txBody>
                  <a:tcPr marL="38391" marR="38391" marT="38391" marB="3839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B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368773"/>
                  </a:ext>
                </a:extLst>
              </a:tr>
              <a:tr h="1260701">
                <a:tc gridSpan="5">
                  <a:txBody>
                    <a:bodyPr/>
                    <a:lstStyle/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차별화 전략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제품화 시기 및 판매 등의 계획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양산 및 판로 확보 계획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391" marR="38391" marT="38391" marB="3839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729178"/>
                  </a:ext>
                </a:extLst>
              </a:tr>
              <a:tr h="213767"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ts val="1200"/>
                        </a:lnSpc>
                      </a:pPr>
                      <a:r>
                        <a:rPr lang="ko-KR" alt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기대 효과</a:t>
                      </a:r>
                    </a:p>
                  </a:txBody>
                  <a:tcPr marL="38391" marR="38391" marT="38391" marB="383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B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65727">
                <a:tc gridSpan="5">
                  <a:txBody>
                    <a:bodyPr/>
                    <a:lstStyle/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정량적 효과 </a:t>
                      </a:r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(H CORE</a:t>
                      </a:r>
                      <a:r>
                        <a:rPr lang="en-US" altLang="ko-KR" sz="12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12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판매 목표 물량</a:t>
                      </a:r>
                      <a:r>
                        <a:rPr lang="en-US" altLang="ko-KR" sz="12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altLang="ko-KR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정성적 효과</a:t>
                      </a:r>
                      <a:endParaRPr lang="en-US" altLang="ko-KR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391" marR="38391" marT="38391" marB="3839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pSp>
        <p:nvGrpSpPr>
          <p:cNvPr id="18" name="그룹 17">
            <a:extLst>
              <a:ext uri="{FF2B5EF4-FFF2-40B4-BE49-F238E27FC236}">
                <a16:creationId xmlns:a16="http://schemas.microsoft.com/office/drawing/2014/main" id="{17B52868-D408-6028-AA28-E11F99C229E0}"/>
              </a:ext>
            </a:extLst>
          </p:cNvPr>
          <p:cNvGrpSpPr/>
          <p:nvPr/>
        </p:nvGrpSpPr>
        <p:grpSpPr>
          <a:xfrm>
            <a:off x="61997" y="93598"/>
            <a:ext cx="6734007" cy="369332"/>
            <a:chOff x="77006" y="93598"/>
            <a:chExt cx="6734007" cy="36933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F2FF6DA-3075-BA1B-5049-75259F4A182C}"/>
                </a:ext>
              </a:extLst>
            </p:cNvPr>
            <p:cNvSpPr txBox="1"/>
            <p:nvPr/>
          </p:nvSpPr>
          <p:spPr>
            <a:xfrm>
              <a:off x="77006" y="93598"/>
              <a:ext cx="67340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>
                  <a:latin typeface="+mj-lt"/>
                </a:rPr>
                <a:t>24</a:t>
              </a:r>
              <a:r>
                <a:rPr lang="ko-KR" altLang="en-US" b="1" dirty="0">
                  <a:latin typeface="+mj-lt"/>
                </a:rPr>
                <a:t>년       </a:t>
              </a:r>
              <a:r>
                <a:rPr lang="en-US" altLang="ko-KR" b="1" dirty="0">
                  <a:latin typeface="+mj-lt"/>
                </a:rPr>
                <a:t>      Solution </a:t>
              </a:r>
              <a:r>
                <a:rPr lang="ko-KR" altLang="en-US" b="1" dirty="0">
                  <a:latin typeface="+mj-lt"/>
                </a:rPr>
                <a:t>제품개발 제안서 </a:t>
              </a:r>
              <a:r>
                <a:rPr lang="en-US" altLang="ko-KR" b="1" dirty="0">
                  <a:latin typeface="+mj-lt"/>
                </a:rPr>
                <a:t>(</a:t>
              </a:r>
              <a:r>
                <a:rPr lang="ko-KR" altLang="en-US" b="1" dirty="0">
                  <a:latin typeface="+mj-lt"/>
                </a:rPr>
                <a:t>샘플</a:t>
              </a:r>
              <a:r>
                <a:rPr lang="en-US" altLang="ko-KR" b="1" dirty="0">
                  <a:latin typeface="+mj-lt"/>
                </a:rPr>
                <a:t>)</a:t>
              </a:r>
              <a:endParaRPr lang="ko-KR" altLang="en-US" b="1" dirty="0">
                <a:latin typeface="+mj-lt"/>
              </a:endParaRPr>
            </a:p>
          </p:txBody>
        </p:sp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72DA5716-5A73-D957-7F62-E31B610875B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41095" y="163306"/>
              <a:ext cx="946487" cy="229916"/>
            </a:xfrm>
            <a:prstGeom prst="rect">
              <a:avLst/>
            </a:prstGeom>
          </p:spPr>
        </p:pic>
      </p:grpSp>
    </p:spTree>
    <p:controls>
      <mc:AlternateContent xmlns:mc="http://schemas.openxmlformats.org/markup-compatibility/2006">
        <mc:Choice xmlns:v="urn:schemas-microsoft-com:vml" Requires="v">
          <p:control name="CheckBox1" r:id="rId1" imgW="171360" imgH="162000"/>
        </mc:Choice>
        <mc:Fallback>
          <p:control name="CheckBox1" r:id="rId1" imgW="171360" imgH="162000">
            <p:pic>
              <p:nvPicPr>
                <p:cNvPr id="5" name="CheckBox1">
                  <a:extLst>
                    <a:ext uri="{FF2B5EF4-FFF2-40B4-BE49-F238E27FC236}">
                      <a16:creationId xmlns:a16="http://schemas.microsoft.com/office/drawing/2014/main" id="{7D042641-089F-2185-4F67-B82A3551B866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218493" y="924612"/>
                  <a:ext cx="169292" cy="162520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name="CheckBox2" r:id="rId2" imgW="171360" imgH="162000"/>
        </mc:Choice>
        <mc:Fallback>
          <p:control name="CheckBox2" r:id="rId2" imgW="171360" imgH="162000">
            <p:pic>
              <p:nvPicPr>
                <p:cNvPr id="6" name="CheckBox2">
                  <a:extLst>
                    <a:ext uri="{FF2B5EF4-FFF2-40B4-BE49-F238E27FC236}">
                      <a16:creationId xmlns:a16="http://schemas.microsoft.com/office/drawing/2014/main" id="{237BE098-5303-FF3D-68F8-E3204F8A6EF5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188111" y="924612"/>
                  <a:ext cx="169292" cy="162520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name="CheckBox3" r:id="rId3" imgW="171360" imgH="162000"/>
        </mc:Choice>
        <mc:Fallback>
          <p:control name="CheckBox3" r:id="rId3" imgW="171360" imgH="162000">
            <p:pic>
              <p:nvPicPr>
                <p:cNvPr id="8" name="CheckBox3">
                  <a:extLst>
                    <a:ext uri="{FF2B5EF4-FFF2-40B4-BE49-F238E27FC236}">
                      <a16:creationId xmlns:a16="http://schemas.microsoft.com/office/drawing/2014/main" id="{7A2F525E-B0EB-1F40-92B0-08583EA7EE9A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929721" y="924612"/>
                  <a:ext cx="169292" cy="162520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name="CheckBox4" r:id="rId4" imgW="171360" imgH="162000"/>
        </mc:Choice>
        <mc:Fallback>
          <p:control name="CheckBox4" r:id="rId4" imgW="171360" imgH="162000">
            <p:pic>
              <p:nvPicPr>
                <p:cNvPr id="14" name="CheckBox4">
                  <a:extLst>
                    <a:ext uri="{FF2B5EF4-FFF2-40B4-BE49-F238E27FC236}">
                      <a16:creationId xmlns:a16="http://schemas.microsoft.com/office/drawing/2014/main" id="{118FCD2B-3669-56EA-59D1-3A59E54B0E41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088630" y="923291"/>
                  <a:ext cx="169292" cy="162520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name="CheckBox5" r:id="rId5" imgW="171360" imgH="162000"/>
        </mc:Choice>
        <mc:Fallback>
          <p:control name="CheckBox5" r:id="rId5" imgW="171360" imgH="162000">
            <p:pic>
              <p:nvPicPr>
                <p:cNvPr id="15" name="CheckBox5">
                  <a:extLst>
                    <a:ext uri="{FF2B5EF4-FFF2-40B4-BE49-F238E27FC236}">
                      <a16:creationId xmlns:a16="http://schemas.microsoft.com/office/drawing/2014/main" id="{8CF7B815-563B-87D9-A071-5799ACA4D290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721808" y="923291"/>
                  <a:ext cx="169292" cy="162520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56467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otalTime>10844</TotalTime>
  <Words>120</Words>
  <Application>Microsoft Office PowerPoint</Application>
  <PresentationFormat>A4 용지(210x297mm)</PresentationFormat>
  <Paragraphs>36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Calibri</vt:lpstr>
      <vt:lpstr>Office 테마</vt:lpstr>
      <vt:lpstr>PowerPoint 프레젠테이션</vt:lpstr>
    </vt:vector>
  </TitlesOfParts>
  <Company>hds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HDS</dc:creator>
  <cp:lastModifiedBy>임지훈 책임연구원 건설강재응용기술팀</cp:lastModifiedBy>
  <cp:revision>800</cp:revision>
  <cp:lastPrinted>2023-02-13T23:03:00Z</cp:lastPrinted>
  <dcterms:created xsi:type="dcterms:W3CDTF">2021-12-02T19:30:16Z</dcterms:created>
  <dcterms:modified xsi:type="dcterms:W3CDTF">2024-09-09T05:16:07Z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테마:3</vt:lpwstr>
  </property>
  <property fmtid="{D5CDD505-2E9C-101B-9397-08002B2CF9AE}" pid="3" name="ClassificationContentMarkingFooterText">
    <vt:lpwstr>본 문서는 현대제철의 정보자산으로 관련 법령에 의해 보호 받습니다.</vt:lpwstr>
  </property>
</Properties>
</file>