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8" r:id="rId11"/>
    <p:sldId id="265" r:id="rId12"/>
    <p:sldId id="266" r:id="rId13"/>
    <p:sldId id="267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147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1B11911-0E82-4D54-988C-D617596F334B}" type="doc">
      <dgm:prSet loTypeId="urn:microsoft.com/office/officeart/2005/8/layout/hierarchy3" loCatId="list" qsTypeId="urn:microsoft.com/office/officeart/2005/8/quickstyle/3d1" qsCatId="3D" csTypeId="urn:microsoft.com/office/officeart/2005/8/colors/colorful5" csCatId="colorful" phldr="1"/>
      <dgm:spPr/>
      <dgm:t>
        <a:bodyPr/>
        <a:lstStyle/>
        <a:p>
          <a:pPr latinLnBrk="1"/>
          <a:endParaRPr lang="ko-KR" altLang="en-US"/>
        </a:p>
      </dgm:t>
    </dgm:pt>
    <dgm:pt modelId="{69984D1D-36DF-49D0-8259-EFD63DC423C0}">
      <dgm:prSet phldrT="[텍스트]" custT="1"/>
      <dgm:spPr/>
      <dgm:t>
        <a:bodyPr/>
        <a:lstStyle/>
        <a:p>
          <a:pPr latinLnBrk="1"/>
          <a:r>
            <a:rPr lang="en-US" sz="2800" b="1" dirty="0" smtClean="0"/>
            <a:t>Scripted teaching </a:t>
          </a:r>
        </a:p>
        <a:p>
          <a:pPr latinLnBrk="1"/>
          <a:r>
            <a:rPr lang="ko-KR" altLang="en-US" sz="2800" b="1" dirty="0" smtClean="0"/>
            <a:t>옹호자</a:t>
          </a:r>
          <a:endParaRPr lang="ko-KR" altLang="en-US" sz="2800" dirty="0"/>
        </a:p>
      </dgm:t>
    </dgm:pt>
    <dgm:pt modelId="{5A294DFD-CCE4-4521-BE29-3D03A2DDEBCD}" type="parTrans" cxnId="{6E7C396C-869E-456C-9045-789257723252}">
      <dgm:prSet/>
      <dgm:spPr/>
      <dgm:t>
        <a:bodyPr/>
        <a:lstStyle/>
        <a:p>
          <a:pPr latinLnBrk="1"/>
          <a:endParaRPr lang="ko-KR" altLang="en-US"/>
        </a:p>
      </dgm:t>
    </dgm:pt>
    <dgm:pt modelId="{4C0DCECE-9726-46E3-9430-2A04F96571CC}" type="sibTrans" cxnId="{6E7C396C-869E-456C-9045-789257723252}">
      <dgm:prSet/>
      <dgm:spPr/>
      <dgm:t>
        <a:bodyPr/>
        <a:lstStyle/>
        <a:p>
          <a:pPr latinLnBrk="1"/>
          <a:endParaRPr lang="ko-KR" altLang="en-US"/>
        </a:p>
      </dgm:t>
    </dgm:pt>
    <dgm:pt modelId="{19D6B103-C277-453F-82A2-5ACE0A14328B}">
      <dgm:prSet phldrT="[텍스트]"/>
      <dgm:spPr/>
      <dgm:t>
        <a:bodyPr/>
        <a:lstStyle/>
        <a:p>
          <a:pPr latinLnBrk="1"/>
          <a:r>
            <a:rPr lang="ko-KR" altLang="en-US" dirty="0" smtClean="0"/>
            <a:t>교사들이 자신들에게 기대되는 바가 무엇인지 알려줌</a:t>
          </a:r>
          <a:r>
            <a:rPr lang="en-US" altLang="ko-KR" dirty="0" smtClean="0"/>
            <a:t>.</a:t>
          </a:r>
          <a:endParaRPr lang="ko-KR" altLang="en-US" dirty="0"/>
        </a:p>
      </dgm:t>
    </dgm:pt>
    <dgm:pt modelId="{99B637A1-9ACD-4D13-B06C-BFD5FB2743C4}" type="parTrans" cxnId="{1B6A2174-69C3-4606-8738-6813A0E09DB9}">
      <dgm:prSet/>
      <dgm:spPr/>
      <dgm:t>
        <a:bodyPr/>
        <a:lstStyle/>
        <a:p>
          <a:pPr latinLnBrk="1"/>
          <a:endParaRPr lang="ko-KR" altLang="en-US"/>
        </a:p>
      </dgm:t>
    </dgm:pt>
    <dgm:pt modelId="{CDD4009C-4DF9-4AF8-92D2-752A47F2F7C0}" type="sibTrans" cxnId="{1B6A2174-69C3-4606-8738-6813A0E09DB9}">
      <dgm:prSet/>
      <dgm:spPr/>
      <dgm:t>
        <a:bodyPr/>
        <a:lstStyle/>
        <a:p>
          <a:pPr latinLnBrk="1"/>
          <a:endParaRPr lang="ko-KR" altLang="en-US"/>
        </a:p>
      </dgm:t>
    </dgm:pt>
    <dgm:pt modelId="{36ED661A-E68C-4EE2-912A-E8B349588F37}">
      <dgm:prSet phldrT="[텍스트]"/>
      <dgm:spPr/>
      <dgm:t>
        <a:bodyPr/>
        <a:lstStyle/>
        <a:p>
          <a:pPr latinLnBrk="1"/>
          <a:r>
            <a:rPr lang="ko-KR" altLang="en-US" dirty="0" smtClean="0"/>
            <a:t>교사들의 경험이 다양하기 </a:t>
          </a:r>
          <a:r>
            <a:rPr lang="en-US" altLang="ko-KR" dirty="0" smtClean="0"/>
            <a:t>(</a:t>
          </a:r>
          <a:r>
            <a:rPr lang="ko-KR" altLang="en-US" dirty="0" smtClean="0"/>
            <a:t>차이가 있기</a:t>
          </a:r>
          <a:r>
            <a:rPr lang="en-US" altLang="ko-KR" dirty="0" smtClean="0"/>
            <a:t>) </a:t>
          </a:r>
          <a:r>
            <a:rPr lang="ko-KR" altLang="en-US" dirty="0" smtClean="0"/>
            <a:t>때문에 유용</a:t>
          </a:r>
          <a:r>
            <a:rPr lang="en-US" altLang="ko-KR" dirty="0" smtClean="0"/>
            <a:t>.</a:t>
          </a:r>
          <a:endParaRPr lang="ko-KR" altLang="en-US" dirty="0"/>
        </a:p>
      </dgm:t>
    </dgm:pt>
    <dgm:pt modelId="{6AC6C9A9-10D9-4C6C-A4C8-9A1C76468347}" type="parTrans" cxnId="{D3AC727E-42A5-4C0E-8B8A-96FD3BF9F0A9}">
      <dgm:prSet/>
      <dgm:spPr/>
      <dgm:t>
        <a:bodyPr/>
        <a:lstStyle/>
        <a:p>
          <a:pPr latinLnBrk="1"/>
          <a:endParaRPr lang="ko-KR" altLang="en-US"/>
        </a:p>
      </dgm:t>
    </dgm:pt>
    <dgm:pt modelId="{BDAF51CD-5A08-446B-BBA6-C80868917F24}" type="sibTrans" cxnId="{D3AC727E-42A5-4C0E-8B8A-96FD3BF9F0A9}">
      <dgm:prSet/>
      <dgm:spPr/>
      <dgm:t>
        <a:bodyPr/>
        <a:lstStyle/>
        <a:p>
          <a:pPr latinLnBrk="1"/>
          <a:endParaRPr lang="ko-KR" altLang="en-US"/>
        </a:p>
      </dgm:t>
    </dgm:pt>
    <dgm:pt modelId="{3547913A-7CB8-40F2-B7A5-C286DB5A9FDF}">
      <dgm:prSet phldrT="[텍스트]"/>
      <dgm:spPr/>
      <dgm:t>
        <a:bodyPr/>
        <a:lstStyle/>
        <a:p>
          <a:pPr latinLnBrk="1"/>
          <a:r>
            <a:rPr lang="en-US" b="1" dirty="0" smtClean="0"/>
            <a:t>Scripted teaching </a:t>
          </a:r>
        </a:p>
        <a:p>
          <a:pPr latinLnBrk="1"/>
          <a:r>
            <a:rPr lang="ko-KR" altLang="en-US" b="1" dirty="0" smtClean="0"/>
            <a:t>비판자</a:t>
          </a:r>
          <a:endParaRPr lang="ko-KR" altLang="en-US" dirty="0"/>
        </a:p>
      </dgm:t>
    </dgm:pt>
    <dgm:pt modelId="{5C6D06BF-67CC-4CB2-8272-445F11E35895}" type="parTrans" cxnId="{B14E680C-E4B0-4BB5-BBBD-5DBFB9F4EA4D}">
      <dgm:prSet/>
      <dgm:spPr/>
      <dgm:t>
        <a:bodyPr/>
        <a:lstStyle/>
        <a:p>
          <a:pPr latinLnBrk="1"/>
          <a:endParaRPr lang="ko-KR" altLang="en-US"/>
        </a:p>
      </dgm:t>
    </dgm:pt>
    <dgm:pt modelId="{D28946E8-550A-4D9A-8B45-A0EF20149B99}" type="sibTrans" cxnId="{B14E680C-E4B0-4BB5-BBBD-5DBFB9F4EA4D}">
      <dgm:prSet/>
      <dgm:spPr/>
      <dgm:t>
        <a:bodyPr/>
        <a:lstStyle/>
        <a:p>
          <a:pPr latinLnBrk="1"/>
          <a:endParaRPr lang="ko-KR" altLang="en-US"/>
        </a:p>
      </dgm:t>
    </dgm:pt>
    <dgm:pt modelId="{BAE7EC46-9883-447C-8D3C-D006429564F1}">
      <dgm:prSet phldrT="[텍스트]"/>
      <dgm:spPr/>
      <dgm:t>
        <a:bodyPr/>
        <a:lstStyle/>
        <a:p>
          <a:pPr latinLnBrk="1"/>
          <a:r>
            <a:rPr lang="ko-KR" altLang="en-US" dirty="0" smtClean="0"/>
            <a:t>문제 해결과 발견</a:t>
          </a:r>
          <a:r>
            <a:rPr lang="en-US" altLang="ko-KR" dirty="0" smtClean="0"/>
            <a:t>(</a:t>
          </a:r>
          <a:r>
            <a:rPr lang="ko-KR" altLang="en-US" dirty="0" smtClean="0"/>
            <a:t>탐색</a:t>
          </a:r>
          <a:r>
            <a:rPr lang="en-US" altLang="ko-KR" dirty="0" smtClean="0"/>
            <a:t>)</a:t>
          </a:r>
          <a:r>
            <a:rPr lang="ko-KR" altLang="en-US" dirty="0" smtClean="0"/>
            <a:t>이나 호기심을 격려하기보다는 정보 전달만을 요구</a:t>
          </a:r>
          <a:endParaRPr lang="ko-KR" altLang="en-US" dirty="0"/>
        </a:p>
      </dgm:t>
    </dgm:pt>
    <dgm:pt modelId="{95EBCE21-1CAA-49BC-BA92-85ED1BBBA9D8}" type="parTrans" cxnId="{02CDEC45-18B3-48BC-8D25-8731B1D117AD}">
      <dgm:prSet/>
      <dgm:spPr/>
      <dgm:t>
        <a:bodyPr/>
        <a:lstStyle/>
        <a:p>
          <a:pPr latinLnBrk="1"/>
          <a:endParaRPr lang="ko-KR" altLang="en-US"/>
        </a:p>
      </dgm:t>
    </dgm:pt>
    <dgm:pt modelId="{E70F7D79-5CA6-4264-87AB-C1C4CC6AA0B9}" type="sibTrans" cxnId="{02CDEC45-18B3-48BC-8D25-8731B1D117AD}">
      <dgm:prSet/>
      <dgm:spPr/>
      <dgm:t>
        <a:bodyPr/>
        <a:lstStyle/>
        <a:p>
          <a:pPr latinLnBrk="1"/>
          <a:endParaRPr lang="ko-KR" altLang="en-US"/>
        </a:p>
      </dgm:t>
    </dgm:pt>
    <dgm:pt modelId="{42B2036E-F471-4779-A780-A9A8BAF9E215}">
      <dgm:prSet phldrT="[텍스트]"/>
      <dgm:spPr/>
      <dgm:t>
        <a:bodyPr/>
        <a:lstStyle/>
        <a:p>
          <a:pPr latinLnBrk="1"/>
          <a:r>
            <a:rPr lang="ko-KR" altLang="en-US" dirty="0" smtClean="0"/>
            <a:t>성인은 안내자이기보다 명령하는 권위자로서의 역할 수행</a:t>
          </a:r>
          <a:endParaRPr lang="ko-KR" altLang="en-US" dirty="0"/>
        </a:p>
      </dgm:t>
    </dgm:pt>
    <dgm:pt modelId="{914425C0-6175-4922-8208-4A51DC5257D8}" type="parTrans" cxnId="{15A98F27-5443-4A1E-918D-F2DE6B5DBDDB}">
      <dgm:prSet/>
      <dgm:spPr/>
      <dgm:t>
        <a:bodyPr/>
        <a:lstStyle/>
        <a:p>
          <a:pPr latinLnBrk="1"/>
          <a:endParaRPr lang="ko-KR" altLang="en-US"/>
        </a:p>
      </dgm:t>
    </dgm:pt>
    <dgm:pt modelId="{BE4A5883-1D34-4F51-8811-C35803B4DCFB}" type="sibTrans" cxnId="{15A98F27-5443-4A1E-918D-F2DE6B5DBDDB}">
      <dgm:prSet/>
      <dgm:spPr/>
      <dgm:t>
        <a:bodyPr/>
        <a:lstStyle/>
        <a:p>
          <a:pPr latinLnBrk="1"/>
          <a:endParaRPr lang="ko-KR" altLang="en-US"/>
        </a:p>
      </dgm:t>
    </dgm:pt>
    <dgm:pt modelId="{3306504F-DDB4-49B3-95DE-C874248B2317}" type="pres">
      <dgm:prSet presAssocID="{51B11911-0E82-4D54-988C-D617596F334B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02EE8061-66D5-42A8-95ED-217B20B91CEB}" type="pres">
      <dgm:prSet presAssocID="{69984D1D-36DF-49D0-8259-EFD63DC423C0}" presName="root" presStyleCnt="0"/>
      <dgm:spPr/>
    </dgm:pt>
    <dgm:pt modelId="{2ABE4641-6924-4B53-8019-A8CDF5AD83CE}" type="pres">
      <dgm:prSet presAssocID="{69984D1D-36DF-49D0-8259-EFD63DC423C0}" presName="rootComposite" presStyleCnt="0"/>
      <dgm:spPr/>
    </dgm:pt>
    <dgm:pt modelId="{3B33492F-0AD1-4CE0-AA2A-34C1DC98C95B}" type="pres">
      <dgm:prSet presAssocID="{69984D1D-36DF-49D0-8259-EFD63DC423C0}" presName="rootText" presStyleLbl="node1" presStyleIdx="0" presStyleCnt="2" custScaleX="142542"/>
      <dgm:spPr/>
      <dgm:t>
        <a:bodyPr/>
        <a:lstStyle/>
        <a:p>
          <a:pPr latinLnBrk="1"/>
          <a:endParaRPr lang="ko-KR" altLang="en-US"/>
        </a:p>
      </dgm:t>
    </dgm:pt>
    <dgm:pt modelId="{A17D7F89-6459-486A-8A77-DA817E6304D7}" type="pres">
      <dgm:prSet presAssocID="{69984D1D-36DF-49D0-8259-EFD63DC423C0}" presName="rootConnector" presStyleLbl="node1" presStyleIdx="0" presStyleCnt="2"/>
      <dgm:spPr/>
      <dgm:t>
        <a:bodyPr/>
        <a:lstStyle/>
        <a:p>
          <a:pPr latinLnBrk="1"/>
          <a:endParaRPr lang="ko-KR" altLang="en-US"/>
        </a:p>
      </dgm:t>
    </dgm:pt>
    <dgm:pt modelId="{653BB0A1-8449-4FB2-A3B8-FACAFC24F9DC}" type="pres">
      <dgm:prSet presAssocID="{69984D1D-36DF-49D0-8259-EFD63DC423C0}" presName="childShape" presStyleCnt="0"/>
      <dgm:spPr/>
    </dgm:pt>
    <dgm:pt modelId="{F2B77374-4F4A-48A3-A7B1-DF7AA8499E43}" type="pres">
      <dgm:prSet presAssocID="{99B637A1-9ACD-4D13-B06C-BFD5FB2743C4}" presName="Name13" presStyleLbl="parChTrans1D2" presStyleIdx="0" presStyleCnt="4"/>
      <dgm:spPr/>
      <dgm:t>
        <a:bodyPr/>
        <a:lstStyle/>
        <a:p>
          <a:pPr latinLnBrk="1"/>
          <a:endParaRPr lang="ko-KR" altLang="en-US"/>
        </a:p>
      </dgm:t>
    </dgm:pt>
    <dgm:pt modelId="{D1D49CB1-A94C-4DF9-81CC-594D6CEC1600}" type="pres">
      <dgm:prSet presAssocID="{19D6B103-C277-453F-82A2-5ACE0A14328B}" presName="childText" presStyleLbl="bgAcc1" presStyleIdx="0" presStyleCnt="4" custScaleX="153652" custScaleY="142008" custLinFactNeighborX="1715" custLinFactNeighborY="1114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C04E5AC5-89C8-4DA4-86E1-C2F3F9D84370}" type="pres">
      <dgm:prSet presAssocID="{6AC6C9A9-10D9-4C6C-A4C8-9A1C76468347}" presName="Name13" presStyleLbl="parChTrans1D2" presStyleIdx="1" presStyleCnt="4"/>
      <dgm:spPr/>
      <dgm:t>
        <a:bodyPr/>
        <a:lstStyle/>
        <a:p>
          <a:pPr latinLnBrk="1"/>
          <a:endParaRPr lang="ko-KR" altLang="en-US"/>
        </a:p>
      </dgm:t>
    </dgm:pt>
    <dgm:pt modelId="{DDF69A46-BECF-4FCC-8CC0-1C1C8A2E654C}" type="pres">
      <dgm:prSet presAssocID="{36ED661A-E68C-4EE2-912A-E8B349588F37}" presName="childText" presStyleLbl="bgAcc1" presStyleIdx="1" presStyleCnt="4" custScaleX="151569" custScaleY="139720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FE6A7A1E-0431-43B0-8D20-8EBE1580703A}" type="pres">
      <dgm:prSet presAssocID="{3547913A-7CB8-40F2-B7A5-C286DB5A9FDF}" presName="root" presStyleCnt="0"/>
      <dgm:spPr/>
    </dgm:pt>
    <dgm:pt modelId="{55EA594B-FDE3-490E-A7A4-1C541FE9F8BD}" type="pres">
      <dgm:prSet presAssocID="{3547913A-7CB8-40F2-B7A5-C286DB5A9FDF}" presName="rootComposite" presStyleCnt="0"/>
      <dgm:spPr/>
    </dgm:pt>
    <dgm:pt modelId="{D039C6C8-0948-4FF3-8418-B43B0F94A3A8}" type="pres">
      <dgm:prSet presAssocID="{3547913A-7CB8-40F2-B7A5-C286DB5A9FDF}" presName="rootText" presStyleLbl="node1" presStyleIdx="1" presStyleCnt="2" custScaleX="139017"/>
      <dgm:spPr/>
      <dgm:t>
        <a:bodyPr/>
        <a:lstStyle/>
        <a:p>
          <a:pPr latinLnBrk="1"/>
          <a:endParaRPr lang="ko-KR" altLang="en-US"/>
        </a:p>
      </dgm:t>
    </dgm:pt>
    <dgm:pt modelId="{1E39BC3B-0FF7-446D-8181-560298D7F506}" type="pres">
      <dgm:prSet presAssocID="{3547913A-7CB8-40F2-B7A5-C286DB5A9FDF}" presName="rootConnector" presStyleLbl="node1" presStyleIdx="1" presStyleCnt="2"/>
      <dgm:spPr/>
      <dgm:t>
        <a:bodyPr/>
        <a:lstStyle/>
        <a:p>
          <a:pPr latinLnBrk="1"/>
          <a:endParaRPr lang="ko-KR" altLang="en-US"/>
        </a:p>
      </dgm:t>
    </dgm:pt>
    <dgm:pt modelId="{50FDA05D-9B66-476B-B47A-728F1C8625CE}" type="pres">
      <dgm:prSet presAssocID="{3547913A-7CB8-40F2-B7A5-C286DB5A9FDF}" presName="childShape" presStyleCnt="0"/>
      <dgm:spPr/>
    </dgm:pt>
    <dgm:pt modelId="{EB788480-422E-42A2-B31D-778915D97977}" type="pres">
      <dgm:prSet presAssocID="{95EBCE21-1CAA-49BC-BA92-85ED1BBBA9D8}" presName="Name13" presStyleLbl="parChTrans1D2" presStyleIdx="2" presStyleCnt="4"/>
      <dgm:spPr/>
      <dgm:t>
        <a:bodyPr/>
        <a:lstStyle/>
        <a:p>
          <a:pPr latinLnBrk="1"/>
          <a:endParaRPr lang="ko-KR" altLang="en-US"/>
        </a:p>
      </dgm:t>
    </dgm:pt>
    <dgm:pt modelId="{E5942BEC-5F8E-4A04-9132-A1D03A63BBD9}" type="pres">
      <dgm:prSet presAssocID="{BAE7EC46-9883-447C-8D3C-D006429564F1}" presName="childText" presStyleLbl="bgAcc1" presStyleIdx="2" presStyleCnt="4" custScaleX="136867" custScaleY="127970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70942818-62FF-48A4-8953-9E3B3B37DAE8}" type="pres">
      <dgm:prSet presAssocID="{914425C0-6175-4922-8208-4A51DC5257D8}" presName="Name13" presStyleLbl="parChTrans1D2" presStyleIdx="3" presStyleCnt="4"/>
      <dgm:spPr/>
      <dgm:t>
        <a:bodyPr/>
        <a:lstStyle/>
        <a:p>
          <a:pPr latinLnBrk="1"/>
          <a:endParaRPr lang="ko-KR" altLang="en-US"/>
        </a:p>
      </dgm:t>
    </dgm:pt>
    <dgm:pt modelId="{6272B915-A50D-4205-84F1-93111EC36273}" type="pres">
      <dgm:prSet presAssocID="{42B2036E-F471-4779-A780-A9A8BAF9E215}" presName="childText" presStyleLbl="bgAcc1" presStyleIdx="3" presStyleCnt="4" custScaleX="136867" custScaleY="135499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</dgm:ptLst>
  <dgm:cxnLst>
    <dgm:cxn modelId="{02CDEC45-18B3-48BC-8D25-8731B1D117AD}" srcId="{3547913A-7CB8-40F2-B7A5-C286DB5A9FDF}" destId="{BAE7EC46-9883-447C-8D3C-D006429564F1}" srcOrd="0" destOrd="0" parTransId="{95EBCE21-1CAA-49BC-BA92-85ED1BBBA9D8}" sibTransId="{E70F7D79-5CA6-4264-87AB-C1C4CC6AA0B9}"/>
    <dgm:cxn modelId="{0F992EF0-8CA2-436F-90F1-2D715DE9AFB4}" type="presOf" srcId="{69984D1D-36DF-49D0-8259-EFD63DC423C0}" destId="{A17D7F89-6459-486A-8A77-DA817E6304D7}" srcOrd="1" destOrd="0" presId="urn:microsoft.com/office/officeart/2005/8/layout/hierarchy3"/>
    <dgm:cxn modelId="{15A98F27-5443-4A1E-918D-F2DE6B5DBDDB}" srcId="{3547913A-7CB8-40F2-B7A5-C286DB5A9FDF}" destId="{42B2036E-F471-4779-A780-A9A8BAF9E215}" srcOrd="1" destOrd="0" parTransId="{914425C0-6175-4922-8208-4A51DC5257D8}" sibTransId="{BE4A5883-1D34-4F51-8811-C35803B4DCFB}"/>
    <dgm:cxn modelId="{D21A583C-522C-4E7F-BA57-08937561BBA2}" type="presOf" srcId="{19D6B103-C277-453F-82A2-5ACE0A14328B}" destId="{D1D49CB1-A94C-4DF9-81CC-594D6CEC1600}" srcOrd="0" destOrd="0" presId="urn:microsoft.com/office/officeart/2005/8/layout/hierarchy3"/>
    <dgm:cxn modelId="{16602F80-51EA-4E4E-9E9F-AE631EB1638B}" type="presOf" srcId="{914425C0-6175-4922-8208-4A51DC5257D8}" destId="{70942818-62FF-48A4-8953-9E3B3B37DAE8}" srcOrd="0" destOrd="0" presId="urn:microsoft.com/office/officeart/2005/8/layout/hierarchy3"/>
    <dgm:cxn modelId="{9C5DB9E4-9C4F-4E31-92DE-189186D54227}" type="presOf" srcId="{42B2036E-F471-4779-A780-A9A8BAF9E215}" destId="{6272B915-A50D-4205-84F1-93111EC36273}" srcOrd="0" destOrd="0" presId="urn:microsoft.com/office/officeart/2005/8/layout/hierarchy3"/>
    <dgm:cxn modelId="{687BA60F-AA5B-4A88-9D73-D2F451A17D33}" type="presOf" srcId="{69984D1D-36DF-49D0-8259-EFD63DC423C0}" destId="{3B33492F-0AD1-4CE0-AA2A-34C1DC98C95B}" srcOrd="0" destOrd="0" presId="urn:microsoft.com/office/officeart/2005/8/layout/hierarchy3"/>
    <dgm:cxn modelId="{E76A1A8F-3DF2-46EF-9110-91AD8B871DEC}" type="presOf" srcId="{99B637A1-9ACD-4D13-B06C-BFD5FB2743C4}" destId="{F2B77374-4F4A-48A3-A7B1-DF7AA8499E43}" srcOrd="0" destOrd="0" presId="urn:microsoft.com/office/officeart/2005/8/layout/hierarchy3"/>
    <dgm:cxn modelId="{3443E85D-635F-47B1-89B8-391B3038C484}" type="presOf" srcId="{36ED661A-E68C-4EE2-912A-E8B349588F37}" destId="{DDF69A46-BECF-4FCC-8CC0-1C1C8A2E654C}" srcOrd="0" destOrd="0" presId="urn:microsoft.com/office/officeart/2005/8/layout/hierarchy3"/>
    <dgm:cxn modelId="{A4792635-36D7-4AD3-87AF-AF39F1132516}" type="presOf" srcId="{6AC6C9A9-10D9-4C6C-A4C8-9A1C76468347}" destId="{C04E5AC5-89C8-4DA4-86E1-C2F3F9D84370}" srcOrd="0" destOrd="0" presId="urn:microsoft.com/office/officeart/2005/8/layout/hierarchy3"/>
    <dgm:cxn modelId="{4EC2E9D8-93A2-44F6-B6D2-089F3B0225A9}" type="presOf" srcId="{BAE7EC46-9883-447C-8D3C-D006429564F1}" destId="{E5942BEC-5F8E-4A04-9132-A1D03A63BBD9}" srcOrd="0" destOrd="0" presId="urn:microsoft.com/office/officeart/2005/8/layout/hierarchy3"/>
    <dgm:cxn modelId="{F01F32AF-2ACD-41ED-9E0F-8AD222FA3E40}" type="presOf" srcId="{3547913A-7CB8-40F2-B7A5-C286DB5A9FDF}" destId="{D039C6C8-0948-4FF3-8418-B43B0F94A3A8}" srcOrd="0" destOrd="0" presId="urn:microsoft.com/office/officeart/2005/8/layout/hierarchy3"/>
    <dgm:cxn modelId="{EBBC800B-151D-4CF5-949B-0A764F6FCC79}" type="presOf" srcId="{51B11911-0E82-4D54-988C-D617596F334B}" destId="{3306504F-DDB4-49B3-95DE-C874248B2317}" srcOrd="0" destOrd="0" presId="urn:microsoft.com/office/officeart/2005/8/layout/hierarchy3"/>
    <dgm:cxn modelId="{D3AC727E-42A5-4C0E-8B8A-96FD3BF9F0A9}" srcId="{69984D1D-36DF-49D0-8259-EFD63DC423C0}" destId="{36ED661A-E68C-4EE2-912A-E8B349588F37}" srcOrd="1" destOrd="0" parTransId="{6AC6C9A9-10D9-4C6C-A4C8-9A1C76468347}" sibTransId="{BDAF51CD-5A08-446B-BBA6-C80868917F24}"/>
    <dgm:cxn modelId="{553D2055-C334-401F-8785-5F2EFB9E1E1B}" type="presOf" srcId="{3547913A-7CB8-40F2-B7A5-C286DB5A9FDF}" destId="{1E39BC3B-0FF7-446D-8181-560298D7F506}" srcOrd="1" destOrd="0" presId="urn:microsoft.com/office/officeart/2005/8/layout/hierarchy3"/>
    <dgm:cxn modelId="{98FD721B-CA49-4909-9ECF-990F94D36ABB}" type="presOf" srcId="{95EBCE21-1CAA-49BC-BA92-85ED1BBBA9D8}" destId="{EB788480-422E-42A2-B31D-778915D97977}" srcOrd="0" destOrd="0" presId="urn:microsoft.com/office/officeart/2005/8/layout/hierarchy3"/>
    <dgm:cxn modelId="{6E7C396C-869E-456C-9045-789257723252}" srcId="{51B11911-0E82-4D54-988C-D617596F334B}" destId="{69984D1D-36DF-49D0-8259-EFD63DC423C0}" srcOrd="0" destOrd="0" parTransId="{5A294DFD-CCE4-4521-BE29-3D03A2DDEBCD}" sibTransId="{4C0DCECE-9726-46E3-9430-2A04F96571CC}"/>
    <dgm:cxn modelId="{1B6A2174-69C3-4606-8738-6813A0E09DB9}" srcId="{69984D1D-36DF-49D0-8259-EFD63DC423C0}" destId="{19D6B103-C277-453F-82A2-5ACE0A14328B}" srcOrd="0" destOrd="0" parTransId="{99B637A1-9ACD-4D13-B06C-BFD5FB2743C4}" sibTransId="{CDD4009C-4DF9-4AF8-92D2-752A47F2F7C0}"/>
    <dgm:cxn modelId="{B14E680C-E4B0-4BB5-BBBD-5DBFB9F4EA4D}" srcId="{51B11911-0E82-4D54-988C-D617596F334B}" destId="{3547913A-7CB8-40F2-B7A5-C286DB5A9FDF}" srcOrd="1" destOrd="0" parTransId="{5C6D06BF-67CC-4CB2-8272-445F11E35895}" sibTransId="{D28946E8-550A-4D9A-8B45-A0EF20149B99}"/>
    <dgm:cxn modelId="{482B0C69-39A1-40FB-991C-564B2DF7EE09}" type="presParOf" srcId="{3306504F-DDB4-49B3-95DE-C874248B2317}" destId="{02EE8061-66D5-42A8-95ED-217B20B91CEB}" srcOrd="0" destOrd="0" presId="urn:microsoft.com/office/officeart/2005/8/layout/hierarchy3"/>
    <dgm:cxn modelId="{808DC1A1-CF0B-4785-AF1F-92DB206B4427}" type="presParOf" srcId="{02EE8061-66D5-42A8-95ED-217B20B91CEB}" destId="{2ABE4641-6924-4B53-8019-A8CDF5AD83CE}" srcOrd="0" destOrd="0" presId="urn:microsoft.com/office/officeart/2005/8/layout/hierarchy3"/>
    <dgm:cxn modelId="{100573AB-8010-4AFF-B1B8-4EBF61FDF487}" type="presParOf" srcId="{2ABE4641-6924-4B53-8019-A8CDF5AD83CE}" destId="{3B33492F-0AD1-4CE0-AA2A-34C1DC98C95B}" srcOrd="0" destOrd="0" presId="urn:microsoft.com/office/officeart/2005/8/layout/hierarchy3"/>
    <dgm:cxn modelId="{33A54AF4-016F-4DC6-9498-331D08F6D24A}" type="presParOf" srcId="{2ABE4641-6924-4B53-8019-A8CDF5AD83CE}" destId="{A17D7F89-6459-486A-8A77-DA817E6304D7}" srcOrd="1" destOrd="0" presId="urn:microsoft.com/office/officeart/2005/8/layout/hierarchy3"/>
    <dgm:cxn modelId="{8557DDF4-A7A4-4B95-AA32-CA5D3C7CBEE6}" type="presParOf" srcId="{02EE8061-66D5-42A8-95ED-217B20B91CEB}" destId="{653BB0A1-8449-4FB2-A3B8-FACAFC24F9DC}" srcOrd="1" destOrd="0" presId="urn:microsoft.com/office/officeart/2005/8/layout/hierarchy3"/>
    <dgm:cxn modelId="{6EAB192B-FA42-4D41-B2EA-182B4F943264}" type="presParOf" srcId="{653BB0A1-8449-4FB2-A3B8-FACAFC24F9DC}" destId="{F2B77374-4F4A-48A3-A7B1-DF7AA8499E43}" srcOrd="0" destOrd="0" presId="urn:microsoft.com/office/officeart/2005/8/layout/hierarchy3"/>
    <dgm:cxn modelId="{D65FB7CB-6A16-4FD4-B9A5-F66D7378B227}" type="presParOf" srcId="{653BB0A1-8449-4FB2-A3B8-FACAFC24F9DC}" destId="{D1D49CB1-A94C-4DF9-81CC-594D6CEC1600}" srcOrd="1" destOrd="0" presId="urn:microsoft.com/office/officeart/2005/8/layout/hierarchy3"/>
    <dgm:cxn modelId="{9A4E7109-9DEE-42EB-BFF2-080CF66B863B}" type="presParOf" srcId="{653BB0A1-8449-4FB2-A3B8-FACAFC24F9DC}" destId="{C04E5AC5-89C8-4DA4-86E1-C2F3F9D84370}" srcOrd="2" destOrd="0" presId="urn:microsoft.com/office/officeart/2005/8/layout/hierarchy3"/>
    <dgm:cxn modelId="{F52E7300-D9D3-47C2-8E29-BE6DADB9A162}" type="presParOf" srcId="{653BB0A1-8449-4FB2-A3B8-FACAFC24F9DC}" destId="{DDF69A46-BECF-4FCC-8CC0-1C1C8A2E654C}" srcOrd="3" destOrd="0" presId="urn:microsoft.com/office/officeart/2005/8/layout/hierarchy3"/>
    <dgm:cxn modelId="{5016A310-FCBA-4AE0-B60C-89E67E89C89E}" type="presParOf" srcId="{3306504F-DDB4-49B3-95DE-C874248B2317}" destId="{FE6A7A1E-0431-43B0-8D20-8EBE1580703A}" srcOrd="1" destOrd="0" presId="urn:microsoft.com/office/officeart/2005/8/layout/hierarchy3"/>
    <dgm:cxn modelId="{B6B5415F-5412-406F-8564-E9E0DA9C2EEF}" type="presParOf" srcId="{FE6A7A1E-0431-43B0-8D20-8EBE1580703A}" destId="{55EA594B-FDE3-490E-A7A4-1C541FE9F8BD}" srcOrd="0" destOrd="0" presId="urn:microsoft.com/office/officeart/2005/8/layout/hierarchy3"/>
    <dgm:cxn modelId="{0C7F39CD-29FE-4CDC-83D0-E6EBA6263217}" type="presParOf" srcId="{55EA594B-FDE3-490E-A7A4-1C541FE9F8BD}" destId="{D039C6C8-0948-4FF3-8418-B43B0F94A3A8}" srcOrd="0" destOrd="0" presId="urn:microsoft.com/office/officeart/2005/8/layout/hierarchy3"/>
    <dgm:cxn modelId="{7E865BDC-50DD-41CE-9437-E12D14345E34}" type="presParOf" srcId="{55EA594B-FDE3-490E-A7A4-1C541FE9F8BD}" destId="{1E39BC3B-0FF7-446D-8181-560298D7F506}" srcOrd="1" destOrd="0" presId="urn:microsoft.com/office/officeart/2005/8/layout/hierarchy3"/>
    <dgm:cxn modelId="{9EF901C9-CDC3-49FA-B9E6-6E51BD5C0AB7}" type="presParOf" srcId="{FE6A7A1E-0431-43B0-8D20-8EBE1580703A}" destId="{50FDA05D-9B66-476B-B47A-728F1C8625CE}" srcOrd="1" destOrd="0" presId="urn:microsoft.com/office/officeart/2005/8/layout/hierarchy3"/>
    <dgm:cxn modelId="{90B3BBA8-EE19-4ADD-9DCD-F5A10F13B38B}" type="presParOf" srcId="{50FDA05D-9B66-476B-B47A-728F1C8625CE}" destId="{EB788480-422E-42A2-B31D-778915D97977}" srcOrd="0" destOrd="0" presId="urn:microsoft.com/office/officeart/2005/8/layout/hierarchy3"/>
    <dgm:cxn modelId="{D615B15D-8B05-426F-8FC1-132B9E42E42B}" type="presParOf" srcId="{50FDA05D-9B66-476B-B47A-728F1C8625CE}" destId="{E5942BEC-5F8E-4A04-9132-A1D03A63BBD9}" srcOrd="1" destOrd="0" presId="urn:microsoft.com/office/officeart/2005/8/layout/hierarchy3"/>
    <dgm:cxn modelId="{94A70CED-1001-4FDC-BB82-D3E88ECA25CE}" type="presParOf" srcId="{50FDA05D-9B66-476B-B47A-728F1C8625CE}" destId="{70942818-62FF-48A4-8953-9E3B3B37DAE8}" srcOrd="2" destOrd="0" presId="urn:microsoft.com/office/officeart/2005/8/layout/hierarchy3"/>
    <dgm:cxn modelId="{188FC2BA-CFDF-40EA-9D00-3F53C0E2D4E8}" type="presParOf" srcId="{50FDA05D-9B66-476B-B47A-728F1C8625CE}" destId="{6272B915-A50D-4205-84F1-93111EC36273}" srcOrd="3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3B33492F-0AD1-4CE0-AA2A-34C1DC98C95B}">
      <dsp:nvSpPr>
        <dsp:cNvPr id="0" name=""/>
        <dsp:cNvSpPr/>
      </dsp:nvSpPr>
      <dsp:spPr>
        <a:xfrm>
          <a:off x="209790" y="3018"/>
          <a:ext cx="3631456" cy="127381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95000"/>
                <a:shade val="100000"/>
                <a:hueMod val="100000"/>
                <a:satMod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100000"/>
                <a:shade val="95000"/>
                <a:hueMod val="100000"/>
                <a:satMod val="100000"/>
              </a:schemeClr>
            </a:gs>
          </a:gsLst>
          <a:lin ang="0" scaled="1"/>
        </a:gradFill>
        <a:ln>
          <a:noFill/>
        </a:ln>
        <a:effectLst>
          <a:outerShdw blurRad="12700" dir="5400000" algn="tl" rotWithShape="0">
            <a:srgbClr val="EBE9ED">
              <a:alpha val="2745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35560" rIns="53340" bIns="35560" numCol="1" spcCol="1270" anchor="ctr" anchorCtr="0">
          <a:noAutofit/>
        </a:bodyPr>
        <a:lstStyle/>
        <a:p>
          <a:pPr lvl="0" algn="ctr" defTabSz="12446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b="1" kern="1200" dirty="0" smtClean="0"/>
            <a:t>Scripted teaching </a:t>
          </a:r>
        </a:p>
        <a:p>
          <a:pPr lvl="0" algn="ctr" defTabSz="12446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2800" b="1" kern="1200" dirty="0" smtClean="0"/>
            <a:t>옹호자</a:t>
          </a:r>
          <a:endParaRPr lang="ko-KR" altLang="en-US" sz="2800" kern="1200" dirty="0"/>
        </a:p>
      </dsp:txBody>
      <dsp:txXfrm>
        <a:off x="209790" y="3018"/>
        <a:ext cx="3631456" cy="1273819"/>
      </dsp:txXfrm>
    </dsp:sp>
    <dsp:sp modelId="{F2B77374-4F4A-48A3-A7B1-DF7AA8499E43}">
      <dsp:nvSpPr>
        <dsp:cNvPr id="0" name=""/>
        <dsp:cNvSpPr/>
      </dsp:nvSpPr>
      <dsp:spPr>
        <a:xfrm>
          <a:off x="572936" y="1276838"/>
          <a:ext cx="398099" cy="123710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37108"/>
              </a:lnTo>
              <a:lnTo>
                <a:pt x="398099" y="1237108"/>
              </a:lnTo>
            </a:path>
          </a:pathLst>
        </a:custGeom>
        <a:noFill/>
        <a:ln w="15875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1D49CB1-A94C-4DF9-81CC-594D6CEC1600}">
      <dsp:nvSpPr>
        <dsp:cNvPr id="0" name=""/>
        <dsp:cNvSpPr/>
      </dsp:nvSpPr>
      <dsp:spPr>
        <a:xfrm>
          <a:off x="971035" y="1609484"/>
          <a:ext cx="3131599" cy="180892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12700" dir="5400000" algn="tl" rotWithShape="0">
            <a:srgbClr val="EBE9ED">
              <a:alpha val="2745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lvl="0" algn="ctr" defTabSz="10668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2400" kern="1200" dirty="0" smtClean="0"/>
            <a:t>교사들이 자신들에게 기대되는 바가 무엇인지 알려줌</a:t>
          </a:r>
          <a:r>
            <a:rPr lang="en-US" altLang="ko-KR" sz="2400" kern="1200" dirty="0" smtClean="0"/>
            <a:t>.</a:t>
          </a:r>
          <a:endParaRPr lang="ko-KR" altLang="en-US" sz="2400" kern="1200" dirty="0"/>
        </a:p>
      </dsp:txBody>
      <dsp:txXfrm>
        <a:off x="971035" y="1609484"/>
        <a:ext cx="3131599" cy="1808926"/>
      </dsp:txXfrm>
    </dsp:sp>
    <dsp:sp modelId="{C04E5AC5-89C8-4DA4-86E1-C2F3F9D84370}">
      <dsp:nvSpPr>
        <dsp:cNvPr id="0" name=""/>
        <dsp:cNvSpPr/>
      </dsp:nvSpPr>
      <dsp:spPr>
        <a:xfrm>
          <a:off x="572936" y="1276838"/>
          <a:ext cx="363145" cy="333572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335726"/>
              </a:lnTo>
              <a:lnTo>
                <a:pt x="363145" y="3335726"/>
              </a:lnTo>
            </a:path>
          </a:pathLst>
        </a:custGeom>
        <a:noFill/>
        <a:ln w="15875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DF69A46-BECF-4FCC-8CC0-1C1C8A2E654C}">
      <dsp:nvSpPr>
        <dsp:cNvPr id="0" name=""/>
        <dsp:cNvSpPr/>
      </dsp:nvSpPr>
      <dsp:spPr>
        <a:xfrm>
          <a:off x="936081" y="3722674"/>
          <a:ext cx="3089145" cy="177978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5">
              <a:hueOff val="3524399"/>
              <a:satOff val="-8479"/>
              <a:lumOff val="-5556"/>
              <a:alphaOff val="0"/>
            </a:schemeClr>
          </a:solidFill>
          <a:prstDash val="solid"/>
        </a:ln>
        <a:effectLst>
          <a:outerShdw blurRad="12700" dir="5400000" algn="tl" rotWithShape="0">
            <a:srgbClr val="EBE9ED">
              <a:alpha val="2745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lvl="0" algn="ctr" defTabSz="10668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2400" kern="1200" dirty="0" smtClean="0"/>
            <a:t>교사들의 경험이 다양하기 </a:t>
          </a:r>
          <a:r>
            <a:rPr lang="en-US" altLang="ko-KR" sz="2400" kern="1200" dirty="0" smtClean="0"/>
            <a:t>(</a:t>
          </a:r>
          <a:r>
            <a:rPr lang="ko-KR" altLang="en-US" sz="2400" kern="1200" dirty="0" smtClean="0"/>
            <a:t>차이가 있기</a:t>
          </a:r>
          <a:r>
            <a:rPr lang="en-US" altLang="ko-KR" sz="2400" kern="1200" dirty="0" smtClean="0"/>
            <a:t>) </a:t>
          </a:r>
          <a:r>
            <a:rPr lang="ko-KR" altLang="en-US" sz="2400" kern="1200" dirty="0" smtClean="0"/>
            <a:t>때문에 유용</a:t>
          </a:r>
          <a:r>
            <a:rPr lang="en-US" altLang="ko-KR" sz="2400" kern="1200" dirty="0" smtClean="0"/>
            <a:t>.</a:t>
          </a:r>
          <a:endParaRPr lang="ko-KR" altLang="en-US" sz="2400" kern="1200" dirty="0"/>
        </a:p>
      </dsp:txBody>
      <dsp:txXfrm>
        <a:off x="936081" y="3722674"/>
        <a:ext cx="3089145" cy="1779781"/>
      </dsp:txXfrm>
    </dsp:sp>
    <dsp:sp modelId="{D039C6C8-0948-4FF3-8418-B43B0F94A3A8}">
      <dsp:nvSpPr>
        <dsp:cNvPr id="0" name=""/>
        <dsp:cNvSpPr/>
      </dsp:nvSpPr>
      <dsp:spPr>
        <a:xfrm>
          <a:off x="4478157" y="3018"/>
          <a:ext cx="3541652" cy="127381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10573198"/>
                <a:satOff val="-25438"/>
                <a:lumOff val="-16667"/>
                <a:alphaOff val="0"/>
                <a:tint val="95000"/>
                <a:shade val="100000"/>
                <a:hueMod val="100000"/>
                <a:satMod val="100000"/>
              </a:schemeClr>
            </a:gs>
            <a:gs pos="100000">
              <a:schemeClr val="accent5">
                <a:hueOff val="10573198"/>
                <a:satOff val="-25438"/>
                <a:lumOff val="-16667"/>
                <a:alphaOff val="0"/>
                <a:tint val="100000"/>
                <a:shade val="95000"/>
                <a:hueMod val="100000"/>
                <a:satMod val="100000"/>
              </a:schemeClr>
            </a:gs>
          </a:gsLst>
          <a:lin ang="0" scaled="1"/>
        </a:gradFill>
        <a:ln>
          <a:noFill/>
        </a:ln>
        <a:effectLst>
          <a:outerShdw blurRad="12700" dir="5400000" algn="tl" rotWithShape="0">
            <a:srgbClr val="EBE9ED">
              <a:alpha val="2745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5245" tIns="36830" rIns="55245" bIns="36830" numCol="1" spcCol="1270" anchor="ctr" anchorCtr="0">
          <a:noAutofit/>
        </a:bodyPr>
        <a:lstStyle/>
        <a:p>
          <a:pPr lvl="0" algn="ctr" defTabSz="128905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900" b="1" kern="1200" dirty="0" smtClean="0"/>
            <a:t>Scripted teaching </a:t>
          </a:r>
        </a:p>
        <a:p>
          <a:pPr lvl="0" algn="ctr" defTabSz="128905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2900" b="1" kern="1200" dirty="0" smtClean="0"/>
            <a:t>비판자</a:t>
          </a:r>
          <a:endParaRPr lang="ko-KR" altLang="en-US" sz="2900" kern="1200" dirty="0"/>
        </a:p>
      </dsp:txBody>
      <dsp:txXfrm>
        <a:off x="4478157" y="3018"/>
        <a:ext cx="3541652" cy="1273819"/>
      </dsp:txXfrm>
    </dsp:sp>
    <dsp:sp modelId="{EB788480-422E-42A2-B31D-778915D97977}">
      <dsp:nvSpPr>
        <dsp:cNvPr id="0" name=""/>
        <dsp:cNvSpPr/>
      </dsp:nvSpPr>
      <dsp:spPr>
        <a:xfrm>
          <a:off x="4832322" y="1276838"/>
          <a:ext cx="354165" cy="113350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33508"/>
              </a:lnTo>
              <a:lnTo>
                <a:pt x="354165" y="1133508"/>
              </a:lnTo>
            </a:path>
          </a:pathLst>
        </a:custGeom>
        <a:noFill/>
        <a:ln w="15875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5942BEC-5F8E-4A04-9132-A1D03A63BBD9}">
      <dsp:nvSpPr>
        <dsp:cNvPr id="0" name=""/>
        <dsp:cNvSpPr/>
      </dsp:nvSpPr>
      <dsp:spPr>
        <a:xfrm>
          <a:off x="5186487" y="1595293"/>
          <a:ext cx="2789502" cy="163010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5">
              <a:hueOff val="7048799"/>
              <a:satOff val="-16959"/>
              <a:lumOff val="-11111"/>
              <a:alphaOff val="0"/>
            </a:schemeClr>
          </a:solidFill>
          <a:prstDash val="solid"/>
        </a:ln>
        <a:effectLst>
          <a:outerShdw blurRad="12700" dir="5400000" algn="tl" rotWithShape="0">
            <a:srgbClr val="EBE9ED">
              <a:alpha val="2745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lvl="0" algn="ctr" defTabSz="10668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2400" kern="1200" dirty="0" smtClean="0"/>
            <a:t>문제 해결과 발견</a:t>
          </a:r>
          <a:r>
            <a:rPr lang="en-US" altLang="ko-KR" sz="2400" kern="1200" dirty="0" smtClean="0"/>
            <a:t>(</a:t>
          </a:r>
          <a:r>
            <a:rPr lang="ko-KR" altLang="en-US" sz="2400" kern="1200" dirty="0" smtClean="0"/>
            <a:t>탐색</a:t>
          </a:r>
          <a:r>
            <a:rPr lang="en-US" altLang="ko-KR" sz="2400" kern="1200" dirty="0" smtClean="0"/>
            <a:t>)</a:t>
          </a:r>
          <a:r>
            <a:rPr lang="ko-KR" altLang="en-US" sz="2400" kern="1200" dirty="0" smtClean="0"/>
            <a:t>이나 호기심을 격려하기보다는 정보 전달만을 요구</a:t>
          </a:r>
          <a:endParaRPr lang="ko-KR" altLang="en-US" sz="2400" kern="1200" dirty="0"/>
        </a:p>
      </dsp:txBody>
      <dsp:txXfrm>
        <a:off x="5186487" y="1595293"/>
        <a:ext cx="2789502" cy="1630107"/>
      </dsp:txXfrm>
    </dsp:sp>
    <dsp:sp modelId="{70942818-62FF-48A4-8953-9E3B3B37DAE8}">
      <dsp:nvSpPr>
        <dsp:cNvPr id="0" name=""/>
        <dsp:cNvSpPr/>
      </dsp:nvSpPr>
      <dsp:spPr>
        <a:xfrm>
          <a:off x="4832322" y="1276838"/>
          <a:ext cx="354165" cy="313002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130023"/>
              </a:lnTo>
              <a:lnTo>
                <a:pt x="354165" y="3130023"/>
              </a:lnTo>
            </a:path>
          </a:pathLst>
        </a:custGeom>
        <a:noFill/>
        <a:ln w="15875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272B915-A50D-4205-84F1-93111EC36273}">
      <dsp:nvSpPr>
        <dsp:cNvPr id="0" name=""/>
        <dsp:cNvSpPr/>
      </dsp:nvSpPr>
      <dsp:spPr>
        <a:xfrm>
          <a:off x="5186487" y="3543856"/>
          <a:ext cx="2789502" cy="172601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5">
              <a:hueOff val="10573198"/>
              <a:satOff val="-25438"/>
              <a:lumOff val="-16667"/>
              <a:alphaOff val="0"/>
            </a:schemeClr>
          </a:solidFill>
          <a:prstDash val="solid"/>
        </a:ln>
        <a:effectLst>
          <a:outerShdw blurRad="12700" dir="5400000" algn="tl" rotWithShape="0">
            <a:srgbClr val="EBE9ED">
              <a:alpha val="2745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lvl="0" algn="ctr" defTabSz="10668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2400" kern="1200" dirty="0" smtClean="0"/>
            <a:t>성인은 안내자이기보다 명령하는 권위자로서의 역할 수행</a:t>
          </a:r>
          <a:endParaRPr lang="ko-KR" altLang="en-US" sz="2400" kern="1200" dirty="0"/>
        </a:p>
      </dsp:txBody>
      <dsp:txXfrm>
        <a:off x="5186487" y="3543856"/>
        <a:ext cx="2789502" cy="172601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직사각형 20"/>
          <p:cNvSpPr/>
          <p:nvPr/>
        </p:nvSpPr>
        <p:spPr>
          <a:xfrm>
            <a:off x="428596" y="6"/>
            <a:ext cx="8286808" cy="6857997"/>
          </a:xfrm>
          <a:prstGeom prst="rect">
            <a:avLst/>
          </a:prstGeom>
          <a:solidFill>
            <a:srgbClr val="FFFFFF">
              <a:alpha val="30196"/>
            </a:srgbClr>
          </a:solidFill>
          <a:ln w="15875" cap="sq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714348" y="2143116"/>
            <a:ext cx="7643866" cy="1500198"/>
          </a:xfrm>
        </p:spPr>
        <p:txBody>
          <a:bodyPr anchor="ctr"/>
          <a:lstStyle>
            <a:lvl1pPr algn="ctr">
              <a:defRPr>
                <a:solidFill>
                  <a:schemeClr val="tx1"/>
                </a:solidFill>
              </a:defRPr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785786" y="3786190"/>
            <a:ext cx="7500990" cy="857256"/>
          </a:xfrm>
        </p:spPr>
        <p:txBody>
          <a:bodyPr anchor="t"/>
          <a:lstStyle>
            <a:lvl1pPr marL="0" indent="0" algn="ctr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0" lang="ko-KR" altLang="en-US" smtClean="0"/>
              <a:t>마스터 부제목 스타일 편집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D7FCF5-A28F-4EFB-98BC-2E8BAF6FFE41}" type="datetimeFigureOut">
              <a:rPr lang="ko-KR" altLang="en-US" smtClean="0"/>
              <a:pPr/>
              <a:t>2012-04-04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139941-E57D-4F6F-9B95-E7867DE3B6B3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 anchor="b"/>
          <a:lstStyle>
            <a:lvl1pPr>
              <a:defRPr b="0"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1500175"/>
            <a:ext cx="8229600" cy="4625989"/>
          </a:xfrm>
        </p:spPr>
        <p:txBody>
          <a:bodyPr vert="eaVert"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D7FCF5-A28F-4EFB-98BC-2E8BAF6FFE41}" type="datetimeFigureOut">
              <a:rPr lang="ko-KR" altLang="en-US" smtClean="0"/>
              <a:pPr/>
              <a:t>2012-04-04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139941-E57D-4F6F-9B95-E7867DE3B6B3}" type="slidenum">
              <a:rPr lang="ko-KR" altLang="en-US" smtClean="0"/>
              <a:pPr/>
              <a:t>‹#›</a:t>
            </a:fld>
            <a:endParaRPr lang="ko-KR" altLang="en-US"/>
          </a:p>
        </p:txBody>
      </p:sp>
      <p:cxnSp>
        <p:nvCxnSpPr>
          <p:cNvPr id="8" name="직선 연결선 7"/>
          <p:cNvCxnSpPr/>
          <p:nvPr/>
        </p:nvCxnSpPr>
        <p:spPr>
          <a:xfrm>
            <a:off x="455646" y="1428736"/>
            <a:ext cx="8215370" cy="1588"/>
          </a:xfrm>
          <a:prstGeom prst="line">
            <a:avLst/>
          </a:prstGeom>
          <a:noFill/>
          <a:ln w="28575" cap="sq" cmpd="sng" algn="ctr">
            <a:solidFill>
              <a:srgbClr val="E49458"/>
            </a:solidFill>
            <a:prstDash val="solid"/>
          </a:ln>
          <a:effectLst>
            <a:outerShdw blurRad="12700" dir="5400000" algn="tl">
              <a:srgbClr val="EBE9ED">
                <a:alpha val="2745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19200000"/>
            </a:lightRig>
          </a:scene3d>
          <a:sp3d prstMaterial="matte">
            <a:bevelT h="88900"/>
            <a:contourClr>
              <a:srgbClr val="E49458">
                <a:tint val="100000"/>
                <a:shade val="100000"/>
                <a:hueMod val="100000"/>
                <a:satMod val="100000"/>
              </a:srgbClr>
            </a:contourClr>
          </a:sp3d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직사각형 6"/>
          <p:cNvSpPr/>
          <p:nvPr/>
        </p:nvSpPr>
        <p:spPr>
          <a:xfrm>
            <a:off x="7643834" y="-15949"/>
            <a:ext cx="1500166" cy="6857997"/>
          </a:xfrm>
          <a:prstGeom prst="rect">
            <a:avLst/>
          </a:prstGeom>
          <a:solidFill>
            <a:srgbClr val="FFFFFF">
              <a:alpha val="30196"/>
            </a:srgbClr>
          </a:solidFill>
          <a:ln w="15875" cap="sq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ko-KR" altLang="en-US"/>
          </a:p>
        </p:txBody>
      </p:sp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7643834" y="285728"/>
            <a:ext cx="1214446" cy="6286546"/>
          </a:xfrm>
          <a:noFill/>
        </p:spPr>
        <p:txBody>
          <a:bodyPr vert="eaVert" anchor="b"/>
          <a:lstStyle>
            <a:lvl1pPr algn="ctr">
              <a:defRPr b="0"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571481"/>
            <a:ext cx="7115196" cy="5715044"/>
          </a:xfrm>
        </p:spPr>
        <p:txBody>
          <a:bodyPr vert="eaVer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D7FCF5-A28F-4EFB-98BC-2E8BAF6FFE41}" type="datetimeFigureOut">
              <a:rPr lang="ko-KR" altLang="en-US" smtClean="0"/>
              <a:pPr/>
              <a:t>2012-04-04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139941-E57D-4F6F-9B95-E7867DE3B6B3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직사각형 10"/>
          <p:cNvSpPr/>
          <p:nvPr/>
        </p:nvSpPr>
        <p:spPr>
          <a:xfrm>
            <a:off x="0" y="1"/>
            <a:ext cx="285720" cy="6858000"/>
          </a:xfrm>
          <a:prstGeom prst="rect">
            <a:avLst/>
          </a:prstGeom>
          <a:solidFill>
            <a:srgbClr val="FFFFFF">
              <a:alpha val="30196"/>
            </a:srgbClr>
          </a:solidFill>
          <a:ln w="15875" cap="sq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SzPct val="70000"/>
              <a:buFont typeface="Wingdings"/>
              <a:buChar char=""/>
              <a:defRPr/>
            </a:lvl1pPr>
            <a:lvl2pPr>
              <a:buSzPct val="120000"/>
              <a:defRPr/>
            </a:lvl2pPr>
            <a:lvl3pPr>
              <a:buSzPct val="120000"/>
              <a:defRPr/>
            </a:lvl3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D7FCF5-A28F-4EFB-98BC-2E8BAF6FFE41}" type="datetimeFigureOut">
              <a:rPr lang="ko-KR" altLang="en-US" smtClean="0"/>
              <a:pPr/>
              <a:t>2012-04-04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139941-E57D-4F6F-9B95-E7867DE3B6B3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03475" y="285728"/>
            <a:ext cx="8554805" cy="939784"/>
          </a:xfrm>
        </p:spPr>
        <p:txBody>
          <a:bodyPr/>
          <a:lstStyle>
            <a:lvl1pPr>
              <a:defRPr b="0"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직사각형 8"/>
          <p:cNvSpPr/>
          <p:nvPr/>
        </p:nvSpPr>
        <p:spPr>
          <a:xfrm>
            <a:off x="0" y="9"/>
            <a:ext cx="456478" cy="6857999"/>
          </a:xfrm>
          <a:prstGeom prst="rect">
            <a:avLst/>
          </a:prstGeom>
          <a:solidFill>
            <a:srgbClr val="FFFFFF">
              <a:alpha val="30196"/>
            </a:srgbClr>
          </a:solidFill>
          <a:ln w="15875" cap="sq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00034" y="3071810"/>
            <a:ext cx="7715304" cy="1504952"/>
          </a:xfrm>
        </p:spPr>
        <p:txBody>
          <a:bodyPr anchor="ctr"/>
          <a:lstStyle>
            <a:lvl1pPr algn="l">
              <a:defRPr sz="4000" b="0" cap="all">
                <a:effectLst>
                  <a:outerShdw blurRad="44450" dist="25400" dir="2700000" algn="tl" rotWithShape="0">
                    <a:schemeClr val="bg1">
                      <a:alpha val="51000"/>
                    </a:schemeClr>
                  </a:outerShdw>
                </a:effectLst>
              </a:defRPr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500034" y="4500570"/>
            <a:ext cx="7715304" cy="1643064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2"/>
                </a:solidFill>
              </a:defRPr>
            </a:lvl2pPr>
            <a:lvl3pPr marL="914400" indent="0">
              <a:buNone/>
              <a:defRPr sz="1600">
                <a:solidFill>
                  <a:schemeClr val="tx2"/>
                </a:solidFill>
              </a:defRPr>
            </a:lvl3pPr>
            <a:lvl4pPr marL="1371600" indent="0">
              <a:buNone/>
              <a:defRPr sz="1400">
                <a:solidFill>
                  <a:schemeClr val="tx2"/>
                </a:solidFill>
              </a:defRPr>
            </a:lvl4pPr>
            <a:lvl5pPr marL="1828800" indent="0">
              <a:buNone/>
              <a:defRPr sz="1400">
                <a:solidFill>
                  <a:schemeClr val="tx2"/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139941-E57D-4F6F-9B95-E7867DE3B6B3}" type="slidenum">
              <a:rPr lang="ko-KR" altLang="en-US" smtClean="0"/>
              <a:pPr/>
              <a:t>‹#›</a:t>
            </a:fld>
            <a:endParaRPr lang="ko-KR" altLang="en-US"/>
          </a:p>
        </p:txBody>
      </p:sp>
      <p:cxnSp>
        <p:nvCxnSpPr>
          <p:cNvPr id="16" name="직선 연결선 15"/>
          <p:cNvCxnSpPr/>
          <p:nvPr/>
        </p:nvCxnSpPr>
        <p:spPr>
          <a:xfrm>
            <a:off x="500034" y="4429132"/>
            <a:ext cx="7715304" cy="1588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8" name="날짜 개체 틀 7"/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fld id="{CCD7FCF5-A28F-4EFB-98BC-2E8BAF6FFE41}" type="datetimeFigureOut">
              <a:rPr lang="ko-KR" altLang="en-US" smtClean="0"/>
              <a:pPr/>
              <a:t>2012-04-04</a:t>
            </a:fld>
            <a:endParaRPr lang="ko-KR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직사각형 7"/>
          <p:cNvSpPr/>
          <p:nvPr/>
        </p:nvSpPr>
        <p:spPr>
          <a:xfrm>
            <a:off x="0" y="285728"/>
            <a:ext cx="9144032" cy="1143010"/>
          </a:xfrm>
          <a:prstGeom prst="rect">
            <a:avLst/>
          </a:prstGeom>
          <a:solidFill>
            <a:srgbClr val="FFFFFF">
              <a:alpha val="30196"/>
            </a:srgbClr>
          </a:solidFill>
          <a:ln w="15875" cap="sq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 bwMode="invGray">
          <a:xfrm>
            <a:off x="785782" y="1643050"/>
            <a:ext cx="3786218" cy="4429156"/>
          </a:xfrm>
          <a:prstGeom prst="roundRect">
            <a:avLst>
              <a:gd name="adj" fmla="val 5345"/>
            </a:avLst>
          </a:prstGeom>
          <a:solidFill>
            <a:schemeClr val="tx2">
              <a:tint val="50000"/>
              <a:alpha val="50000"/>
            </a:schemeClr>
          </a:solidFill>
          <a:effectLst/>
          <a:scene3d>
            <a:camera prst="orthographicFront"/>
            <a:lightRig rig="threePt" dir="t"/>
          </a:scene3d>
          <a:sp3d contourW="12700">
            <a:bevelT/>
            <a:contourClr>
              <a:schemeClr val="bg2"/>
            </a:contourClr>
          </a:sp3d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 bwMode="invGray">
          <a:xfrm>
            <a:off x="4714876" y="1643050"/>
            <a:ext cx="3785616" cy="4429156"/>
          </a:xfrm>
          <a:prstGeom prst="roundRect">
            <a:avLst>
              <a:gd name="adj" fmla="val 6980"/>
            </a:avLst>
          </a:prstGeom>
          <a:solidFill>
            <a:schemeClr val="tx2">
              <a:tint val="75000"/>
              <a:alpha val="50000"/>
            </a:schemeClr>
          </a:solidFill>
          <a:effectLst/>
          <a:scene3d>
            <a:camera prst="orthographicFront"/>
            <a:lightRig rig="threePt" dir="t"/>
          </a:scene3d>
          <a:sp3d contourW="12700">
            <a:bevelT/>
            <a:contourClr>
              <a:schemeClr val="bg2"/>
            </a:contourClr>
          </a:sp3d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D7FCF5-A28F-4EFB-98BC-2E8BAF6FFE41}" type="datetimeFigureOut">
              <a:rPr lang="ko-KR" altLang="en-US" smtClean="0"/>
              <a:pPr/>
              <a:t>2012-04-04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139941-E57D-4F6F-9B95-E7867DE3B6B3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D7FCF5-A28F-4EFB-98BC-2E8BAF6FFE41}" type="datetimeFigureOut">
              <a:rPr lang="ko-KR" altLang="en-US" smtClean="0"/>
              <a:pPr/>
              <a:t>2012-04-04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139941-E57D-4F6F-9B95-E7867DE3B6B3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10" name="내용 개체 틀 9"/>
          <p:cNvSpPr>
            <a:spLocks noGrp="1"/>
          </p:cNvSpPr>
          <p:nvPr>
            <p:ph sz="half" idx="2"/>
          </p:nvPr>
        </p:nvSpPr>
        <p:spPr bwMode="invGray">
          <a:xfrm>
            <a:off x="500038" y="1500174"/>
            <a:ext cx="4000529" cy="3786214"/>
          </a:xfrm>
          <a:prstGeom prst="roundRect">
            <a:avLst>
              <a:gd name="adj" fmla="val 5345"/>
            </a:avLst>
          </a:prstGeom>
          <a:gradFill flip="none" rotWithShape="1">
            <a:gsLst>
              <a:gs pos="0">
                <a:schemeClr val="accent1">
                  <a:shade val="75000"/>
                  <a:alpha val="50000"/>
                </a:schemeClr>
              </a:gs>
              <a:gs pos="100000">
                <a:schemeClr val="accent1">
                  <a:shade val="75000"/>
                  <a:tint val="20000"/>
                  <a:alpha val="50000"/>
                </a:schemeClr>
              </a:gs>
            </a:gsLst>
            <a:lin ang="13500000" scaled="1"/>
            <a:tileRect/>
          </a:gradFill>
          <a:effectLst/>
          <a:scene3d>
            <a:camera prst="orthographicFront"/>
            <a:lightRig rig="glow" dir="t">
              <a:rot lat="0" lon="0" rev="4800000"/>
            </a:lightRig>
          </a:scene3d>
          <a:sp3d extrusionH="12700" contourW="12700" prstMaterial="powder">
            <a:bevelT h="12700"/>
            <a:bevelB h="50800"/>
            <a:contourClr>
              <a:schemeClr val="bg2"/>
            </a:contourClr>
          </a:sp3d>
        </p:spPr>
        <p:txBody>
          <a:bodyPr/>
          <a:lstStyle>
            <a:lvl1pPr>
              <a:defRPr sz="2800">
                <a:solidFill>
                  <a:schemeClr val="tx1">
                    <a:tint val="95000"/>
                  </a:schemeClr>
                </a:solidFill>
              </a:defRPr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 bwMode="ltGray">
          <a:xfrm>
            <a:off x="500038" y="5429264"/>
            <a:ext cx="4005072" cy="714380"/>
          </a:xfrm>
          <a:prstGeom prst="roundRect">
            <a:avLst>
              <a:gd name="adj" fmla="val 16667"/>
            </a:avLst>
          </a:prstGeom>
          <a:noFill/>
          <a:ln>
            <a:noFill/>
          </a:ln>
          <a:effectLst/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1"/>
                </a:solidFill>
              </a:defRPr>
            </a:lvl1pPr>
            <a:lvl2pPr marL="457200" indent="0" algn="ctr">
              <a:buNone/>
              <a:defRPr sz="2000" b="0">
                <a:solidFill>
                  <a:schemeClr val="tx1"/>
                </a:solidFill>
              </a:defRPr>
            </a:lvl2pPr>
            <a:lvl3pPr marL="914400" indent="0" algn="ctr">
              <a:buNone/>
              <a:defRPr sz="1800" b="0">
                <a:solidFill>
                  <a:schemeClr val="tx1"/>
                </a:solidFill>
              </a:defRPr>
            </a:lvl3pPr>
            <a:lvl4pPr marL="1371600" indent="0" algn="ctr">
              <a:buNone/>
              <a:defRPr sz="1600" b="0">
                <a:solidFill>
                  <a:schemeClr val="tx1"/>
                </a:solidFill>
              </a:defRPr>
            </a:lvl4pPr>
            <a:lvl5pPr marL="1828800" indent="0" algn="ctr">
              <a:buNone/>
              <a:defRPr sz="1600" b="0">
                <a:solidFill>
                  <a:schemeClr val="tx1"/>
                </a:solidFill>
              </a:defRPr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12" name="내용 개체 틀 11"/>
          <p:cNvSpPr>
            <a:spLocks noGrp="1"/>
          </p:cNvSpPr>
          <p:nvPr>
            <p:ph sz="half" idx="4"/>
          </p:nvPr>
        </p:nvSpPr>
        <p:spPr bwMode="invGray">
          <a:xfrm>
            <a:off x="4716932" y="1500174"/>
            <a:ext cx="4000529" cy="3786214"/>
          </a:xfrm>
          <a:prstGeom prst="roundRect">
            <a:avLst>
              <a:gd name="adj" fmla="val 5345"/>
            </a:avLst>
          </a:prstGeom>
          <a:gradFill flip="none" rotWithShape="1">
            <a:gsLst>
              <a:gs pos="0">
                <a:schemeClr val="accent2">
                  <a:shade val="75000"/>
                  <a:alpha val="50000"/>
                </a:schemeClr>
              </a:gs>
              <a:gs pos="100000">
                <a:schemeClr val="accent2">
                  <a:tint val="20000"/>
                  <a:alpha val="50000"/>
                </a:schemeClr>
              </a:gs>
            </a:gsLst>
            <a:lin ang="13500000" scaled="1"/>
            <a:tileRect/>
          </a:gradFill>
          <a:effectLst/>
          <a:scene3d>
            <a:camera prst="orthographicFront"/>
            <a:lightRig rig="glow" dir="t">
              <a:rot lat="0" lon="0" rev="4800000"/>
            </a:lightRig>
          </a:scene3d>
          <a:sp3d extrusionH="12700" contourW="12700" prstMaterial="powder">
            <a:bevelT h="12700"/>
            <a:bevelB h="50800"/>
            <a:contourClr>
              <a:schemeClr val="bg2"/>
            </a:contourClr>
          </a:sp3d>
        </p:spPr>
        <p:txBody>
          <a:bodyPr/>
          <a:lstStyle>
            <a:lvl1pPr>
              <a:defRPr sz="2800">
                <a:solidFill>
                  <a:schemeClr val="tx1">
                    <a:tint val="95000"/>
                  </a:schemeClr>
                </a:solidFill>
              </a:defRPr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 bwMode="ltGray">
          <a:xfrm>
            <a:off x="4714876" y="5429264"/>
            <a:ext cx="4000528" cy="714380"/>
          </a:xfrm>
          <a:prstGeom prst="roundRect">
            <a:avLst>
              <a:gd name="adj" fmla="val 16667"/>
            </a:avLst>
          </a:prstGeom>
          <a:noFill/>
          <a:ln>
            <a:noFill/>
          </a:ln>
          <a:effectLst/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1"/>
                </a:solidFill>
              </a:defRPr>
            </a:lvl1pPr>
            <a:lvl2pPr marL="457200" indent="0" algn="ctr">
              <a:buNone/>
              <a:defRPr sz="2000" b="0">
                <a:solidFill>
                  <a:schemeClr val="tx1"/>
                </a:solidFill>
              </a:defRPr>
            </a:lvl2pPr>
            <a:lvl3pPr marL="914400" indent="0" algn="ctr">
              <a:buNone/>
              <a:defRPr sz="1800" b="0">
                <a:solidFill>
                  <a:schemeClr val="tx1"/>
                </a:solidFill>
              </a:defRPr>
            </a:lvl3pPr>
            <a:lvl4pPr marL="1371600" indent="0" algn="ctr">
              <a:buNone/>
              <a:defRPr sz="1600" b="0">
                <a:solidFill>
                  <a:schemeClr val="tx1"/>
                </a:solidFill>
              </a:defRPr>
            </a:lvl4pPr>
            <a:lvl5pPr marL="1828800" indent="0" algn="ctr">
              <a:buNone/>
              <a:defRPr sz="1600" b="0">
                <a:solidFill>
                  <a:schemeClr val="tx1"/>
                </a:solidFill>
              </a:defRPr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11" name="직사각형 10"/>
          <p:cNvSpPr/>
          <p:nvPr/>
        </p:nvSpPr>
        <p:spPr>
          <a:xfrm>
            <a:off x="0" y="4"/>
            <a:ext cx="285720" cy="6857997"/>
          </a:xfrm>
          <a:prstGeom prst="rect">
            <a:avLst/>
          </a:prstGeom>
          <a:solidFill>
            <a:srgbClr val="FFFFFF">
              <a:alpha val="30196"/>
            </a:srgbClr>
          </a:solidFill>
          <a:ln w="15875" cap="sq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ko-KR" altLang="en-US"/>
          </a:p>
        </p:txBody>
      </p:sp>
      <p:sp>
        <p:nvSpPr>
          <p:cNvPr id="13" name="직사각형 12"/>
          <p:cNvSpPr/>
          <p:nvPr/>
        </p:nvSpPr>
        <p:spPr>
          <a:xfrm>
            <a:off x="8859915" y="4"/>
            <a:ext cx="285720" cy="6857997"/>
          </a:xfrm>
          <a:prstGeom prst="rect">
            <a:avLst/>
          </a:prstGeom>
          <a:solidFill>
            <a:srgbClr val="FFFFFF">
              <a:alpha val="30196"/>
            </a:srgbClr>
          </a:solidFill>
          <a:ln w="15875" cap="sq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직사각형 5"/>
          <p:cNvSpPr/>
          <p:nvPr/>
        </p:nvSpPr>
        <p:spPr>
          <a:xfrm>
            <a:off x="428596" y="6"/>
            <a:ext cx="8286808" cy="6857997"/>
          </a:xfrm>
          <a:prstGeom prst="rect">
            <a:avLst/>
          </a:prstGeom>
          <a:solidFill>
            <a:srgbClr val="FFFFFF">
              <a:alpha val="30196"/>
            </a:srgbClr>
          </a:solidFill>
          <a:ln w="15875" cap="sq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00034" y="428604"/>
            <a:ext cx="8186766" cy="1143000"/>
          </a:xfrm>
        </p:spPr>
        <p:txBody>
          <a:bodyPr/>
          <a:lstStyle>
            <a:lvl1pPr algn="l">
              <a:defRPr b="0"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D7FCF5-A28F-4EFB-98BC-2E8BAF6FFE41}" type="datetimeFigureOut">
              <a:rPr lang="ko-KR" altLang="en-US" smtClean="0"/>
              <a:pPr/>
              <a:t>2012-04-04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139941-E57D-4F6F-9B95-E7867DE3B6B3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D7FCF5-A28F-4EFB-98BC-2E8BAF6FFE41}" type="datetimeFigureOut">
              <a:rPr lang="ko-KR" altLang="en-US" smtClean="0"/>
              <a:pPr/>
              <a:t>2012-04-04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139941-E57D-4F6F-9B95-E7867DE3B6B3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직사각형 11"/>
          <p:cNvSpPr/>
          <p:nvPr/>
        </p:nvSpPr>
        <p:spPr bwMode="invGray">
          <a:xfrm>
            <a:off x="285720" y="263808"/>
            <a:ext cx="8858280" cy="664862"/>
          </a:xfrm>
          <a:prstGeom prst="rect">
            <a:avLst/>
          </a:prstGeom>
          <a:solidFill>
            <a:schemeClr val="tx1">
              <a:tint val="95000"/>
              <a:alpha val="69804"/>
            </a:schemeClr>
          </a:solidFill>
          <a:ln w="15875" cap="sq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 bwMode="invGray">
          <a:xfrm>
            <a:off x="500034" y="285728"/>
            <a:ext cx="8143932" cy="642942"/>
          </a:xfrm>
          <a:noFill/>
        </p:spPr>
        <p:txBody>
          <a:bodyPr anchor="b">
            <a:noAutofit/>
          </a:bodyPr>
          <a:lstStyle>
            <a:lvl1pPr algn="l">
              <a:defRPr sz="2800" b="1">
                <a:ln w="9525" cmpd="sng">
                  <a:noFill/>
                </a:ln>
                <a:solidFill>
                  <a:schemeClr val="bg1"/>
                </a:solidFill>
                <a:effectLst>
                  <a:outerShdw blurRad="44450" dist="25400" dir="2700000" algn="tl" rotWithShape="0">
                    <a:schemeClr val="tx1">
                      <a:alpha val="51000"/>
                    </a:schemeClr>
                  </a:outerShdw>
                </a:effectLst>
              </a:defRPr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500034" y="1006230"/>
            <a:ext cx="2214578" cy="5351729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D7FCF5-A28F-4EFB-98BC-2E8BAF6FFE41}" type="datetimeFigureOut">
              <a:rPr lang="ko-KR" altLang="en-US" smtClean="0"/>
              <a:pPr/>
              <a:t>2012-04-04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139941-E57D-4F6F-9B95-E7867DE3B6B3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15" name="내용 개체 틀 14"/>
          <p:cNvSpPr>
            <a:spLocks noGrp="1"/>
          </p:cNvSpPr>
          <p:nvPr>
            <p:ph sz="quarter" idx="1"/>
          </p:nvPr>
        </p:nvSpPr>
        <p:spPr>
          <a:xfrm>
            <a:off x="2786064" y="1000108"/>
            <a:ext cx="5857875" cy="5357830"/>
          </a:xfrm>
        </p:spPr>
        <p:txBody>
          <a:bodyPr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9" name="직사각형 8"/>
          <p:cNvSpPr/>
          <p:nvPr/>
        </p:nvSpPr>
        <p:spPr>
          <a:xfrm>
            <a:off x="0" y="4"/>
            <a:ext cx="285720" cy="6857997"/>
          </a:xfrm>
          <a:prstGeom prst="rect">
            <a:avLst/>
          </a:prstGeom>
          <a:solidFill>
            <a:srgbClr val="FFFFFF">
              <a:alpha val="30196"/>
            </a:srgbClr>
          </a:solidFill>
          <a:ln w="15875" cap="sq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ko-KR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직사각형 8"/>
          <p:cNvSpPr/>
          <p:nvPr/>
        </p:nvSpPr>
        <p:spPr>
          <a:xfrm>
            <a:off x="0" y="3571876"/>
            <a:ext cx="9144000" cy="3286126"/>
          </a:xfrm>
          <a:prstGeom prst="rect">
            <a:avLst/>
          </a:prstGeom>
          <a:solidFill>
            <a:srgbClr val="FFFFFF">
              <a:alpha val="30196"/>
            </a:srgbClr>
          </a:solidFill>
          <a:ln w="15875" cap="sq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00034" y="3571876"/>
            <a:ext cx="3286148" cy="113824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500034" y="4714884"/>
            <a:ext cx="3286148" cy="114300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400"/>
            </a:lvl3pPr>
            <a:lvl4pPr marL="1371600" indent="0">
              <a:buNone/>
              <a:defRPr sz="1200"/>
            </a:lvl4pPr>
            <a:lvl5pPr marL="1828800" indent="0">
              <a:buNone/>
              <a:defRPr sz="12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D7FCF5-A28F-4EFB-98BC-2E8BAF6FFE41}" type="datetimeFigureOut">
              <a:rPr lang="ko-KR" altLang="en-US" smtClean="0"/>
              <a:pPr/>
              <a:t>2012-04-04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3124200" y="6572272"/>
            <a:ext cx="2895600" cy="297750"/>
          </a:xfrm>
        </p:spPr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139941-E57D-4F6F-9B95-E7867DE3B6B3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8" name="그림 개체 틀 7"/>
          <p:cNvSpPr>
            <a:spLocks noGrp="1"/>
          </p:cNvSpPr>
          <p:nvPr>
            <p:ph type="pic" idx="1"/>
          </p:nvPr>
        </p:nvSpPr>
        <p:spPr>
          <a:xfrm>
            <a:off x="4000496" y="1071546"/>
            <a:ext cx="4214842" cy="4714908"/>
          </a:xfrm>
          <a:solidFill>
            <a:schemeClr val="tx2"/>
          </a:solidFill>
          <a:ln w="152400" cap="rnd">
            <a:solidFill>
              <a:srgbClr val="FFFFFF"/>
            </a:solidFill>
            <a:round/>
          </a:ln>
          <a:effectLst>
            <a:outerShdw blurRad="50800" dist="50800" dir="2700000" algn="tl" rotWithShape="0">
              <a:srgbClr val="000000">
                <a:alpha val="43137"/>
              </a:srgbClr>
            </a:outerShdw>
          </a:effectLst>
          <a:scene3d>
            <a:camera prst="orthographicFront"/>
            <a:lightRig rig="twoPt" dir="t">
              <a:rot lat="0" lon="0" rev="10800000"/>
            </a:lightRig>
          </a:scene3d>
          <a:sp3d contourW="6350">
            <a:bevelT w="50800" h="16510"/>
            <a:contourClr>
              <a:srgbClr val="C0C0C0"/>
            </a:contourClr>
          </a:sp3d>
        </p:spPr>
        <p:txBody>
          <a:bodyPr/>
          <a:lstStyle>
            <a:lvl1pPr marL="0" indent="0">
              <a:buNone/>
              <a:defRPr sz="3200">
                <a:solidFill>
                  <a:schemeClr val="tx2">
                    <a:tint val="10000"/>
                  </a:schemeClr>
                </a:solidFill>
                <a:effectLst>
                  <a:outerShdw blurRad="50800" dist="50800" dir="5400000" algn="tl" rotWithShape="0">
                    <a:srgbClr val="000000">
                      <a:alpha val="58000"/>
                    </a:srgbClr>
                  </a:outerShdw>
                </a:effectLst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kumimoji="0" lang="ko-KR" altLang="en-US" smtClean="0"/>
              <a:t>그림을 추가하려면 아이콘을 클릭하십시오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직사각형 27"/>
          <p:cNvSpPr/>
          <p:nvPr/>
        </p:nvSpPr>
        <p:spPr>
          <a:xfrm>
            <a:off x="0" y="6572272"/>
            <a:ext cx="9144000" cy="285728"/>
          </a:xfrm>
          <a:prstGeom prst="rect">
            <a:avLst/>
          </a:prstGeom>
          <a:ln w="15875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ko-KR" altLang="en-US"/>
          </a:p>
        </p:txBody>
      </p:sp>
      <p:sp>
        <p:nvSpPr>
          <p:cNvPr id="8" name="직사각형 7"/>
          <p:cNvSpPr/>
          <p:nvPr/>
        </p:nvSpPr>
        <p:spPr>
          <a:xfrm>
            <a:off x="0" y="2380"/>
            <a:ext cx="9144000" cy="283348"/>
          </a:xfrm>
          <a:prstGeom prst="rect">
            <a:avLst/>
          </a:prstGeom>
          <a:solidFill>
            <a:schemeClr val="accent4"/>
          </a:solidFill>
          <a:ln w="15875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ko-KR" altLang="en-US"/>
          </a:p>
        </p:txBody>
      </p:sp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312353" y="274638"/>
            <a:ext cx="8545927" cy="1143000"/>
          </a:xfrm>
          <a:prstGeom prst="rect">
            <a:avLst/>
          </a:prstGeom>
        </p:spPr>
        <p:txBody>
          <a:bodyPr vert="horz" rtlCol="0" anchor="ctr">
            <a:normAutofit/>
          </a:bodyPr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kumimoji="0" lang="ko-KR" altLang="en-US" smtClean="0"/>
              <a:t>둘째 수준</a:t>
            </a:r>
          </a:p>
          <a:p>
            <a:pPr lvl="2" eaLnBrk="1" latinLnBrk="0" hangingPunct="1"/>
            <a:r>
              <a:rPr kumimoji="0" lang="ko-KR" altLang="en-US" smtClean="0"/>
              <a:t>셋째 수준</a:t>
            </a:r>
          </a:p>
          <a:p>
            <a:pPr lvl="3" eaLnBrk="1" latinLnBrk="0" hangingPunct="1"/>
            <a:r>
              <a:rPr kumimoji="0" lang="ko-KR" altLang="en-US" smtClean="0"/>
              <a:t>넷째 수준</a:t>
            </a:r>
          </a:p>
          <a:p>
            <a:pPr lvl="4" eaLnBrk="1" latinLnBrk="0" hangingPunct="1"/>
            <a:r>
              <a:rPr kumimoji="0"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572272"/>
            <a:ext cx="2133600" cy="285752"/>
          </a:xfrm>
          <a:prstGeom prst="rect">
            <a:avLst/>
          </a:prstGeom>
        </p:spPr>
        <p:txBody>
          <a:bodyPr vert="horz" rtlCol="0" anchor="ctr"/>
          <a:lstStyle>
            <a:lvl1pPr algn="l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CCD7FCF5-A28F-4EFB-98BC-2E8BAF6FFE41}" type="datetimeFigureOut">
              <a:rPr lang="ko-KR" altLang="en-US" smtClean="0"/>
              <a:pPr/>
              <a:t>2012-04-04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572272"/>
            <a:ext cx="2895600" cy="285752"/>
          </a:xfrm>
          <a:prstGeom prst="rect">
            <a:avLst/>
          </a:prstGeom>
        </p:spPr>
        <p:txBody>
          <a:bodyPr vert="horz" rtlCol="0" anchor="ctr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572272"/>
            <a:ext cx="2133600" cy="285752"/>
          </a:xfrm>
          <a:prstGeom prst="rect">
            <a:avLst/>
          </a:prstGeom>
        </p:spPr>
        <p:txBody>
          <a:bodyPr vert="horz" rtlCol="0" anchor="ctr"/>
          <a:lstStyle>
            <a:lvl1pPr algn="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5A139941-E57D-4F6F-9B95-E7867DE3B6B3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ctr" rtl="0" eaLnBrk="1" latinLnBrk="1" hangingPunct="1">
        <a:spcBef>
          <a:spcPct val="0"/>
        </a:spcBef>
        <a:buNone/>
        <a:defRPr kumimoji="0" sz="4400" b="0" kern="1200" spc="100" dirty="0">
          <a:ln w="18000">
            <a:noFill/>
            <a:prstDash val="solid"/>
          </a:ln>
          <a:solidFill>
            <a:schemeClr val="tx1"/>
          </a:solidFill>
          <a:effectLst>
            <a:outerShdw blurRad="44450" dist="25400" dir="2700000" algn="tl" rotWithShape="0">
              <a:schemeClr val="bg1">
                <a:alpha val="51000"/>
              </a:schemeClr>
            </a:outerShdw>
          </a:effectLst>
          <a:latin typeface="+mj-lt"/>
          <a:ea typeface="+mj-ea"/>
          <a:cs typeface="+mj-cs"/>
        </a:defRPr>
      </a:lvl1pPr>
      <a:lvl2pPr eaLnBrk="1" latinLnBrk="1" hangingPunct="1">
        <a:defRPr kumimoji="0">
          <a:solidFill>
            <a:schemeClr val="tx2"/>
          </a:solidFill>
        </a:defRPr>
      </a:lvl2pPr>
      <a:lvl3pPr eaLnBrk="1" latinLnBrk="1" hangingPunct="1">
        <a:defRPr kumimoji="0">
          <a:solidFill>
            <a:schemeClr val="tx2"/>
          </a:solidFill>
        </a:defRPr>
      </a:lvl3pPr>
      <a:lvl4pPr eaLnBrk="1" latinLnBrk="1" hangingPunct="1">
        <a:defRPr kumimoji="0">
          <a:solidFill>
            <a:schemeClr val="tx2"/>
          </a:solidFill>
        </a:defRPr>
      </a:lvl4pPr>
      <a:lvl5pPr eaLnBrk="1" latinLnBrk="1" hangingPunct="1">
        <a:defRPr kumimoji="0">
          <a:solidFill>
            <a:schemeClr val="tx2"/>
          </a:solidFill>
        </a:defRPr>
      </a:lvl5pPr>
      <a:lvl6pPr eaLnBrk="1" latinLnBrk="1" hangingPunct="1">
        <a:defRPr kumimoji="0">
          <a:solidFill>
            <a:schemeClr val="tx2"/>
          </a:solidFill>
        </a:defRPr>
      </a:lvl6pPr>
      <a:lvl7pPr eaLnBrk="1" latinLnBrk="1" hangingPunct="1">
        <a:defRPr kumimoji="0">
          <a:solidFill>
            <a:schemeClr val="tx2"/>
          </a:solidFill>
        </a:defRPr>
      </a:lvl7pPr>
      <a:lvl8pPr eaLnBrk="1" latinLnBrk="1" hangingPunct="1">
        <a:defRPr kumimoji="0">
          <a:solidFill>
            <a:schemeClr val="tx2"/>
          </a:solidFill>
        </a:defRPr>
      </a:lvl8pPr>
      <a:lvl9pPr eaLnBrk="1" latinLnBrk="1" hangingPunct="1">
        <a:defRPr kumimoji="0">
          <a:solidFill>
            <a:schemeClr val="tx2"/>
          </a:solidFill>
        </a:defRPr>
      </a:lvl9pPr>
    </p:titleStyle>
    <p:bodyStyle>
      <a:lvl1pPr marL="342900" indent="-342900" algn="l" rtl="0" eaLnBrk="1" latinLnBrk="1" hangingPunct="1">
        <a:spcBef>
          <a:spcPct val="20000"/>
        </a:spcBef>
        <a:buFont typeface="Arial"/>
        <a:buChar char="•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1" hangingPunct="1">
        <a:spcBef>
          <a:spcPct val="20000"/>
        </a:spcBef>
        <a:buClr>
          <a:schemeClr val="accent1">
            <a:shade val="75000"/>
          </a:schemeClr>
        </a:buClr>
        <a:buFont typeface="Arial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latinLnBrk="1" hangingPunct="1">
        <a:spcBef>
          <a:spcPct val="20000"/>
        </a:spcBef>
        <a:buClr>
          <a:schemeClr val="tx2"/>
        </a:buClr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latinLnBrk="1" hangingPunct="1">
        <a:spcBef>
          <a:spcPct val="20000"/>
        </a:spcBef>
        <a:buClr>
          <a:schemeClr val="accent1">
            <a:shade val="75000"/>
          </a:schemeClr>
        </a:buClr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latinLnBrk="1" hangingPunct="1">
        <a:spcBef>
          <a:spcPct val="20000"/>
        </a:spcBef>
        <a:buClr>
          <a:schemeClr val="tx2"/>
        </a:buClr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eaLnBrk="1" latinLnBrk="1" hangingPunct="1">
        <a:spcBef>
          <a:spcPct val="20000"/>
        </a:spcBef>
        <a:buClr>
          <a:schemeClr val="accent1"/>
        </a:buClr>
        <a:buFont typeface="Arial"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latinLnBrk="1" hangingPunct="1">
        <a:spcBef>
          <a:spcPct val="20000"/>
        </a:spcBef>
        <a:buClr>
          <a:schemeClr val="tx2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latinLnBrk="1" hangingPunct="1">
        <a:spcBef>
          <a:spcPct val="20000"/>
        </a:spcBef>
        <a:buClr>
          <a:schemeClr val="accent1"/>
        </a:buClr>
        <a:buFont typeface="Arial"/>
        <a:buChar char="•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latinLnBrk="1" hangingPunct="1">
        <a:spcBef>
          <a:spcPct val="20000"/>
        </a:spcBef>
        <a:buClr>
          <a:schemeClr val="tx2"/>
        </a:buClr>
        <a:buFont typeface="Arial"/>
        <a:buChar char="•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043608" y="1268760"/>
            <a:ext cx="6984776" cy="2374554"/>
          </a:xfrm>
        </p:spPr>
        <p:txBody>
          <a:bodyPr>
            <a:normAutofit/>
          </a:bodyPr>
          <a:lstStyle/>
          <a:p>
            <a:pPr algn="l"/>
            <a:r>
              <a:rPr lang="en-US" altLang="ko-KR" sz="3100" b="1" dirty="0" smtClean="0"/>
              <a:t>5</a:t>
            </a:r>
            <a:r>
              <a:rPr lang="ko-KR" altLang="en-US" sz="3100" b="1" dirty="0" smtClean="0"/>
              <a:t>장</a:t>
            </a:r>
            <a:r>
              <a:rPr lang="en-US" altLang="ko-KR" sz="3100" b="1" dirty="0" smtClean="0"/>
              <a:t>:</a:t>
            </a:r>
            <a:r>
              <a:rPr lang="en-US" altLang="ko-KR" b="1" dirty="0" smtClean="0"/>
              <a:t> </a:t>
            </a:r>
            <a:r>
              <a:rPr lang="en-US" altLang="ko-KR" sz="3200" b="1" dirty="0" smtClean="0"/>
              <a:t>A Scripted Kindergarten:</a:t>
            </a:r>
            <a:br>
              <a:rPr lang="en-US" altLang="ko-KR" sz="3200" b="1" dirty="0" smtClean="0"/>
            </a:br>
            <a:r>
              <a:rPr lang="en-US" altLang="ko-KR" sz="2000" b="1" dirty="0" smtClean="0"/>
              <a:t>                               </a:t>
            </a:r>
            <a:r>
              <a:rPr lang="en-US" altLang="ko-KR" sz="2800" b="1" dirty="0" smtClean="0"/>
              <a:t>What research tells us</a:t>
            </a:r>
            <a:r>
              <a:rPr lang="en-US" altLang="ko-KR" dirty="0" smtClean="0"/>
              <a:t/>
            </a:r>
            <a:br>
              <a:rPr lang="en-US" altLang="ko-KR" dirty="0" smtClean="0"/>
            </a:br>
            <a:endParaRPr lang="ko-KR" altLang="en-US" dirty="0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755576" y="4365104"/>
            <a:ext cx="7500990" cy="857256"/>
          </a:xfrm>
        </p:spPr>
        <p:txBody>
          <a:bodyPr>
            <a:normAutofit/>
          </a:bodyPr>
          <a:lstStyle/>
          <a:p>
            <a:pPr algn="r"/>
            <a:r>
              <a:rPr lang="ko-KR" altLang="en-US" sz="2800" b="1" dirty="0" smtClean="0"/>
              <a:t>권      경     </a:t>
            </a:r>
            <a:r>
              <a:rPr lang="ko-KR" altLang="en-US" sz="2800" b="1" dirty="0" err="1" smtClean="0"/>
              <a:t>숙</a:t>
            </a:r>
            <a:endParaRPr lang="en-US" altLang="ko-KR" sz="2800" b="1" dirty="0" smtClean="0"/>
          </a:p>
          <a:p>
            <a:pPr algn="r"/>
            <a:r>
              <a:rPr lang="en-US" altLang="ko-KR" sz="1800" dirty="0" smtClean="0"/>
              <a:t>(</a:t>
            </a:r>
            <a:r>
              <a:rPr lang="ko-KR" altLang="en-US" sz="1800" dirty="0" smtClean="0"/>
              <a:t>성신여자대학교 교육대학원 교수</a:t>
            </a:r>
            <a:r>
              <a:rPr lang="en-US" altLang="ko-KR" sz="1800" dirty="0" smtClean="0"/>
              <a:t>)</a:t>
            </a:r>
            <a:endParaRPr lang="ko-KR" altLang="en-US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>
          <a:xfrm>
            <a:off x="457200" y="620688"/>
            <a:ext cx="8229600" cy="5505475"/>
          </a:xfrm>
        </p:spPr>
        <p:txBody>
          <a:bodyPr>
            <a:normAutofit/>
          </a:bodyPr>
          <a:lstStyle/>
          <a:p>
            <a:r>
              <a:rPr lang="en-US" altLang="ko-KR" sz="2400" b="1" dirty="0" err="1" smtClean="0"/>
              <a:t>PlayLink</a:t>
            </a:r>
            <a:r>
              <a:rPr lang="ko-KR" altLang="en-US" sz="2400" b="1" dirty="0" smtClean="0"/>
              <a:t>의 </a:t>
            </a:r>
            <a:r>
              <a:rPr lang="en-US" altLang="ko-KR" sz="2400" b="1" dirty="0" smtClean="0"/>
              <a:t>&lt;Play at Schools&gt;,&lt;Play as Culture&gt;</a:t>
            </a:r>
          </a:p>
          <a:p>
            <a:endParaRPr lang="en-US" altLang="ko-KR" sz="2400" b="1" dirty="0" smtClean="0"/>
          </a:p>
          <a:p>
            <a:pPr>
              <a:buNone/>
            </a:pPr>
            <a:r>
              <a:rPr lang="en-US" altLang="ko-KR" sz="2000" dirty="0" smtClean="0"/>
              <a:t> - </a:t>
            </a:r>
            <a:r>
              <a:rPr lang="ko-KR" altLang="en-US" sz="2000" dirty="0" smtClean="0"/>
              <a:t>학교에서의 쉬는 시간의 의미</a:t>
            </a:r>
            <a:r>
              <a:rPr lang="en-US" altLang="ko-KR" sz="2000" dirty="0" smtClean="0"/>
              <a:t>: ‘</a:t>
            </a:r>
            <a:r>
              <a:rPr lang="ko-KR" altLang="en-US" sz="2000" dirty="0" smtClean="0"/>
              <a:t>수업을 중단하는 시간</a:t>
            </a:r>
            <a:r>
              <a:rPr lang="en-US" altLang="ko-KR" sz="2000" dirty="0" smtClean="0"/>
              <a:t>’</a:t>
            </a:r>
            <a:r>
              <a:rPr lang="ko-KR" altLang="en-US" sz="2000" dirty="0" smtClean="0"/>
              <a:t>의 의미가 아니라 </a:t>
            </a:r>
            <a:r>
              <a:rPr lang="en-US" altLang="ko-KR" sz="2000" dirty="0" smtClean="0"/>
              <a:t>‘</a:t>
            </a:r>
            <a:r>
              <a:rPr lang="ko-KR" altLang="en-US" sz="2000" dirty="0" smtClean="0"/>
              <a:t>놀이를 하는 시간</a:t>
            </a:r>
            <a:r>
              <a:rPr lang="en-US" altLang="ko-KR" sz="2000" dirty="0" smtClean="0"/>
              <a:t>’</a:t>
            </a:r>
            <a:r>
              <a:rPr lang="ko-KR" altLang="en-US" sz="2000" dirty="0" smtClean="0"/>
              <a:t>의 의미임</a:t>
            </a:r>
            <a:r>
              <a:rPr lang="en-US" altLang="ko-KR" sz="2000" dirty="0" smtClean="0"/>
              <a:t>.</a:t>
            </a:r>
          </a:p>
          <a:p>
            <a:pPr>
              <a:buNone/>
            </a:pPr>
            <a:endParaRPr lang="en-US" altLang="ko-KR" sz="2000" dirty="0" smtClean="0"/>
          </a:p>
          <a:p>
            <a:pPr>
              <a:buNone/>
            </a:pPr>
            <a:r>
              <a:rPr lang="en-US" altLang="ko-KR" sz="2000" dirty="0" smtClean="0"/>
              <a:t> - </a:t>
            </a:r>
            <a:r>
              <a:rPr lang="ko-KR" altLang="en-US" sz="2000" dirty="0" smtClean="0"/>
              <a:t>놀이가 문화로서 이해되어야 함을 주장</a:t>
            </a:r>
            <a:r>
              <a:rPr lang="en-US" altLang="ko-KR" sz="2000" dirty="0" smtClean="0"/>
              <a:t>.: </a:t>
            </a:r>
            <a:r>
              <a:rPr lang="ko-KR" altLang="en-US" sz="2000" dirty="0" smtClean="0"/>
              <a:t>지역별 문화전략에 놀이가 반드시 포함되어야  하는데 공적 업무 담당자들이 놀이를 문화로 이해할 수 있는 개념의 틀을 제시함</a:t>
            </a:r>
            <a:r>
              <a:rPr lang="en-US" altLang="ko-KR" sz="2000" dirty="0" smtClean="0"/>
              <a:t>.</a:t>
            </a:r>
          </a:p>
          <a:p>
            <a:pPr>
              <a:buNone/>
            </a:pPr>
            <a:endParaRPr lang="en-US" altLang="ko-KR" sz="2000" dirty="0" smtClean="0"/>
          </a:p>
          <a:p>
            <a:pPr>
              <a:buNone/>
            </a:pPr>
            <a:endParaRPr lang="en-US" altLang="ko-KR" sz="2000" dirty="0" smtClean="0"/>
          </a:p>
          <a:p>
            <a:pPr>
              <a:buNone/>
            </a:pPr>
            <a:r>
              <a:rPr lang="en-US" altLang="ko-KR" sz="2000" dirty="0" smtClean="0"/>
              <a:t>  </a:t>
            </a:r>
            <a:endParaRPr lang="ko-KR" altLang="en-US" sz="2000" dirty="0"/>
          </a:p>
        </p:txBody>
      </p:sp>
      <p:sp>
        <p:nvSpPr>
          <p:cNvPr id="4" name="줄무늬가 있는 오른쪽 화살표 3"/>
          <p:cNvSpPr/>
          <p:nvPr/>
        </p:nvSpPr>
        <p:spPr>
          <a:xfrm>
            <a:off x="683568" y="4437112"/>
            <a:ext cx="432048" cy="432048"/>
          </a:xfrm>
          <a:prstGeom prst="stripedRightArrow">
            <a:avLst/>
          </a:prstGeom>
          <a:solidFill>
            <a:schemeClr val="bg1"/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TextBox 4"/>
          <p:cNvSpPr txBox="1"/>
          <p:nvPr/>
        </p:nvSpPr>
        <p:spPr>
          <a:xfrm>
            <a:off x="1331640" y="4005064"/>
            <a:ext cx="705678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400" b="1" dirty="0" smtClean="0">
                <a:latin typeface="굴림" pitchFamily="50" charset="-127"/>
                <a:ea typeface="굴림" pitchFamily="50" charset="-127"/>
              </a:rPr>
              <a:t> </a:t>
            </a:r>
            <a:r>
              <a:rPr lang="ko-KR" altLang="en-US" sz="2400" b="1" dirty="0" smtClean="0">
                <a:latin typeface="굴림" pitchFamily="50" charset="-127"/>
                <a:ea typeface="굴림" pitchFamily="50" charset="-127"/>
              </a:rPr>
              <a:t>영국정부는 현대사회에서의 놀이기회 감소와 놀이 실조의 심각성을 고려할 때</a:t>
            </a:r>
            <a:r>
              <a:rPr lang="en-US" altLang="ko-KR" sz="2400" b="1" dirty="0" smtClean="0">
                <a:latin typeface="굴림" pitchFamily="50" charset="-127"/>
                <a:ea typeface="굴림" pitchFamily="50" charset="-127"/>
              </a:rPr>
              <a:t>, </a:t>
            </a:r>
            <a:r>
              <a:rPr lang="ko-KR" altLang="en-US" sz="2400" b="1" dirty="0" smtClean="0">
                <a:latin typeface="굴림" pitchFamily="50" charset="-127"/>
                <a:ea typeface="굴림" pitchFamily="50" charset="-127"/>
              </a:rPr>
              <a:t>아동의 놀이를 위해서 공간과 기회를 제공하는 것이 공적인 책무가 되었음을 인식하게 됨으로써 놀이 정책을 수립하게 되었음</a:t>
            </a:r>
            <a:r>
              <a:rPr lang="en-US" altLang="ko-KR" sz="2400" b="1" dirty="0" smtClean="0">
                <a:latin typeface="굴림" pitchFamily="50" charset="-127"/>
                <a:ea typeface="굴림" pitchFamily="50" charset="-127"/>
              </a:rPr>
              <a:t>.</a:t>
            </a:r>
            <a:r>
              <a:rPr lang="ko-KR" altLang="en-US" sz="2400" b="1" dirty="0" smtClean="0">
                <a:latin typeface="굴림" pitchFamily="50" charset="-127"/>
                <a:ea typeface="굴림" pitchFamily="50" charset="-127"/>
              </a:rPr>
              <a:t>  </a:t>
            </a:r>
            <a:endParaRPr lang="ko-KR" altLang="en-US" sz="2400" b="1" dirty="0">
              <a:latin typeface="굴림" pitchFamily="50" charset="-127"/>
              <a:ea typeface="굴림" pitchFamily="50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649491"/>
          </a:xfrm>
        </p:spPr>
        <p:txBody>
          <a:bodyPr>
            <a:normAutofit/>
          </a:bodyPr>
          <a:lstStyle/>
          <a:p>
            <a:pPr>
              <a:buNone/>
            </a:pPr>
            <a:endParaRPr lang="en-US" altLang="ko-KR" sz="2000" dirty="0" smtClean="0"/>
          </a:p>
          <a:p>
            <a:pPr>
              <a:buNone/>
            </a:pPr>
            <a:r>
              <a:rPr lang="en-US" altLang="ko-KR" sz="2000" dirty="0" smtClean="0"/>
              <a:t> -</a:t>
            </a:r>
            <a:r>
              <a:rPr lang="en-US" altLang="ko-KR" sz="1800" dirty="0" smtClean="0"/>
              <a:t>2008</a:t>
            </a:r>
            <a:r>
              <a:rPr lang="ko-KR" altLang="en-US" sz="1800" dirty="0" smtClean="0"/>
              <a:t>년부터 놀이정책 시행</a:t>
            </a:r>
            <a:r>
              <a:rPr lang="en-US" altLang="ko-KR" sz="1800" dirty="0" smtClean="0"/>
              <a:t>: </a:t>
            </a:r>
            <a:r>
              <a:rPr lang="ko-KR" altLang="en-US" sz="1800" dirty="0" smtClean="0"/>
              <a:t>아동</a:t>
            </a:r>
            <a:r>
              <a:rPr lang="en-US" altLang="ko-KR" sz="1800" dirty="0" smtClean="0"/>
              <a:t>, </a:t>
            </a:r>
            <a:r>
              <a:rPr lang="ko-KR" altLang="en-US" sz="1800" dirty="0" smtClean="0"/>
              <a:t>학교</a:t>
            </a:r>
            <a:r>
              <a:rPr lang="en-US" altLang="ko-KR" sz="1800" dirty="0" smtClean="0"/>
              <a:t>, </a:t>
            </a:r>
            <a:r>
              <a:rPr lang="ko-KR" altLang="en-US" sz="1800" dirty="0" err="1" smtClean="0"/>
              <a:t>가족부</a:t>
            </a:r>
            <a:r>
              <a:rPr lang="en-US" altLang="ko-KR" sz="1800" dirty="0" smtClean="0"/>
              <a:t>(DCSF: Department for Children, Schools and Families)</a:t>
            </a:r>
            <a:r>
              <a:rPr lang="ko-KR" altLang="en-US" sz="1800" dirty="0" smtClean="0"/>
              <a:t>가 주도</a:t>
            </a:r>
            <a:r>
              <a:rPr lang="en-US" altLang="ko-KR" sz="1800" dirty="0" smtClean="0"/>
              <a:t>.</a:t>
            </a:r>
          </a:p>
          <a:p>
            <a:pPr>
              <a:buNone/>
            </a:pPr>
            <a:r>
              <a:rPr lang="en-US" altLang="ko-KR" sz="1800" dirty="0" smtClean="0"/>
              <a:t>-2020</a:t>
            </a:r>
            <a:r>
              <a:rPr lang="ko-KR" altLang="en-US" sz="1800" dirty="0" smtClean="0"/>
              <a:t>년까지의 장기 계획 수립</a:t>
            </a:r>
            <a:r>
              <a:rPr lang="en-US" altLang="ko-KR" sz="1800" dirty="0" smtClean="0"/>
              <a:t>. 2008</a:t>
            </a:r>
            <a:r>
              <a:rPr lang="ko-KR" altLang="en-US" sz="1800" dirty="0" smtClean="0"/>
              <a:t>년부터 </a:t>
            </a:r>
            <a:r>
              <a:rPr lang="en-US" altLang="ko-KR" sz="1800" dirty="0" smtClean="0"/>
              <a:t>2011</a:t>
            </a:r>
            <a:r>
              <a:rPr lang="ko-KR" altLang="en-US" sz="1800" dirty="0" smtClean="0"/>
              <a:t>년까지의 </a:t>
            </a:r>
            <a:r>
              <a:rPr lang="en-US" altLang="ko-KR" sz="1800" dirty="0" smtClean="0"/>
              <a:t>1</a:t>
            </a:r>
            <a:r>
              <a:rPr lang="ko-KR" altLang="en-US" sz="1800" dirty="0" smtClean="0"/>
              <a:t>차 </a:t>
            </a:r>
            <a:r>
              <a:rPr lang="ko-KR" altLang="en-US" sz="1800" dirty="0" err="1" smtClean="0"/>
              <a:t>기간동안</a:t>
            </a:r>
            <a:r>
              <a:rPr lang="ko-KR" altLang="en-US" sz="1800" dirty="0" smtClean="0"/>
              <a:t> 예산 </a:t>
            </a:r>
            <a:r>
              <a:rPr lang="en-US" altLang="ko-KR" sz="1800" dirty="0" smtClean="0"/>
              <a:t>2</a:t>
            </a:r>
            <a:r>
              <a:rPr lang="ko-KR" altLang="en-US" sz="1800" dirty="0" smtClean="0"/>
              <a:t>억</a:t>
            </a:r>
            <a:r>
              <a:rPr lang="en-US" altLang="ko-KR" sz="1800" dirty="0" smtClean="0"/>
              <a:t>3</a:t>
            </a:r>
            <a:r>
              <a:rPr lang="ko-KR" altLang="en-US" sz="1800" dirty="0" smtClean="0"/>
              <a:t>천 </a:t>
            </a:r>
            <a:r>
              <a:rPr lang="en-US" altLang="ko-KR" sz="1800" dirty="0" smtClean="0"/>
              <a:t>5</a:t>
            </a:r>
            <a:r>
              <a:rPr lang="ko-KR" altLang="en-US" sz="1800" dirty="0" smtClean="0"/>
              <a:t>백만 파운드</a:t>
            </a:r>
            <a:r>
              <a:rPr lang="en-US" altLang="ko-KR" sz="1800" dirty="0" smtClean="0"/>
              <a:t>(</a:t>
            </a:r>
            <a:r>
              <a:rPr lang="ko-KR" altLang="en-US" sz="1800" dirty="0" smtClean="0"/>
              <a:t>약 </a:t>
            </a:r>
            <a:r>
              <a:rPr lang="en-US" altLang="ko-KR" sz="1800" dirty="0" smtClean="0"/>
              <a:t>4</a:t>
            </a:r>
            <a:r>
              <a:rPr lang="ko-KR" altLang="en-US" sz="1800" dirty="0" smtClean="0"/>
              <a:t>천 </a:t>
            </a:r>
            <a:r>
              <a:rPr lang="en-US" altLang="ko-KR" sz="1800" dirty="0" smtClean="0"/>
              <a:t>2</a:t>
            </a:r>
            <a:r>
              <a:rPr lang="ko-KR" altLang="en-US" sz="1800" dirty="0" smtClean="0"/>
              <a:t>백억</a:t>
            </a:r>
            <a:r>
              <a:rPr lang="en-US" altLang="ko-KR" sz="1800" dirty="0" smtClean="0"/>
              <a:t>) </a:t>
            </a:r>
            <a:r>
              <a:rPr lang="ko-KR" altLang="en-US" sz="1800" dirty="0" smtClean="0"/>
              <a:t>투자</a:t>
            </a:r>
            <a:r>
              <a:rPr lang="en-US" altLang="ko-KR" sz="1800" dirty="0" smtClean="0"/>
              <a:t>.</a:t>
            </a:r>
            <a:endParaRPr lang="ko-KR" altLang="en-US" sz="1800" dirty="0" smtClean="0"/>
          </a:p>
          <a:p>
            <a:pPr>
              <a:buNone/>
            </a:pPr>
            <a:endParaRPr lang="en-US" altLang="ko-KR" sz="2000" dirty="0" smtClean="0"/>
          </a:p>
          <a:p>
            <a:r>
              <a:rPr lang="ko-KR" altLang="en-US" sz="2000" b="1" dirty="0" smtClean="0"/>
              <a:t>놀이정책의 목적</a:t>
            </a:r>
            <a:endParaRPr lang="en-US" altLang="ko-KR" sz="2000" b="1" dirty="0" smtClean="0"/>
          </a:p>
          <a:p>
            <a:pPr>
              <a:buNone/>
            </a:pPr>
            <a:endParaRPr lang="en-US" altLang="ko-KR" sz="2000" b="1" dirty="0" smtClean="0"/>
          </a:p>
          <a:p>
            <a:pPr>
              <a:buNone/>
            </a:pPr>
            <a:r>
              <a:rPr lang="en-US" altLang="ko-KR" sz="1800" dirty="0" smtClean="0"/>
              <a:t> - </a:t>
            </a:r>
            <a:r>
              <a:rPr lang="ko-KR" altLang="en-US" sz="1800" dirty="0" smtClean="0"/>
              <a:t>어린이와 청소년을 위한 놀이기회의 보장과 개선</a:t>
            </a:r>
            <a:r>
              <a:rPr lang="en-US" altLang="ko-KR" sz="1800" dirty="0" smtClean="0"/>
              <a:t>.</a:t>
            </a:r>
          </a:p>
          <a:p>
            <a:pPr>
              <a:buNone/>
            </a:pPr>
            <a:r>
              <a:rPr lang="en-US" altLang="ko-KR" sz="1800" dirty="0" smtClean="0"/>
              <a:t> - </a:t>
            </a:r>
            <a:r>
              <a:rPr lang="ko-KR" altLang="en-US" sz="1800" dirty="0" smtClean="0"/>
              <a:t>각 지역사회와 주거지 전역이 실질적으로 </a:t>
            </a:r>
            <a:r>
              <a:rPr lang="en-US" altLang="ko-KR" sz="1800" dirty="0" smtClean="0"/>
              <a:t>‘</a:t>
            </a:r>
            <a:r>
              <a:rPr lang="ko-KR" altLang="en-US" sz="1800" dirty="0" smtClean="0"/>
              <a:t>친 아동적</a:t>
            </a:r>
            <a:r>
              <a:rPr lang="en-US" altLang="ko-KR" sz="1800" dirty="0" smtClean="0"/>
              <a:t>’</a:t>
            </a:r>
            <a:r>
              <a:rPr lang="ko-KR" altLang="en-US" sz="1800" dirty="0" smtClean="0"/>
              <a:t>이 되도록 함</a:t>
            </a:r>
            <a:r>
              <a:rPr lang="en-US" altLang="ko-KR" sz="1800" dirty="0" smtClean="0"/>
              <a:t>.</a:t>
            </a:r>
          </a:p>
          <a:p>
            <a:pPr>
              <a:buNone/>
            </a:pPr>
            <a:r>
              <a:rPr lang="en-US" altLang="ko-KR" sz="1800" dirty="0" smtClean="0"/>
              <a:t> - </a:t>
            </a:r>
            <a:r>
              <a:rPr lang="ko-KR" altLang="en-US" sz="1800" dirty="0" smtClean="0"/>
              <a:t>놀이공간을 더 확보하고 </a:t>
            </a:r>
            <a:endParaRPr lang="en-US" altLang="ko-KR" sz="1800" dirty="0" smtClean="0"/>
          </a:p>
          <a:p>
            <a:pPr>
              <a:buNone/>
            </a:pPr>
            <a:r>
              <a:rPr lang="en-US" altLang="ko-KR" sz="1800" dirty="0" smtClean="0"/>
              <a:t> - </a:t>
            </a:r>
            <a:r>
              <a:rPr lang="ko-KR" altLang="en-US" sz="1800" dirty="0" smtClean="0"/>
              <a:t>영유아기부터 청소년기에 이르는 아동기 전기간의 놀이에 대한 지원을 원칙으로 하며 </a:t>
            </a:r>
            <a:endParaRPr lang="en-US" altLang="ko-KR" sz="1800" dirty="0" smtClean="0"/>
          </a:p>
          <a:p>
            <a:pPr>
              <a:buNone/>
            </a:pPr>
            <a:r>
              <a:rPr lang="en-US" altLang="ko-KR" sz="1800" dirty="0" smtClean="0"/>
              <a:t> - </a:t>
            </a:r>
            <a:r>
              <a:rPr lang="ko-KR" altLang="en-US" sz="1800" dirty="0" smtClean="0"/>
              <a:t>안전한 놀이가 가능하게 하고</a:t>
            </a:r>
            <a:endParaRPr lang="en-US" altLang="ko-KR" sz="1800" dirty="0" smtClean="0"/>
          </a:p>
          <a:p>
            <a:pPr>
              <a:buNone/>
            </a:pPr>
            <a:r>
              <a:rPr lang="en-US" altLang="ko-KR" sz="1800" dirty="0" smtClean="0"/>
              <a:t> - </a:t>
            </a:r>
            <a:r>
              <a:rPr lang="ko-KR" altLang="en-US" sz="1800" dirty="0" smtClean="0"/>
              <a:t>친 아동적 지역사회를 구축하며</a:t>
            </a:r>
            <a:endParaRPr lang="en-US" altLang="ko-KR" sz="1800" dirty="0" smtClean="0"/>
          </a:p>
          <a:p>
            <a:pPr>
              <a:buNone/>
            </a:pPr>
            <a:r>
              <a:rPr lang="en-US" altLang="ko-KR" sz="1800" dirty="0" smtClean="0"/>
              <a:t> - </a:t>
            </a:r>
            <a:r>
              <a:rPr lang="ko-KR" altLang="en-US" sz="1800" dirty="0" smtClean="0"/>
              <a:t>각 지역사회마다 놀이가 우위의 중요성을 점유하면서 녹아 들게 하기</a:t>
            </a:r>
            <a:endParaRPr lang="en-US" altLang="ko-KR" sz="1800" dirty="0" smtClean="0"/>
          </a:p>
          <a:p>
            <a:pPr>
              <a:buNone/>
            </a:pPr>
            <a:endParaRPr lang="ko-KR" alt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649491"/>
          </a:xfrm>
        </p:spPr>
        <p:txBody>
          <a:bodyPr>
            <a:normAutofit/>
          </a:bodyPr>
          <a:lstStyle/>
          <a:p>
            <a:r>
              <a:rPr lang="ko-KR" altLang="en-US" sz="2000" b="1" dirty="0" smtClean="0"/>
              <a:t>놀이정책의  구체적인 내용</a:t>
            </a:r>
            <a:endParaRPr lang="en-US" altLang="ko-KR" sz="2000" b="1" dirty="0" smtClean="0"/>
          </a:p>
          <a:p>
            <a:pPr>
              <a:buNone/>
            </a:pPr>
            <a:endParaRPr lang="en-US" altLang="ko-KR" sz="2000" b="1" dirty="0" smtClean="0"/>
          </a:p>
          <a:p>
            <a:pPr>
              <a:buNone/>
            </a:pPr>
            <a:r>
              <a:rPr lang="en-US" altLang="ko-KR" sz="2000" b="1" dirty="0" smtClean="0"/>
              <a:t> </a:t>
            </a:r>
            <a:r>
              <a:rPr lang="en-US" altLang="ko-KR" sz="2000" b="1" u="sng" dirty="0" smtClean="0"/>
              <a:t>-</a:t>
            </a:r>
            <a:r>
              <a:rPr lang="ko-KR" altLang="en-US" sz="2000" b="1" u="sng" dirty="0" smtClean="0"/>
              <a:t>놀이공간 확보와 관련하여</a:t>
            </a:r>
            <a:r>
              <a:rPr lang="en-US" altLang="ko-KR" sz="2000" b="1" u="sng" dirty="0" smtClean="0"/>
              <a:t>: </a:t>
            </a:r>
            <a:r>
              <a:rPr lang="ko-KR" altLang="en-US" sz="2000" dirty="0" err="1" smtClean="0"/>
              <a:t>놀이길잡이팀</a:t>
            </a:r>
            <a:r>
              <a:rPr lang="en-US" altLang="ko-KR" sz="2000" dirty="0" smtClean="0"/>
              <a:t>(play pathfinder local authorities)</a:t>
            </a:r>
            <a:r>
              <a:rPr lang="ko-KR" altLang="en-US" sz="2000" dirty="0" smtClean="0"/>
              <a:t>과 놀이 건설팀 선정하여 공공놀이공간이나 모험놀이터 개발하기</a:t>
            </a:r>
            <a:endParaRPr lang="en-US" altLang="ko-KR" sz="2000" dirty="0" smtClean="0"/>
          </a:p>
          <a:p>
            <a:pPr>
              <a:buNone/>
            </a:pPr>
            <a:endParaRPr lang="en-US" altLang="ko-KR" sz="2000" dirty="0" smtClean="0"/>
          </a:p>
          <a:p>
            <a:pPr>
              <a:buNone/>
            </a:pPr>
            <a:r>
              <a:rPr lang="en-US" altLang="ko-KR" sz="2000" b="1" u="sng" dirty="0" smtClean="0"/>
              <a:t> -</a:t>
            </a:r>
            <a:r>
              <a:rPr lang="ko-KR" altLang="en-US" sz="2000" b="1" u="sng" dirty="0" smtClean="0"/>
              <a:t>아동기 전 기간의 놀이에 대한 지원과 관련하여</a:t>
            </a:r>
            <a:r>
              <a:rPr lang="en-US" altLang="ko-KR" sz="2000" b="1" u="sng" dirty="0" smtClean="0"/>
              <a:t>: </a:t>
            </a:r>
            <a:r>
              <a:rPr lang="ko-KR" altLang="en-US" sz="2000" dirty="0" smtClean="0"/>
              <a:t>영유아기 </a:t>
            </a:r>
            <a:r>
              <a:rPr lang="ko-KR" altLang="en-US" sz="2000" dirty="0" err="1" smtClean="0"/>
              <a:t>학령기</a:t>
            </a:r>
            <a:r>
              <a:rPr lang="ko-KR" altLang="en-US" sz="2000" dirty="0" smtClean="0"/>
              <a:t> 및 청소년을 담당하는 정규교육기관의 시설 개선을 통해 성취</a:t>
            </a:r>
            <a:r>
              <a:rPr lang="en-US" altLang="ko-KR" sz="2000" dirty="0" smtClean="0"/>
              <a:t>/ </a:t>
            </a:r>
            <a:r>
              <a:rPr lang="ko-KR" altLang="en-US" sz="2000" dirty="0" smtClean="0"/>
              <a:t>학교 평가 기준에 놀이 부문을 포함시킬 것</a:t>
            </a:r>
            <a:r>
              <a:rPr lang="en-US" altLang="ko-KR" sz="2000" dirty="0" smtClean="0"/>
              <a:t>.</a:t>
            </a:r>
          </a:p>
          <a:p>
            <a:pPr>
              <a:buNone/>
            </a:pPr>
            <a:endParaRPr lang="en-US" altLang="ko-KR" sz="2000" dirty="0" smtClean="0"/>
          </a:p>
          <a:p>
            <a:pPr>
              <a:buNone/>
            </a:pPr>
            <a:r>
              <a:rPr lang="en-US" altLang="ko-KR" sz="2000" dirty="0" smtClean="0"/>
              <a:t> </a:t>
            </a:r>
            <a:r>
              <a:rPr lang="en-US" altLang="ko-KR" sz="2000" b="1" u="sng" dirty="0" smtClean="0"/>
              <a:t>- </a:t>
            </a:r>
            <a:r>
              <a:rPr lang="ko-KR" altLang="en-US" sz="2000" b="1" u="sng" dirty="0" smtClean="0"/>
              <a:t>안전한 놀이와 관련하여</a:t>
            </a:r>
            <a:r>
              <a:rPr lang="en-US" altLang="ko-KR" sz="2000" b="1" u="sng" dirty="0" smtClean="0"/>
              <a:t>: </a:t>
            </a:r>
            <a:r>
              <a:rPr lang="ko-KR" altLang="en-US" sz="2000" dirty="0" smtClean="0"/>
              <a:t>놀이관련 사업에서 </a:t>
            </a:r>
            <a:r>
              <a:rPr lang="en-US" altLang="ko-KR" sz="2000" dirty="0" smtClean="0"/>
              <a:t>‘</a:t>
            </a:r>
            <a:r>
              <a:rPr lang="ko-KR" altLang="en-US" sz="2000" dirty="0" smtClean="0"/>
              <a:t>안전</a:t>
            </a:r>
            <a:r>
              <a:rPr lang="en-US" altLang="ko-KR" sz="2000" dirty="0" smtClean="0"/>
              <a:t>(</a:t>
            </a:r>
            <a:r>
              <a:rPr lang="en-US" altLang="ko-KR" sz="2000" dirty="0" err="1" smtClean="0"/>
              <a:t>safty</a:t>
            </a:r>
            <a:r>
              <a:rPr lang="en-US" altLang="ko-KR" sz="2000" dirty="0" smtClean="0"/>
              <a:t>)’</a:t>
            </a:r>
            <a:r>
              <a:rPr lang="ko-KR" altLang="en-US" sz="2000" dirty="0" smtClean="0"/>
              <a:t>과 </a:t>
            </a:r>
            <a:r>
              <a:rPr lang="en-US" altLang="ko-KR" sz="2000" dirty="0" smtClean="0"/>
              <a:t>‘</a:t>
            </a:r>
            <a:r>
              <a:rPr lang="ko-KR" altLang="en-US" sz="2000" dirty="0" smtClean="0"/>
              <a:t>위험요소</a:t>
            </a:r>
            <a:r>
              <a:rPr lang="en-US" altLang="ko-KR" sz="2000" dirty="0" smtClean="0"/>
              <a:t>(risk)’</a:t>
            </a:r>
            <a:r>
              <a:rPr lang="ko-KR" altLang="en-US" sz="2000" dirty="0" smtClean="0"/>
              <a:t>를 균형 있게 고려할 것</a:t>
            </a:r>
            <a:r>
              <a:rPr lang="en-US" altLang="ko-KR" sz="2000" dirty="0" smtClean="0"/>
              <a:t>./’</a:t>
            </a:r>
            <a:r>
              <a:rPr lang="ko-KR" altLang="en-US" sz="2000" dirty="0" smtClean="0"/>
              <a:t>아동의 놀이를 감독해야 할 필요성</a:t>
            </a:r>
            <a:r>
              <a:rPr lang="en-US" altLang="ko-KR" sz="2000" dirty="0" smtClean="0"/>
              <a:t>’</a:t>
            </a:r>
            <a:r>
              <a:rPr lang="ko-KR" altLang="en-US" sz="2000" dirty="0" smtClean="0"/>
              <a:t>과 </a:t>
            </a:r>
            <a:r>
              <a:rPr lang="en-US" altLang="ko-KR" sz="2000" dirty="0" smtClean="0"/>
              <a:t>‘</a:t>
            </a:r>
            <a:r>
              <a:rPr lang="ko-KR" altLang="en-US" sz="2000" dirty="0" smtClean="0"/>
              <a:t>어린이들 스스로 놀이를 주도하게 허용하는 정도</a:t>
            </a:r>
            <a:r>
              <a:rPr lang="en-US" altLang="ko-KR" sz="2000" dirty="0" smtClean="0"/>
              <a:t>’</a:t>
            </a:r>
            <a:r>
              <a:rPr lang="ko-KR" altLang="en-US" sz="2000" dirty="0" smtClean="0"/>
              <a:t>간의 균형을 안배하여 놀이 </a:t>
            </a:r>
            <a:r>
              <a:rPr lang="ko-KR" altLang="en-US" sz="2000" dirty="0" err="1" smtClean="0"/>
              <a:t>프로비젼을</a:t>
            </a:r>
            <a:r>
              <a:rPr lang="ko-KR" altLang="en-US" sz="2000" dirty="0" smtClean="0"/>
              <a:t> 조성하도록 할 것</a:t>
            </a:r>
            <a:r>
              <a:rPr lang="en-US" altLang="ko-KR" sz="2000" dirty="0" smtClean="0"/>
              <a:t>.</a:t>
            </a:r>
            <a:endParaRPr lang="en-US" altLang="ko-KR" sz="3600" dirty="0" smtClean="0"/>
          </a:p>
          <a:p>
            <a:pPr>
              <a:buNone/>
            </a:pPr>
            <a:r>
              <a:rPr lang="en-US" altLang="ko-KR" sz="2000" dirty="0" smtClean="0"/>
              <a:t> </a:t>
            </a:r>
            <a:endParaRPr lang="en-US" altLang="ko-KR" sz="1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>
          <a:xfrm>
            <a:off x="457200" y="692696"/>
            <a:ext cx="8229600" cy="5433467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altLang="ko-KR" sz="2000" b="1" u="sng" dirty="0" smtClean="0"/>
              <a:t>- ‘</a:t>
            </a:r>
            <a:r>
              <a:rPr lang="ko-KR" altLang="en-US" sz="2000" b="1" u="sng" dirty="0" smtClean="0"/>
              <a:t>친 아동적 지역사회의 형성</a:t>
            </a:r>
            <a:r>
              <a:rPr lang="en-US" altLang="ko-KR" sz="2000" b="1" u="sng" dirty="0" smtClean="0"/>
              <a:t>’</a:t>
            </a:r>
            <a:r>
              <a:rPr lang="ko-KR" altLang="en-US" sz="2000" b="1" u="sng" dirty="0" smtClean="0"/>
              <a:t>과 관련하여</a:t>
            </a:r>
            <a:r>
              <a:rPr lang="en-US" altLang="ko-KR" sz="2000" b="1" u="sng" dirty="0" smtClean="0"/>
              <a:t>: </a:t>
            </a:r>
            <a:r>
              <a:rPr lang="ko-KR" altLang="en-US" sz="2000" dirty="0" smtClean="0"/>
              <a:t>어린이와 청소년들의 놀이욕구를 놀이 정책에 반영할 것</a:t>
            </a:r>
            <a:r>
              <a:rPr lang="en-US" altLang="ko-KR" sz="2000" dirty="0" smtClean="0"/>
              <a:t>/ </a:t>
            </a:r>
            <a:r>
              <a:rPr lang="ko-KR" altLang="en-US" sz="2000" dirty="0" smtClean="0"/>
              <a:t>도시계획 및 관리에 참여할 전문인으로 </a:t>
            </a:r>
            <a:r>
              <a:rPr lang="en-US" altLang="ko-KR" sz="2000" dirty="0" smtClean="0"/>
              <a:t>‘</a:t>
            </a:r>
            <a:r>
              <a:rPr lang="ko-KR" altLang="en-US" sz="2000" dirty="0" smtClean="0"/>
              <a:t>놀이 관리자</a:t>
            </a:r>
            <a:r>
              <a:rPr lang="en-US" altLang="ko-KR" sz="2000" dirty="0" smtClean="0"/>
              <a:t>(play Shaper)’ </a:t>
            </a:r>
            <a:r>
              <a:rPr lang="ko-KR" altLang="en-US" sz="2000" dirty="0" smtClean="0"/>
              <a:t>양성</a:t>
            </a:r>
            <a:r>
              <a:rPr lang="en-US" altLang="ko-KR" sz="2000" dirty="0" smtClean="0"/>
              <a:t>(</a:t>
            </a:r>
            <a:r>
              <a:rPr lang="ko-KR" altLang="en-US" sz="2000" dirty="0" smtClean="0"/>
              <a:t>놀이의 중요성 알리고 놀이정책 참여 독려할 것</a:t>
            </a:r>
            <a:r>
              <a:rPr lang="en-US" altLang="ko-KR" sz="2000" dirty="0" smtClean="0"/>
              <a:t>)</a:t>
            </a:r>
          </a:p>
          <a:p>
            <a:pPr>
              <a:buNone/>
            </a:pPr>
            <a:endParaRPr lang="en-US" altLang="ko-KR" sz="2000" dirty="0" smtClean="0"/>
          </a:p>
          <a:p>
            <a:pPr>
              <a:buNone/>
            </a:pPr>
            <a:r>
              <a:rPr lang="en-US" altLang="ko-KR" sz="2000" b="1" u="sng" dirty="0" smtClean="0"/>
              <a:t> - ‘</a:t>
            </a:r>
            <a:r>
              <a:rPr lang="ko-KR" altLang="en-US" sz="2000" b="1" u="sng" dirty="0" smtClean="0"/>
              <a:t>모든 지역 행정부가 놀이를 우선적인 정책으로 다루고 결정된 정책을 실효성 있게 집행하기</a:t>
            </a:r>
            <a:r>
              <a:rPr lang="en-US" altLang="ko-KR" sz="2000" b="1" u="sng" dirty="0" smtClean="0"/>
              <a:t>’</a:t>
            </a:r>
            <a:r>
              <a:rPr lang="ko-KR" altLang="en-US" sz="2000" b="1" u="sng" dirty="0" smtClean="0"/>
              <a:t>와 관련하여</a:t>
            </a:r>
            <a:r>
              <a:rPr lang="en-US" altLang="ko-KR" sz="2000" b="1" u="sng" dirty="0" smtClean="0"/>
              <a:t>:</a:t>
            </a:r>
            <a:r>
              <a:rPr lang="en-US" altLang="ko-KR" sz="2000" dirty="0" smtClean="0"/>
              <a:t> &lt;</a:t>
            </a:r>
            <a:r>
              <a:rPr lang="ko-KR" altLang="en-US" sz="2000" dirty="0" smtClean="0"/>
              <a:t>아동위원회의 법적 임무에 관한 지침서</a:t>
            </a:r>
            <a:r>
              <a:rPr lang="en-US" altLang="ko-KR" sz="2000" dirty="0" smtClean="0"/>
              <a:t>&gt;</a:t>
            </a:r>
            <a:r>
              <a:rPr lang="ko-KR" altLang="en-US" sz="2000" dirty="0" smtClean="0"/>
              <a:t> </a:t>
            </a:r>
            <a:r>
              <a:rPr lang="ko-KR" altLang="en-US" sz="2000" dirty="0" err="1" smtClean="0"/>
              <a:t>를</a:t>
            </a:r>
            <a:r>
              <a:rPr lang="ko-KR" altLang="en-US" sz="2000" dirty="0" smtClean="0"/>
              <a:t> 통해 행정담당관의 놀이관련 역할 명시</a:t>
            </a:r>
            <a:r>
              <a:rPr lang="en-US" altLang="ko-KR" sz="2000" dirty="0" smtClean="0"/>
              <a:t>./ </a:t>
            </a:r>
            <a:r>
              <a:rPr lang="ko-KR" altLang="en-US" sz="2000" dirty="0" smtClean="0"/>
              <a:t>놀이인적자원 개발을 담당할 전담기구 지정 및 놀이종사자</a:t>
            </a:r>
            <a:r>
              <a:rPr lang="en-US" altLang="ko-KR" sz="2000" dirty="0" smtClean="0"/>
              <a:t>(</a:t>
            </a:r>
            <a:r>
              <a:rPr lang="en-US" altLang="ko-KR" sz="2000" dirty="0" err="1" smtClean="0"/>
              <a:t>playworkers</a:t>
            </a:r>
            <a:r>
              <a:rPr lang="en-US" altLang="ko-KR" sz="2000" dirty="0" smtClean="0"/>
              <a:t>) </a:t>
            </a:r>
            <a:r>
              <a:rPr lang="ko-KR" altLang="en-US" sz="2000" dirty="0" smtClean="0"/>
              <a:t>양성</a:t>
            </a:r>
            <a:r>
              <a:rPr lang="en-US" altLang="ko-KR" sz="2000" dirty="0" smtClean="0"/>
              <a:t>.</a:t>
            </a:r>
          </a:p>
          <a:p>
            <a:endParaRPr lang="en-US" altLang="ko-KR" sz="2000" dirty="0" smtClean="0"/>
          </a:p>
          <a:p>
            <a:r>
              <a:rPr lang="ko-KR" altLang="en-US" sz="2000" dirty="0" smtClean="0"/>
              <a:t>참고사이트</a:t>
            </a:r>
            <a:endParaRPr lang="en-US" altLang="ko-KR" sz="2000" dirty="0" smtClean="0"/>
          </a:p>
          <a:p>
            <a:pPr>
              <a:buNone/>
            </a:pPr>
            <a:r>
              <a:rPr lang="en-US" altLang="ko-KR" sz="2000" dirty="0" smtClean="0"/>
              <a:t> - </a:t>
            </a:r>
            <a:r>
              <a:rPr lang="ko-KR" altLang="en-US" sz="2000" dirty="0" smtClean="0"/>
              <a:t>아동</a:t>
            </a:r>
            <a:r>
              <a:rPr lang="en-US" altLang="ko-KR" sz="2000" dirty="0" smtClean="0"/>
              <a:t>, </a:t>
            </a:r>
            <a:r>
              <a:rPr lang="ko-KR" altLang="en-US" sz="2000" dirty="0" smtClean="0"/>
              <a:t>학교</a:t>
            </a:r>
            <a:r>
              <a:rPr lang="en-US" altLang="ko-KR" sz="2000" dirty="0" smtClean="0"/>
              <a:t>, </a:t>
            </a:r>
            <a:r>
              <a:rPr lang="ko-KR" altLang="en-US" sz="2000" dirty="0" err="1" smtClean="0"/>
              <a:t>가족부</a:t>
            </a:r>
            <a:r>
              <a:rPr lang="en-US" altLang="ko-KR" sz="2000" dirty="0" smtClean="0"/>
              <a:t>: http : //www.dcsf.gov.uk</a:t>
            </a:r>
          </a:p>
          <a:p>
            <a:pPr>
              <a:buNone/>
            </a:pPr>
            <a:r>
              <a:rPr lang="en-US" altLang="ko-KR" sz="2000" dirty="0" smtClean="0"/>
              <a:t> - Play England(http : //www.playegland.org.uk)</a:t>
            </a:r>
            <a:endParaRPr lang="ko-KR" alt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577483"/>
          </a:xfrm>
        </p:spPr>
        <p:txBody>
          <a:bodyPr>
            <a:normAutofit/>
          </a:bodyPr>
          <a:lstStyle/>
          <a:p>
            <a:r>
              <a:rPr lang="ko-KR" altLang="en-US" sz="2400" b="1" dirty="0" smtClean="0"/>
              <a:t>놀이 감소의 심각한 영향</a:t>
            </a:r>
            <a:endParaRPr lang="en-US" altLang="ko-KR" sz="2400" b="1" dirty="0" smtClean="0"/>
          </a:p>
          <a:p>
            <a:pPr>
              <a:buNone/>
            </a:pPr>
            <a:endParaRPr lang="en-US" altLang="ko-KR" sz="2400" b="1" dirty="0" smtClean="0"/>
          </a:p>
          <a:p>
            <a:pPr>
              <a:buNone/>
            </a:pPr>
            <a:r>
              <a:rPr lang="en-US" altLang="ko-KR" sz="2000" b="1" dirty="0" smtClean="0"/>
              <a:t> 1.</a:t>
            </a:r>
            <a:r>
              <a:rPr lang="en-US" altLang="ko-KR" sz="2000" dirty="0" smtClean="0"/>
              <a:t> </a:t>
            </a:r>
            <a:r>
              <a:rPr lang="ko-KR" altLang="en-US" sz="2200" b="1" dirty="0" smtClean="0"/>
              <a:t>비만의 증가</a:t>
            </a:r>
            <a:endParaRPr lang="en-US" altLang="ko-KR" sz="2200" b="1" dirty="0" smtClean="0"/>
          </a:p>
          <a:p>
            <a:pPr>
              <a:buNone/>
            </a:pPr>
            <a:r>
              <a:rPr lang="en-US" altLang="ko-KR" sz="2200" b="1" dirty="0" smtClean="0"/>
              <a:t>  </a:t>
            </a:r>
            <a:r>
              <a:rPr lang="en-US" altLang="ko-KR" sz="2000" b="1" dirty="0" smtClean="0"/>
              <a:t>- </a:t>
            </a:r>
            <a:r>
              <a:rPr lang="ko-KR" altLang="en-US" sz="2000" dirty="0" smtClean="0"/>
              <a:t>실외놀이의 감소와 아동의 비만 증가의 밀접한 관계</a:t>
            </a:r>
            <a:r>
              <a:rPr lang="en-US" altLang="ko-KR" sz="2000" dirty="0" smtClean="0"/>
              <a:t>.</a:t>
            </a:r>
            <a:endParaRPr lang="ko-KR" altLang="en-US" sz="2000" dirty="0" smtClean="0"/>
          </a:p>
          <a:p>
            <a:pPr>
              <a:buNone/>
            </a:pPr>
            <a:r>
              <a:rPr lang="ko-KR" altLang="en-US" sz="2000" dirty="0" smtClean="0"/>
              <a:t>  </a:t>
            </a:r>
            <a:r>
              <a:rPr lang="en-US" altLang="ko-KR" sz="2000" dirty="0" smtClean="0"/>
              <a:t>-</a:t>
            </a:r>
            <a:r>
              <a:rPr lang="ko-KR" altLang="en-US" sz="2000" dirty="0" err="1" smtClean="0"/>
              <a:t>학령기</a:t>
            </a:r>
            <a:r>
              <a:rPr lang="ko-KR" altLang="en-US" sz="2000" dirty="0" smtClean="0"/>
              <a:t> 아동이 야외에서 보내는 시간이 한 시간 미만인 것에 비해 집안에서 </a:t>
            </a:r>
            <a:r>
              <a:rPr lang="en-US" altLang="ko-KR" sz="2000" dirty="0" smtClean="0"/>
              <a:t>4-6</a:t>
            </a:r>
            <a:r>
              <a:rPr lang="ko-KR" altLang="en-US" sz="2000" dirty="0" smtClean="0"/>
              <a:t>시간을 하이테크 미디어와 함께 보내고 있음</a:t>
            </a:r>
            <a:r>
              <a:rPr lang="en-US" altLang="ko-KR" sz="2000" dirty="0" smtClean="0"/>
              <a:t>.</a:t>
            </a:r>
          </a:p>
          <a:p>
            <a:pPr>
              <a:buNone/>
            </a:pPr>
            <a:endParaRPr lang="ko-KR" altLang="en-US" sz="2000" dirty="0" smtClean="0"/>
          </a:p>
          <a:p>
            <a:pPr>
              <a:buNone/>
            </a:pPr>
            <a:r>
              <a:rPr lang="en-US" altLang="ko-KR" sz="2200" b="1" dirty="0" smtClean="0"/>
              <a:t> 2. </a:t>
            </a:r>
            <a:r>
              <a:rPr lang="ko-KR" altLang="en-US" sz="2200" b="1" dirty="0" smtClean="0"/>
              <a:t>정신적인 질병의 증가</a:t>
            </a:r>
          </a:p>
          <a:p>
            <a:pPr>
              <a:buNone/>
            </a:pPr>
            <a:r>
              <a:rPr lang="ko-KR" altLang="en-US" sz="2000" dirty="0" smtClean="0"/>
              <a:t>   </a:t>
            </a:r>
            <a:r>
              <a:rPr lang="en-US" altLang="ko-KR" sz="1800" dirty="0" smtClean="0"/>
              <a:t>-</a:t>
            </a:r>
            <a:r>
              <a:rPr lang="ko-KR" altLang="en-US" sz="2000" dirty="0" smtClean="0"/>
              <a:t>미국의 </a:t>
            </a:r>
            <a:r>
              <a:rPr lang="en-US" altLang="ko-KR" sz="2000" dirty="0" smtClean="0"/>
              <a:t>10</a:t>
            </a:r>
            <a:r>
              <a:rPr lang="ko-KR" altLang="en-US" sz="2000" dirty="0" smtClean="0"/>
              <a:t>명 중 한 명의 아 동과 청소년은 중요한 부위에 대한 기능적 손상으로 심한 정신적 질병으로 고통 받고 있음</a:t>
            </a:r>
            <a:r>
              <a:rPr lang="en-US" altLang="ko-KR" sz="2000" dirty="0" smtClean="0"/>
              <a:t>.</a:t>
            </a:r>
          </a:p>
          <a:p>
            <a:pPr>
              <a:buNone/>
            </a:pPr>
            <a:endParaRPr lang="en-US" altLang="ko-KR" sz="2000" dirty="0" smtClean="0"/>
          </a:p>
          <a:p>
            <a:pPr>
              <a:buNone/>
            </a:pPr>
            <a:r>
              <a:rPr lang="en-US" altLang="ko-KR" sz="2000" dirty="0" smtClean="0"/>
              <a:t>   -2009</a:t>
            </a:r>
            <a:r>
              <a:rPr lang="ko-KR" altLang="en-US" sz="2000" dirty="0" smtClean="0"/>
              <a:t>년 </a:t>
            </a:r>
            <a:r>
              <a:rPr lang="ko-KR" altLang="en-US" sz="2000" dirty="0" err="1" smtClean="0"/>
              <a:t>미주리대학</a:t>
            </a:r>
            <a:r>
              <a:rPr lang="en-US" altLang="ko-KR" sz="2000" dirty="0" smtClean="0"/>
              <a:t> </a:t>
            </a:r>
            <a:r>
              <a:rPr lang="ko-KR" altLang="en-US" sz="2000" dirty="0" smtClean="0"/>
              <a:t>연구</a:t>
            </a:r>
            <a:r>
              <a:rPr lang="en-US" altLang="ko-KR" sz="2000" dirty="0" smtClean="0"/>
              <a:t>: </a:t>
            </a:r>
            <a:r>
              <a:rPr lang="ko-KR" altLang="en-US" sz="2000" dirty="0" smtClean="0"/>
              <a:t>읽기와 수학이 포함된 중요 과목과 관련하여 학문적으로 고심하고 있는 일학년 학생들은 이후 </a:t>
            </a:r>
            <a:r>
              <a:rPr lang="en-US" altLang="ko-KR" sz="2000" dirty="0" smtClean="0"/>
              <a:t>6</a:t>
            </a:r>
            <a:r>
              <a:rPr lang="ko-KR" altLang="en-US" sz="2000" dirty="0" smtClean="0"/>
              <a:t>학년과 </a:t>
            </a:r>
            <a:r>
              <a:rPr lang="en-US" altLang="ko-KR" sz="2000" dirty="0" smtClean="0"/>
              <a:t>7</a:t>
            </a:r>
            <a:r>
              <a:rPr lang="ko-KR" altLang="en-US" sz="2000" dirty="0" smtClean="0"/>
              <a:t>학년에서 각각 부정적인 자아인식과 우울증을 보임</a:t>
            </a:r>
            <a:r>
              <a:rPr lang="en-US" altLang="ko-KR" sz="2000" dirty="0" smtClean="0"/>
              <a:t>.</a:t>
            </a:r>
            <a:endParaRPr lang="ko-KR" altLang="en-US" sz="2000" dirty="0" smtClean="0"/>
          </a:p>
          <a:p>
            <a:pPr>
              <a:buNone/>
            </a:pPr>
            <a:endParaRPr lang="en-US" altLang="ko-KR" sz="2000" dirty="0" smtClean="0"/>
          </a:p>
          <a:p>
            <a:pPr>
              <a:buFontTx/>
              <a:buChar char="-"/>
            </a:pPr>
            <a:endParaRPr lang="en-US" altLang="ko-KR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>
          <a:xfrm>
            <a:off x="467544" y="548680"/>
            <a:ext cx="8229600" cy="557748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altLang="ko-KR" sz="2200" dirty="0" smtClean="0"/>
              <a:t> </a:t>
            </a:r>
            <a:r>
              <a:rPr lang="en-US" altLang="ko-KR" sz="2000" b="1" dirty="0" smtClean="0"/>
              <a:t>3.</a:t>
            </a:r>
            <a:r>
              <a:rPr lang="ko-KR" altLang="en-US" sz="2000" b="1" dirty="0" smtClean="0"/>
              <a:t>공격적 행동의 증가</a:t>
            </a:r>
            <a:endParaRPr lang="en-US" altLang="ko-KR" sz="2000" b="1" dirty="0" smtClean="0"/>
          </a:p>
          <a:p>
            <a:pPr>
              <a:buNone/>
            </a:pPr>
            <a:endParaRPr lang="en-US" altLang="ko-KR" sz="2200" dirty="0" smtClean="0"/>
          </a:p>
          <a:p>
            <a:pPr>
              <a:buNone/>
            </a:pPr>
            <a:r>
              <a:rPr lang="ko-KR" altLang="en-US" sz="2000" dirty="0" smtClean="0"/>
              <a:t> </a:t>
            </a:r>
            <a:r>
              <a:rPr lang="en-US" altLang="ko-KR" sz="2000" dirty="0" smtClean="0"/>
              <a:t>-</a:t>
            </a:r>
            <a:r>
              <a:rPr lang="ko-KR" altLang="en-US" sz="2000" dirty="0" smtClean="0"/>
              <a:t>쉬는 시간 및 체육 시간</a:t>
            </a:r>
            <a:r>
              <a:rPr lang="en-US" altLang="ko-KR" sz="2000" dirty="0" smtClean="0"/>
              <a:t>, </a:t>
            </a:r>
            <a:r>
              <a:rPr lang="ko-KR" altLang="en-US" sz="2000" dirty="0" smtClean="0"/>
              <a:t>다른 놀이 기회의 감소와 표준화된 검사의 강조가 어린 아동들의 공격성을 증가시킴</a:t>
            </a:r>
            <a:r>
              <a:rPr lang="en-US" altLang="ko-KR" sz="2000" dirty="0" smtClean="0"/>
              <a:t>.</a:t>
            </a:r>
          </a:p>
          <a:p>
            <a:pPr>
              <a:buFontTx/>
              <a:buChar char="-"/>
            </a:pPr>
            <a:endParaRPr lang="en-US" altLang="ko-KR" sz="2400" dirty="0" smtClean="0"/>
          </a:p>
          <a:p>
            <a:pPr>
              <a:buNone/>
            </a:pPr>
            <a:r>
              <a:rPr lang="en-US" altLang="ko-KR" sz="2000" b="1" dirty="0" smtClean="0"/>
              <a:t>-</a:t>
            </a:r>
            <a:r>
              <a:rPr lang="ko-KR" altLang="en-US" sz="2000" b="1" dirty="0" err="1" smtClean="0"/>
              <a:t>미주리주의</a:t>
            </a:r>
            <a:r>
              <a:rPr lang="ko-KR" altLang="en-US" sz="2000" b="1" dirty="0" smtClean="0"/>
              <a:t> </a:t>
            </a:r>
            <a:r>
              <a:rPr lang="en-US" altLang="ko-KR" sz="2000" b="1" dirty="0" smtClean="0"/>
              <a:t>Mayor’s Commission for Children(2005</a:t>
            </a:r>
            <a:r>
              <a:rPr lang="ko-KR" altLang="en-US" sz="2000" b="1" dirty="0" smtClean="0"/>
              <a:t>년</a:t>
            </a:r>
            <a:r>
              <a:rPr lang="en-US" altLang="ko-KR" sz="2000" b="1" dirty="0" smtClean="0"/>
              <a:t>)</a:t>
            </a:r>
            <a:r>
              <a:rPr lang="ko-KR" altLang="en-US" sz="2000" b="1" dirty="0" smtClean="0"/>
              <a:t>의 조사</a:t>
            </a:r>
            <a:endParaRPr lang="ko-KR" altLang="en-US" sz="2800" b="1" dirty="0" smtClean="0"/>
          </a:p>
          <a:p>
            <a:pPr>
              <a:buNone/>
            </a:pPr>
            <a:r>
              <a:rPr lang="ko-KR" altLang="en-US" dirty="0" smtClean="0"/>
              <a:t>   </a:t>
            </a:r>
            <a:r>
              <a:rPr lang="ko-KR" altLang="en-US" sz="2000" dirty="0" smtClean="0"/>
              <a:t>스프링필드와 </a:t>
            </a:r>
            <a:r>
              <a:rPr lang="ko-KR" altLang="en-US" sz="2000" dirty="0" err="1" smtClean="0"/>
              <a:t>미주리주</a:t>
            </a:r>
            <a:r>
              <a:rPr lang="ko-KR" altLang="en-US" sz="2000" dirty="0" smtClean="0"/>
              <a:t> 주변 지역에 있는 모든 유치원 교사와 초등학교 교장 등을 비롯한 </a:t>
            </a:r>
            <a:r>
              <a:rPr lang="en-US" altLang="ko-KR" sz="2000" dirty="0" smtClean="0"/>
              <a:t>146</a:t>
            </a:r>
            <a:r>
              <a:rPr lang="ko-KR" altLang="en-US" sz="2000" dirty="0" smtClean="0"/>
              <a:t>명의 교육자들을 대상으로 질문지 배부</a:t>
            </a:r>
            <a:r>
              <a:rPr lang="en-US" altLang="ko-KR" sz="2000" dirty="0" smtClean="0"/>
              <a:t>. </a:t>
            </a:r>
            <a:r>
              <a:rPr lang="ko-KR" altLang="en-US" sz="2000" dirty="0" smtClean="0"/>
              <a:t>이 중 </a:t>
            </a:r>
            <a:r>
              <a:rPr lang="en-US" altLang="ko-KR" sz="2000" dirty="0" smtClean="0"/>
              <a:t>75%</a:t>
            </a:r>
            <a:r>
              <a:rPr lang="ko-KR" altLang="en-US" sz="2000" dirty="0" smtClean="0"/>
              <a:t>가 교실에서 공격성이 증가하는 것으로 보고 있다고 응답하였으며 교사들은 그들 시간의 </a:t>
            </a:r>
            <a:r>
              <a:rPr lang="en-US" altLang="ko-KR" sz="2000" dirty="0" smtClean="0"/>
              <a:t>15%</a:t>
            </a:r>
            <a:r>
              <a:rPr lang="ko-KR" altLang="en-US" sz="2000" dirty="0" smtClean="0"/>
              <a:t>를 학급에서의 공격적인 행동을 관리하는데 보내는 것으로 나타났음</a:t>
            </a:r>
            <a:r>
              <a:rPr lang="en-US" altLang="ko-KR" sz="2000" dirty="0" smtClean="0"/>
              <a:t>.</a:t>
            </a:r>
          </a:p>
          <a:p>
            <a:pPr>
              <a:buNone/>
            </a:pPr>
            <a:endParaRPr lang="ko-KR" altLang="en-US" sz="2000" dirty="0" smtClean="0"/>
          </a:p>
          <a:p>
            <a:pPr>
              <a:buNone/>
            </a:pPr>
            <a:r>
              <a:rPr lang="ko-KR" altLang="en-US" sz="2000" dirty="0" smtClean="0"/>
              <a:t> </a:t>
            </a:r>
            <a:r>
              <a:rPr lang="en-US" altLang="ko-KR" sz="2000" dirty="0" smtClean="0"/>
              <a:t>-</a:t>
            </a:r>
            <a:r>
              <a:rPr lang="ko-KR" altLang="en-US" sz="2000" dirty="0" smtClean="0"/>
              <a:t>유아원 퇴학 속도가 </a:t>
            </a:r>
            <a:r>
              <a:rPr lang="en-US" altLang="ko-KR" sz="2000" dirty="0" smtClean="0"/>
              <a:t>K</a:t>
            </a:r>
            <a:r>
              <a:rPr lang="ko-KR" altLang="en-US" sz="2000" dirty="0" smtClean="0"/>
              <a:t>학년</a:t>
            </a:r>
            <a:r>
              <a:rPr lang="en-US" altLang="ko-KR" sz="2000" dirty="0" smtClean="0"/>
              <a:t>-12</a:t>
            </a:r>
            <a:r>
              <a:rPr lang="ko-KR" altLang="en-US" sz="2000" dirty="0" smtClean="0"/>
              <a:t>학년의 전국 속도보다 </a:t>
            </a:r>
            <a:r>
              <a:rPr lang="en-US" altLang="ko-KR" sz="2000" dirty="0" smtClean="0"/>
              <a:t>3</a:t>
            </a:r>
            <a:r>
              <a:rPr lang="ko-KR" altLang="en-US" sz="2000" dirty="0" smtClean="0"/>
              <a:t>배 빠르고 남자 아이들이 여자 아이들보다 퇴학당하는 정도가 </a:t>
            </a:r>
            <a:r>
              <a:rPr lang="en-US" altLang="ko-KR" sz="2000" dirty="0" smtClean="0"/>
              <a:t>4.5</a:t>
            </a:r>
            <a:r>
              <a:rPr lang="ko-KR" altLang="en-US" sz="2000" dirty="0" smtClean="0"/>
              <a:t>배 정도 높음</a:t>
            </a:r>
            <a:r>
              <a:rPr lang="en-US" altLang="ko-KR" sz="2000" dirty="0" smtClean="0"/>
              <a:t>.</a:t>
            </a:r>
          </a:p>
          <a:p>
            <a:pPr>
              <a:buFontTx/>
              <a:buChar char="-"/>
            </a:pPr>
            <a:endParaRPr lang="ko-KR" altLang="en-US" sz="2000" dirty="0" smtClean="0"/>
          </a:p>
          <a:p>
            <a:pPr>
              <a:buNone/>
            </a:pPr>
            <a:endParaRPr lang="ko-KR" alt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6048672"/>
          </a:xfrm>
        </p:spPr>
        <p:txBody>
          <a:bodyPr>
            <a:normAutofit fontScale="92500" lnSpcReduction="10000"/>
          </a:bodyPr>
          <a:lstStyle/>
          <a:p>
            <a:r>
              <a:rPr lang="ko-KR" altLang="en-US" sz="2600" b="1" dirty="0" smtClean="0"/>
              <a:t>결론 및 시사점</a:t>
            </a:r>
            <a:endParaRPr lang="en-US" altLang="ko-KR" sz="2600" b="1" dirty="0" smtClean="0"/>
          </a:p>
          <a:p>
            <a:endParaRPr lang="en-US" altLang="ko-KR" sz="2600" b="1" dirty="0" smtClean="0"/>
          </a:p>
          <a:p>
            <a:pPr>
              <a:buNone/>
            </a:pPr>
            <a:r>
              <a:rPr lang="en-US" altLang="ko-KR" sz="2000" dirty="0" smtClean="0"/>
              <a:t> -</a:t>
            </a:r>
            <a:r>
              <a:rPr lang="ko-KR" altLang="en-US" sz="2000" dirty="0" smtClean="0"/>
              <a:t>유치원에서의 읽기가 초등학교 </a:t>
            </a:r>
            <a:r>
              <a:rPr lang="en-US" altLang="ko-KR" sz="2000" dirty="0" smtClean="0"/>
              <a:t>1</a:t>
            </a:r>
            <a:r>
              <a:rPr lang="ko-KR" altLang="en-US" sz="2000" dirty="0" smtClean="0"/>
              <a:t>학년으로 어떻게 전이되며 이것이 이해력과  읽기흥미도 발달에 대한 장기적이고 긍정적인 효과를 가진다는 연구는 없음</a:t>
            </a:r>
            <a:r>
              <a:rPr lang="en-US" altLang="ko-KR" sz="2000" dirty="0" smtClean="0"/>
              <a:t>.</a:t>
            </a:r>
          </a:p>
          <a:p>
            <a:pPr>
              <a:buNone/>
            </a:pPr>
            <a:endParaRPr lang="ko-KR" altLang="en-US" sz="2000" dirty="0" smtClean="0"/>
          </a:p>
          <a:p>
            <a:pPr>
              <a:buNone/>
            </a:pPr>
            <a:r>
              <a:rPr lang="en-US" altLang="ko-KR" sz="2000" dirty="0" smtClean="0"/>
              <a:t> -</a:t>
            </a:r>
            <a:r>
              <a:rPr lang="ko-KR" altLang="en-US" sz="2000" dirty="0" smtClean="0"/>
              <a:t>구어적 문어적 </a:t>
            </a:r>
            <a:r>
              <a:rPr lang="ko-KR" altLang="en-US" sz="2000" dirty="0" err="1" smtClean="0"/>
              <a:t>문해가</a:t>
            </a:r>
            <a:r>
              <a:rPr lang="ko-KR" altLang="en-US" sz="2000" dirty="0" smtClean="0"/>
              <a:t> 포함된 풍부한 교육환경에서의 놀이</a:t>
            </a:r>
            <a:r>
              <a:rPr lang="en-US" altLang="ko-KR" sz="2000" dirty="0" smtClean="0"/>
              <a:t>(play)</a:t>
            </a:r>
            <a:r>
              <a:rPr lang="ko-KR" altLang="en-US" sz="2000" dirty="0" smtClean="0"/>
              <a:t>와 놀이를 통한 학습</a:t>
            </a:r>
            <a:r>
              <a:rPr lang="en-US" altLang="ko-KR" sz="2000" dirty="0" smtClean="0"/>
              <a:t>(playful learning)</a:t>
            </a:r>
            <a:r>
              <a:rPr lang="ko-KR" altLang="en-US" sz="2000" dirty="0" smtClean="0"/>
              <a:t>이 더욱 중요함</a:t>
            </a:r>
            <a:r>
              <a:rPr lang="en-US" altLang="ko-KR" sz="2000" dirty="0" smtClean="0"/>
              <a:t>.</a:t>
            </a:r>
          </a:p>
          <a:p>
            <a:pPr>
              <a:buNone/>
            </a:pPr>
            <a:endParaRPr lang="ko-KR" altLang="en-US" sz="2000" dirty="0" smtClean="0"/>
          </a:p>
          <a:p>
            <a:pPr>
              <a:buNone/>
            </a:pPr>
            <a:r>
              <a:rPr lang="en-US" altLang="ko-KR" sz="2000" dirty="0" smtClean="0"/>
              <a:t> -</a:t>
            </a:r>
            <a:r>
              <a:rPr lang="ko-KR" altLang="en-US" sz="2000" dirty="0" smtClean="0"/>
              <a:t>유아의 분노</a:t>
            </a:r>
            <a:r>
              <a:rPr lang="en-US" altLang="ko-KR" sz="2000" dirty="0" smtClean="0"/>
              <a:t>, </a:t>
            </a:r>
            <a:r>
              <a:rPr lang="ko-KR" altLang="en-US" sz="2000" dirty="0" smtClean="0"/>
              <a:t>비행</a:t>
            </a:r>
            <a:r>
              <a:rPr lang="en-US" altLang="ko-KR" sz="2000" dirty="0" smtClean="0"/>
              <a:t>, </a:t>
            </a:r>
            <a:r>
              <a:rPr lang="ko-KR" altLang="en-US" sz="2000" dirty="0" smtClean="0"/>
              <a:t>퇴학이 증가하는 원인에  대한 연구</a:t>
            </a:r>
            <a:r>
              <a:rPr lang="en-US" altLang="ko-KR" sz="2000" dirty="0" smtClean="0"/>
              <a:t> </a:t>
            </a:r>
            <a:r>
              <a:rPr lang="ko-KR" altLang="en-US" sz="2000" dirty="0" smtClean="0"/>
              <a:t>필요</a:t>
            </a:r>
            <a:endParaRPr lang="en-US" altLang="ko-KR" sz="2000" dirty="0" smtClean="0"/>
          </a:p>
          <a:p>
            <a:pPr>
              <a:buNone/>
            </a:pPr>
            <a:endParaRPr lang="ko-KR" altLang="en-US" sz="2000" dirty="0" smtClean="0"/>
          </a:p>
          <a:p>
            <a:pPr>
              <a:buNone/>
            </a:pPr>
            <a:r>
              <a:rPr lang="en-US" altLang="ko-KR" sz="2000" dirty="0" smtClean="0"/>
              <a:t> - </a:t>
            </a:r>
            <a:r>
              <a:rPr lang="ko-KR" altLang="en-US" sz="2000" dirty="0" smtClean="0"/>
              <a:t>비학문적인 영역에서 우수성을 가진 아동들도 대인관계나 체육</a:t>
            </a:r>
            <a:r>
              <a:rPr lang="en-US" altLang="ko-KR" sz="2000" dirty="0" smtClean="0"/>
              <a:t>, </a:t>
            </a:r>
            <a:r>
              <a:rPr lang="ko-KR" altLang="en-US" sz="2000" dirty="0" smtClean="0"/>
              <a:t>음악과 같은 기술을 보여줄 기회를 가질 수 있도록 교육과정을 확대할 것</a:t>
            </a:r>
            <a:r>
              <a:rPr lang="en-US" altLang="ko-KR" sz="2000" dirty="0" smtClean="0"/>
              <a:t>.</a:t>
            </a:r>
          </a:p>
          <a:p>
            <a:pPr>
              <a:buNone/>
            </a:pPr>
            <a:endParaRPr lang="ko-KR" altLang="en-US" sz="2000" dirty="0" smtClean="0"/>
          </a:p>
          <a:p>
            <a:pPr>
              <a:buNone/>
            </a:pPr>
            <a:r>
              <a:rPr lang="en-US" altLang="ko-KR" sz="2000" dirty="0" smtClean="0"/>
              <a:t> - </a:t>
            </a:r>
            <a:r>
              <a:rPr lang="ko-KR" altLang="en-US" sz="2000" dirty="0" smtClean="0"/>
              <a:t>놀이가 교과목록에 추가될 것</a:t>
            </a:r>
            <a:endParaRPr lang="en-US" altLang="ko-KR" sz="2000" dirty="0" smtClean="0"/>
          </a:p>
          <a:p>
            <a:pPr>
              <a:buNone/>
            </a:pPr>
            <a:endParaRPr lang="en-US" altLang="ko-KR" sz="2000" dirty="0" smtClean="0"/>
          </a:p>
          <a:p>
            <a:pPr>
              <a:buNone/>
            </a:pPr>
            <a:r>
              <a:rPr lang="en-US" altLang="ko-KR" sz="2000" dirty="0" smtClean="0"/>
              <a:t> - </a:t>
            </a:r>
            <a:r>
              <a:rPr lang="ko-KR" altLang="en-US" sz="2000" dirty="0" smtClean="0"/>
              <a:t>의학의 지도 원칙</a:t>
            </a:r>
            <a:r>
              <a:rPr lang="en-US" altLang="ko-KR" sz="2000" dirty="0" smtClean="0"/>
              <a:t>  ‘</a:t>
            </a:r>
            <a:r>
              <a:rPr lang="ko-KR" altLang="en-US" sz="2000" dirty="0" smtClean="0"/>
              <a:t>첫째</a:t>
            </a:r>
            <a:r>
              <a:rPr lang="en-US" altLang="ko-KR" sz="2000" dirty="0" smtClean="0"/>
              <a:t>, </a:t>
            </a:r>
            <a:r>
              <a:rPr lang="ko-KR" altLang="en-US" sz="2000" dirty="0" smtClean="0"/>
              <a:t>손상시키지 마라</a:t>
            </a:r>
            <a:r>
              <a:rPr lang="en-US" altLang="ko-KR" sz="2000" dirty="0" smtClean="0"/>
              <a:t>.’:</a:t>
            </a:r>
            <a:endParaRPr lang="ko-KR" altLang="en-US" sz="2000" dirty="0" smtClean="0"/>
          </a:p>
          <a:p>
            <a:pPr>
              <a:buNone/>
            </a:pPr>
            <a:r>
              <a:rPr lang="ko-KR" altLang="en-US" sz="2000" dirty="0" smtClean="0"/>
              <a:t>   좋은 교육은 훌륭한 의학과 같으며 치유를 촉진하고 아동의 요구에 맞으며 아동 삶의 균형을 회복하는 것임</a:t>
            </a:r>
            <a:r>
              <a:rPr lang="en-US" altLang="ko-KR" sz="2000" dirty="0" smtClean="0"/>
              <a:t>. </a:t>
            </a:r>
            <a:endParaRPr lang="ko-KR" altLang="en-US" sz="2000" dirty="0" smtClean="0"/>
          </a:p>
          <a:p>
            <a:pPr>
              <a:buNone/>
            </a:pPr>
            <a:endParaRPr lang="ko-KR" alt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ko-KR" altLang="en-US" sz="2400" dirty="0" smtClean="0"/>
              <a:t>미국 전체 학교로 일반화되어 실시되고 있음</a:t>
            </a:r>
            <a:r>
              <a:rPr lang="en-US" altLang="ko-KR" sz="2400" dirty="0" smtClean="0"/>
              <a:t>.: </a:t>
            </a:r>
            <a:r>
              <a:rPr lang="ko-KR" altLang="en-US" sz="2400" dirty="0" smtClean="0"/>
              <a:t>유치원</a:t>
            </a:r>
            <a:r>
              <a:rPr lang="en-US" altLang="ko-KR" sz="2400" dirty="0" smtClean="0"/>
              <a:t>, </a:t>
            </a:r>
            <a:r>
              <a:rPr lang="ko-KR" altLang="en-US" sz="2400" dirty="0" smtClean="0"/>
              <a:t>학교</a:t>
            </a:r>
            <a:r>
              <a:rPr lang="en-US" altLang="ko-KR" sz="2400" dirty="0" smtClean="0"/>
              <a:t>, </a:t>
            </a:r>
            <a:r>
              <a:rPr lang="ko-KR" altLang="en-US" sz="2400" dirty="0" smtClean="0"/>
              <a:t>유아원까지도</a:t>
            </a:r>
          </a:p>
          <a:p>
            <a:r>
              <a:rPr lang="ko-KR" altLang="en-US" sz="2400" dirty="0" smtClean="0"/>
              <a:t>교사는 가르치고자 하는 언어를 위한 언어로 구성된 각본에 따라 말하고 가르치는 교육과정</a:t>
            </a:r>
          </a:p>
          <a:p>
            <a:r>
              <a:rPr lang="ko-KR" altLang="en-US" sz="2400" dirty="0" smtClean="0"/>
              <a:t>교사는 일정하고 획일화된 일과를 따라야 하며 각본에 있는 문자 그대로 수업을 진행해야 함</a:t>
            </a:r>
            <a:r>
              <a:rPr lang="en-US" altLang="ko-KR" sz="2400" dirty="0" smtClean="0"/>
              <a:t>.</a:t>
            </a:r>
            <a:endParaRPr lang="ko-KR" altLang="en-US" sz="2400" dirty="0" smtClean="0"/>
          </a:p>
          <a:p>
            <a:r>
              <a:rPr lang="ko-KR" altLang="en-US" sz="2400" dirty="0" smtClean="0"/>
              <a:t>수업은 아동의 발달</a:t>
            </a:r>
            <a:r>
              <a:rPr lang="en-US" altLang="ko-KR" sz="2400" dirty="0" smtClean="0"/>
              <a:t>(</a:t>
            </a:r>
            <a:r>
              <a:rPr lang="ko-KR" altLang="en-US" sz="2400" dirty="0" smtClean="0"/>
              <a:t>진보</a:t>
            </a:r>
            <a:r>
              <a:rPr lang="en-US" altLang="ko-KR" sz="2400" dirty="0" smtClean="0"/>
              <a:t>)</a:t>
            </a:r>
            <a:r>
              <a:rPr lang="ko-KR" altLang="en-US" sz="2400" dirty="0" smtClean="0"/>
              <a:t>를 측정할 수 있는 사실과 기술 중심으로 되어 있으며 표준화된 검사와 연계된 내용들로 이루어짐</a:t>
            </a:r>
            <a:r>
              <a:rPr lang="en-US" altLang="ko-KR" sz="2400" dirty="0" smtClean="0"/>
              <a:t>.</a:t>
            </a:r>
          </a:p>
          <a:p>
            <a:r>
              <a:rPr lang="ko-KR" altLang="en-US" sz="2400" dirty="0" smtClean="0"/>
              <a:t>프로그램의 예</a:t>
            </a:r>
            <a:r>
              <a:rPr lang="en-US" altLang="ko-KR" sz="2400" dirty="0" smtClean="0"/>
              <a:t>: ‘Success for All(SFA)’</a:t>
            </a:r>
          </a:p>
          <a:p>
            <a:pPr>
              <a:buNone/>
            </a:pPr>
            <a:r>
              <a:rPr lang="en-US" altLang="ko-KR" sz="2400" dirty="0" smtClean="0"/>
              <a:t>       http : //en.wikipedia.org</a:t>
            </a:r>
            <a:r>
              <a:rPr lang="ko-KR" altLang="en-US" sz="2400" dirty="0" smtClean="0"/>
              <a:t>에서 검색</a:t>
            </a:r>
          </a:p>
          <a:p>
            <a:endParaRPr lang="en-US" altLang="ko-KR" sz="2400" dirty="0" smtClean="0"/>
          </a:p>
        </p:txBody>
      </p:sp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ko-KR" sz="4000" b="1" dirty="0" smtClean="0"/>
              <a:t/>
            </a:r>
            <a:br>
              <a:rPr lang="en-US" altLang="ko-KR" sz="4000" b="1" dirty="0" smtClean="0"/>
            </a:br>
            <a:r>
              <a:rPr lang="en-US" altLang="ko-KR" sz="4000" b="1" dirty="0" smtClean="0"/>
              <a:t>Scripted teaching (instruction)</a:t>
            </a:r>
            <a:r>
              <a:rPr lang="ko-KR" altLang="en-US" dirty="0" smtClean="0"/>
              <a:t/>
            </a:r>
            <a:br>
              <a:rPr lang="ko-KR" altLang="en-US" dirty="0" smtClean="0"/>
            </a:b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내용 개체 틀 3"/>
          <p:cNvGraphicFramePr>
            <a:graphicFrameLocks noGrp="1"/>
          </p:cNvGraphicFramePr>
          <p:nvPr>
            <p:ph idx="1"/>
          </p:nvPr>
        </p:nvGraphicFramePr>
        <p:xfrm>
          <a:off x="457200" y="620688"/>
          <a:ext cx="8229600" cy="55054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21744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altLang="ko-KR" sz="2400" b="1" dirty="0" smtClean="0"/>
              <a:t>□ High/Scope Educational Research Foundation </a:t>
            </a:r>
            <a:r>
              <a:rPr lang="en-US" altLang="ko-KR" sz="2400" dirty="0" smtClean="0"/>
              <a:t> </a:t>
            </a:r>
            <a:r>
              <a:rPr lang="en-US" altLang="ko-KR" sz="2400" b="1" dirty="0" smtClean="0"/>
              <a:t>-Curriculum  Comparison Study(1997)</a:t>
            </a:r>
          </a:p>
          <a:p>
            <a:pPr>
              <a:buNone/>
            </a:pPr>
            <a:endParaRPr lang="en-US" altLang="ko-KR" sz="2400" dirty="0" smtClean="0"/>
          </a:p>
          <a:p>
            <a:r>
              <a:rPr lang="en-US" altLang="ko-KR" sz="2200" dirty="0" smtClean="0"/>
              <a:t>Direct Instruction(</a:t>
            </a:r>
            <a:r>
              <a:rPr lang="ko-KR" altLang="en-US" sz="2200" dirty="0" smtClean="0"/>
              <a:t>직접적 교수</a:t>
            </a:r>
            <a:r>
              <a:rPr lang="en-US" altLang="ko-KR" sz="2200" dirty="0" smtClean="0"/>
              <a:t>)/Nursery School(</a:t>
            </a:r>
            <a:r>
              <a:rPr lang="ko-KR" altLang="en-US" sz="2200" dirty="0" smtClean="0"/>
              <a:t>전통적인 유아원</a:t>
            </a:r>
            <a:r>
              <a:rPr lang="en-US" altLang="ko-KR" sz="2200" dirty="0" smtClean="0"/>
              <a:t>)/High/Scope(</a:t>
            </a:r>
            <a:r>
              <a:rPr lang="ko-KR" altLang="en-US" sz="2200" dirty="0" smtClean="0"/>
              <a:t>자기 주도적 활동 강조</a:t>
            </a:r>
            <a:r>
              <a:rPr lang="en-US" altLang="ko-KR" sz="2200" dirty="0" smtClean="0"/>
              <a:t>)</a:t>
            </a:r>
          </a:p>
          <a:p>
            <a:pPr>
              <a:buNone/>
            </a:pPr>
            <a:endParaRPr lang="ko-KR" altLang="en-US" sz="2200" dirty="0" smtClean="0"/>
          </a:p>
          <a:p>
            <a:r>
              <a:rPr lang="en-US" altLang="ko-KR" sz="2200" dirty="0" smtClean="0"/>
              <a:t>1967</a:t>
            </a:r>
            <a:r>
              <a:rPr lang="ko-KR" altLang="en-US" sz="2200" dirty="0" smtClean="0"/>
              <a:t>년 위의 세 가지 프로그램에 저소득층 </a:t>
            </a:r>
            <a:r>
              <a:rPr lang="en-US" altLang="ko-KR" sz="2200" dirty="0" smtClean="0"/>
              <a:t>3-4</a:t>
            </a:r>
            <a:r>
              <a:rPr lang="ko-KR" altLang="en-US" sz="2200" dirty="0" smtClean="0"/>
              <a:t>세 유아 </a:t>
            </a:r>
            <a:r>
              <a:rPr lang="en-US" altLang="ko-KR" sz="2200" dirty="0" smtClean="0"/>
              <a:t>68</a:t>
            </a:r>
            <a:r>
              <a:rPr lang="ko-KR" altLang="en-US" sz="2200" dirty="0" smtClean="0"/>
              <a:t>명을 무작위로 </a:t>
            </a:r>
            <a:r>
              <a:rPr lang="ko-KR" altLang="en-US" sz="2200" dirty="0" err="1" smtClean="0"/>
              <a:t>추출하</a:t>
            </a:r>
            <a:r>
              <a:rPr lang="ko-KR" altLang="en-US" sz="2200" dirty="0" smtClean="0"/>
              <a:t> 여 </a:t>
            </a:r>
            <a:r>
              <a:rPr lang="en-US" altLang="ko-KR" sz="2200" dirty="0" smtClean="0"/>
              <a:t>23</a:t>
            </a:r>
            <a:r>
              <a:rPr lang="ko-KR" altLang="en-US" sz="2200" dirty="0" smtClean="0"/>
              <a:t>년간 추적 조사함</a:t>
            </a:r>
            <a:r>
              <a:rPr lang="en-US" altLang="ko-KR" sz="2200" dirty="0" smtClean="0"/>
              <a:t>.</a:t>
            </a:r>
          </a:p>
          <a:p>
            <a:pPr>
              <a:buNone/>
            </a:pPr>
            <a:endParaRPr lang="ko-KR" altLang="en-US" sz="2200" dirty="0" smtClean="0"/>
          </a:p>
          <a:p>
            <a:r>
              <a:rPr lang="en-US" altLang="ko-KR" sz="2200" dirty="0" smtClean="0"/>
              <a:t>- </a:t>
            </a:r>
            <a:r>
              <a:rPr lang="ko-KR" altLang="en-US" sz="2200" dirty="0" smtClean="0"/>
              <a:t>초기에는 프로그램의 효과가 똑같아 보였으나 </a:t>
            </a:r>
            <a:r>
              <a:rPr lang="en-US" altLang="ko-KR" sz="2200" dirty="0" smtClean="0"/>
              <a:t>1-2</a:t>
            </a:r>
            <a:r>
              <a:rPr lang="ko-KR" altLang="en-US" sz="2200" dirty="0" smtClean="0"/>
              <a:t>년 후에 중요한 차이가 나타나기 시작함</a:t>
            </a:r>
            <a:r>
              <a:rPr lang="en-US" altLang="ko-KR" sz="2200" dirty="0" smtClean="0"/>
              <a:t>.</a:t>
            </a:r>
            <a:endParaRPr lang="ko-KR" altLang="en-US" sz="2200" dirty="0" smtClean="0"/>
          </a:p>
          <a:p>
            <a:endParaRPr lang="ko-KR" altLang="en-US" sz="3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내용 개체 틀 3"/>
          <p:cNvSpPr>
            <a:spLocks noGrp="1"/>
          </p:cNvSpPr>
          <p:nvPr>
            <p:ph idx="1"/>
          </p:nvPr>
        </p:nvSpPr>
        <p:spPr>
          <a:xfrm>
            <a:off x="467544" y="764704"/>
            <a:ext cx="8229600" cy="52014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2000" dirty="0" smtClean="0"/>
              <a:t>DISTAR </a:t>
            </a:r>
            <a:r>
              <a:rPr lang="ko-KR" altLang="en-US" sz="2000" dirty="0" smtClean="0"/>
              <a:t>프로그램에 참여했던 </a:t>
            </a:r>
            <a:r>
              <a:rPr lang="en-US" altLang="ko-KR" sz="2000" dirty="0" smtClean="0"/>
              <a:t>15</a:t>
            </a:r>
            <a:r>
              <a:rPr lang="ko-KR" altLang="en-US" sz="2000" dirty="0" smtClean="0"/>
              <a:t>세의 청소년</a:t>
            </a:r>
            <a:r>
              <a:rPr lang="en-US" altLang="ko-KR" sz="2000" dirty="0" smtClean="0"/>
              <a:t>: </a:t>
            </a:r>
            <a:r>
              <a:rPr lang="ko-KR" altLang="en-US" sz="2000" dirty="0" smtClean="0"/>
              <a:t>소수만이 상위 학교로 진학하였으며 개인적인 문제를 상의할 수 있는 대상이 적음</a:t>
            </a:r>
            <a:r>
              <a:rPr lang="en-US" altLang="ko-KR" sz="2000" dirty="0" smtClean="0"/>
              <a:t>.</a:t>
            </a:r>
          </a:p>
          <a:p>
            <a:pPr>
              <a:buNone/>
            </a:pPr>
            <a:endParaRPr lang="ko-KR" altLang="en-US" sz="2000" dirty="0" smtClean="0"/>
          </a:p>
          <a:p>
            <a:r>
              <a:rPr lang="en-US" altLang="ko-KR" sz="2000" dirty="0" smtClean="0"/>
              <a:t>23</a:t>
            </a:r>
            <a:r>
              <a:rPr lang="ko-KR" altLang="en-US" sz="2000" dirty="0" smtClean="0"/>
              <a:t>년 후</a:t>
            </a:r>
            <a:r>
              <a:rPr lang="en-US" altLang="ko-KR" sz="2000" dirty="0" smtClean="0"/>
              <a:t>: </a:t>
            </a:r>
            <a:r>
              <a:rPr lang="ko-KR" altLang="en-US" sz="2000" dirty="0" err="1" smtClean="0"/>
              <a:t>하이스코프와</a:t>
            </a:r>
            <a:r>
              <a:rPr lang="ko-KR" altLang="en-US" sz="2000" dirty="0" smtClean="0"/>
              <a:t> 전통적 유아원 집단이 </a:t>
            </a:r>
            <a:r>
              <a:rPr lang="en-US" altLang="ko-KR" sz="2000" dirty="0" smtClean="0"/>
              <a:t>Direct Instruction </a:t>
            </a:r>
            <a:r>
              <a:rPr lang="ko-KR" altLang="en-US" sz="2000" dirty="0" smtClean="0"/>
              <a:t>집단보다 진로가 더 다양하였음</a:t>
            </a:r>
            <a:r>
              <a:rPr lang="en-US" altLang="ko-KR" sz="2000" dirty="0" smtClean="0"/>
              <a:t>.</a:t>
            </a:r>
          </a:p>
          <a:p>
            <a:pPr>
              <a:buNone/>
            </a:pPr>
            <a:endParaRPr lang="ko-KR" altLang="en-US" sz="2000" dirty="0" smtClean="0"/>
          </a:p>
          <a:p>
            <a:r>
              <a:rPr lang="ko-KR" altLang="en-US" sz="2000" dirty="0" smtClean="0"/>
              <a:t>범죄로 체포되는 횟수</a:t>
            </a:r>
            <a:r>
              <a:rPr lang="en-US" altLang="ko-KR" sz="2000" dirty="0" smtClean="0"/>
              <a:t>, </a:t>
            </a:r>
            <a:r>
              <a:rPr lang="ko-KR" altLang="en-US" sz="2000" dirty="0" smtClean="0"/>
              <a:t>정서적 문제로 특수학교에 입학하는 횟수는 </a:t>
            </a:r>
            <a:r>
              <a:rPr lang="en-US" altLang="ko-KR" sz="2000" dirty="0" smtClean="0"/>
              <a:t>Direct Instruction </a:t>
            </a:r>
            <a:r>
              <a:rPr lang="ko-KR" altLang="en-US" sz="2000" dirty="0" smtClean="0"/>
              <a:t>집단이 높았음</a:t>
            </a:r>
            <a:r>
              <a:rPr lang="en-US" altLang="ko-KR" sz="2000" dirty="0" smtClean="0"/>
              <a:t>.</a:t>
            </a:r>
          </a:p>
          <a:p>
            <a:pPr>
              <a:buNone/>
            </a:pPr>
            <a:endParaRPr lang="ko-KR" altLang="en-US" sz="2000" dirty="0" smtClean="0"/>
          </a:p>
          <a:p>
            <a:r>
              <a:rPr lang="en-US" altLang="ko-KR" sz="2000" dirty="0" smtClean="0"/>
              <a:t>Direct Instruction </a:t>
            </a:r>
            <a:r>
              <a:rPr lang="ko-KR" altLang="en-US" sz="2000" dirty="0" smtClean="0"/>
              <a:t>집단에 비해서 </a:t>
            </a:r>
            <a:r>
              <a:rPr lang="ko-KR" altLang="en-US" sz="2000" dirty="0" err="1" smtClean="0"/>
              <a:t>하이스코프</a:t>
            </a:r>
            <a:r>
              <a:rPr lang="ko-KR" altLang="en-US" sz="2000" dirty="0" smtClean="0"/>
              <a:t> 집단은 더 수준의 교육을 받기 원하고 배우자와 함께 살고 있는 경우가 더 많았음</a:t>
            </a:r>
            <a:r>
              <a:rPr lang="en-US" altLang="ko-KR" sz="2000" dirty="0" smtClean="0"/>
              <a:t>.</a:t>
            </a:r>
          </a:p>
          <a:p>
            <a:pPr>
              <a:buNone/>
            </a:pPr>
            <a:endParaRPr lang="ko-KR" altLang="en-US" sz="2000" dirty="0" smtClean="0"/>
          </a:p>
          <a:p>
            <a:r>
              <a:rPr lang="ko-KR" altLang="en-US" sz="2000" dirty="0" err="1" smtClean="0"/>
              <a:t>하이스코프와</a:t>
            </a:r>
            <a:r>
              <a:rPr lang="ko-KR" altLang="en-US" sz="2000" dirty="0" smtClean="0"/>
              <a:t> 유아학교 프로그램 같이 아동의 주도적인 활동을 촉진하는 유아프로그램들은 사회적인 책임감과 개인의 인격발달에 기여하는 것으로 보여짐</a:t>
            </a:r>
            <a:r>
              <a:rPr lang="en-US" altLang="ko-KR" sz="2000" dirty="0" smtClean="0"/>
              <a:t>.</a:t>
            </a:r>
            <a:endParaRPr lang="ko-KR" altLang="en-US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577483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ko-KR" altLang="en-US" sz="2600" b="1" dirty="0" smtClean="0"/>
              <a:t>□ </a:t>
            </a:r>
            <a:r>
              <a:rPr lang="en-US" altLang="ko-KR" sz="2600" b="1" dirty="0" smtClean="0"/>
              <a:t>Margaret </a:t>
            </a:r>
            <a:r>
              <a:rPr lang="en-US" altLang="ko-KR" sz="2600" b="1" dirty="0" err="1" smtClean="0"/>
              <a:t>Moustafa</a:t>
            </a:r>
            <a:r>
              <a:rPr lang="en-US" altLang="ko-KR" sz="2600" b="1" dirty="0" smtClean="0"/>
              <a:t> and Robert Land</a:t>
            </a:r>
            <a:r>
              <a:rPr lang="ko-KR" altLang="en-US" sz="2600" b="1" dirty="0" smtClean="0"/>
              <a:t>의 연구</a:t>
            </a:r>
          </a:p>
          <a:p>
            <a:r>
              <a:rPr lang="en-US" altLang="ko-KR" sz="2400" dirty="0" smtClean="0"/>
              <a:t>Scripted </a:t>
            </a:r>
            <a:r>
              <a:rPr lang="ko-KR" altLang="en-US" sz="2400" dirty="0" smtClean="0"/>
              <a:t>교육과정을 실시하고 있는 </a:t>
            </a:r>
            <a:r>
              <a:rPr lang="en-US" altLang="ko-KR" sz="2400" dirty="0" smtClean="0"/>
              <a:t>183</a:t>
            </a:r>
            <a:r>
              <a:rPr lang="ko-KR" altLang="en-US" sz="2400" dirty="0" smtClean="0"/>
              <a:t>개 학교의 </a:t>
            </a:r>
            <a:r>
              <a:rPr lang="en-US" altLang="ko-KR" sz="2400" dirty="0" smtClean="0"/>
              <a:t>100,000</a:t>
            </a:r>
            <a:r>
              <a:rPr lang="ko-KR" altLang="en-US" sz="2400" dirty="0" smtClean="0"/>
              <a:t>명 가까운 아동들의 점수</a:t>
            </a:r>
            <a:r>
              <a:rPr lang="en-US" altLang="ko-KR" sz="2400" dirty="0" smtClean="0"/>
              <a:t>(</a:t>
            </a:r>
            <a:r>
              <a:rPr lang="ko-KR" altLang="en-US" sz="2400" dirty="0" smtClean="0"/>
              <a:t>검사</a:t>
            </a:r>
            <a:r>
              <a:rPr lang="en-US" altLang="ko-KR" sz="2400" dirty="0" smtClean="0"/>
              <a:t>) </a:t>
            </a:r>
            <a:r>
              <a:rPr lang="ko-KR" altLang="en-US" sz="2400" dirty="0" smtClean="0"/>
              <a:t>결과와 </a:t>
            </a:r>
            <a:r>
              <a:rPr lang="en-US" altLang="ko-KR" sz="2400" dirty="0" smtClean="0"/>
              <a:t>1999</a:t>
            </a:r>
            <a:r>
              <a:rPr lang="ko-KR" altLang="en-US" sz="2400" dirty="0" smtClean="0"/>
              <a:t>년과 </a:t>
            </a:r>
            <a:r>
              <a:rPr lang="en-US" altLang="ko-KR" sz="2400" dirty="0" smtClean="0"/>
              <a:t>2001</a:t>
            </a:r>
            <a:r>
              <a:rPr lang="ko-KR" altLang="en-US" sz="2400" dirty="0" smtClean="0"/>
              <a:t>년 사이에 </a:t>
            </a:r>
            <a:r>
              <a:rPr lang="en-US" altLang="ko-KR" sz="2400" dirty="0" smtClean="0"/>
              <a:t>Scripted </a:t>
            </a:r>
            <a:r>
              <a:rPr lang="ko-KR" altLang="en-US" sz="2400" dirty="0" smtClean="0"/>
              <a:t>교육과정을 사용하지 않는 학교의 점수를 비교</a:t>
            </a:r>
            <a:r>
              <a:rPr lang="en-US" altLang="ko-KR" sz="2400" dirty="0" smtClean="0"/>
              <a:t>.-</a:t>
            </a:r>
            <a:r>
              <a:rPr lang="ko-KR" altLang="en-US" sz="2400" dirty="0" smtClean="0"/>
              <a:t>이 중 </a:t>
            </a:r>
            <a:r>
              <a:rPr lang="en-US" altLang="ko-KR" sz="2400" dirty="0" smtClean="0"/>
              <a:t>50%</a:t>
            </a:r>
            <a:r>
              <a:rPr lang="ko-KR" altLang="en-US" sz="2400" dirty="0" smtClean="0"/>
              <a:t>이상의 점수를 받은 아동들을 조사한 결과</a:t>
            </a:r>
            <a:r>
              <a:rPr lang="en-US" altLang="ko-KR" sz="2400" dirty="0" smtClean="0"/>
              <a:t>,</a:t>
            </a:r>
          </a:p>
          <a:p>
            <a:pPr>
              <a:buNone/>
            </a:pPr>
            <a:endParaRPr lang="ko-KR" altLang="en-US" sz="2400" dirty="0" smtClean="0"/>
          </a:p>
          <a:p>
            <a:pPr>
              <a:buNone/>
            </a:pPr>
            <a:r>
              <a:rPr lang="en-US" altLang="ko-KR" sz="2000" dirty="0" smtClean="0"/>
              <a:t>  (1) Scripted </a:t>
            </a:r>
            <a:r>
              <a:rPr lang="ko-KR" altLang="en-US" sz="2000" dirty="0" smtClean="0"/>
              <a:t>프로그램을 사용하는 학교가 </a:t>
            </a:r>
            <a:r>
              <a:rPr lang="en-US" altLang="ko-KR" sz="2000" dirty="0" smtClean="0"/>
              <a:t>Scripted </a:t>
            </a:r>
            <a:r>
              <a:rPr lang="ko-KR" altLang="en-US" sz="2000" dirty="0" smtClean="0"/>
              <a:t>프로그램을 사용하지 않는 학 교보다 </a:t>
            </a:r>
            <a:r>
              <a:rPr lang="en-US" altLang="ko-KR" sz="2000" dirty="0" smtClean="0"/>
              <a:t>50% </a:t>
            </a:r>
            <a:r>
              <a:rPr lang="ko-KR" altLang="en-US" sz="2000" dirty="0" smtClean="0"/>
              <a:t>이상의 점수를 받은 아동 수가 적었고 </a:t>
            </a:r>
            <a:endParaRPr lang="en-US" altLang="ko-KR" sz="2000" dirty="0" smtClean="0"/>
          </a:p>
          <a:p>
            <a:pPr>
              <a:buNone/>
            </a:pPr>
            <a:endParaRPr lang="ko-KR" altLang="en-US" sz="2000" dirty="0" smtClean="0"/>
          </a:p>
          <a:p>
            <a:pPr>
              <a:buNone/>
            </a:pPr>
            <a:r>
              <a:rPr lang="en-US" altLang="ko-KR" sz="2000" dirty="0" smtClean="0"/>
              <a:t>  (2) </a:t>
            </a:r>
            <a:r>
              <a:rPr lang="ko-KR" altLang="en-US" sz="2000" dirty="0" smtClean="0"/>
              <a:t>자격을 가진 교사가 더 적게 재직하고 있는 학교가 자격이 있는 교사들이 더 많이 재직하고 있는 학교보다 </a:t>
            </a:r>
            <a:r>
              <a:rPr lang="en-US" altLang="ko-KR" sz="2000" dirty="0" smtClean="0"/>
              <a:t>50% </a:t>
            </a:r>
            <a:r>
              <a:rPr lang="ko-KR" altLang="en-US" sz="2000" dirty="0" smtClean="0"/>
              <a:t>이상의 점수를 받는 아동 수가 적었으며 </a:t>
            </a:r>
            <a:endParaRPr lang="en-US" altLang="ko-KR" sz="2000" dirty="0" smtClean="0"/>
          </a:p>
          <a:p>
            <a:pPr>
              <a:buNone/>
            </a:pPr>
            <a:endParaRPr lang="ko-KR" altLang="en-US" sz="2000" dirty="0" smtClean="0"/>
          </a:p>
          <a:p>
            <a:pPr>
              <a:buNone/>
            </a:pPr>
            <a:r>
              <a:rPr lang="en-US" altLang="ko-KR" sz="2000" dirty="0" smtClean="0"/>
              <a:t>  (3) </a:t>
            </a:r>
            <a:r>
              <a:rPr lang="ko-KR" altLang="en-US" sz="2000" dirty="0" smtClean="0"/>
              <a:t>자격을 가진 교사가 더 적으면서 </a:t>
            </a:r>
            <a:r>
              <a:rPr lang="en-US" altLang="ko-KR" sz="2000" dirty="0" smtClean="0"/>
              <a:t>Scripted </a:t>
            </a:r>
            <a:r>
              <a:rPr lang="ko-KR" altLang="en-US" sz="2000" dirty="0" smtClean="0"/>
              <a:t>프로그램을 시행하고 있는 학교에 서 </a:t>
            </a:r>
            <a:r>
              <a:rPr lang="en-US" altLang="ko-KR" sz="2000" dirty="0" smtClean="0"/>
              <a:t>50% </a:t>
            </a:r>
            <a:r>
              <a:rPr lang="ko-KR" altLang="en-US" sz="2000" dirty="0" smtClean="0"/>
              <a:t>이상의 점수를 받은 아동들이 가장 적게 나타났음</a:t>
            </a:r>
            <a:r>
              <a:rPr lang="en-US" altLang="ko-KR" sz="2000" dirty="0" smtClean="0"/>
              <a:t>. </a:t>
            </a:r>
            <a:endParaRPr lang="ko-KR" altLang="en-US" sz="2000" dirty="0" smtClean="0"/>
          </a:p>
          <a:p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649491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ko-KR" altLang="en-US" sz="2600" b="1" dirty="0" smtClean="0"/>
              <a:t>□ </a:t>
            </a:r>
            <a:r>
              <a:rPr lang="en-US" altLang="ko-KR" sz="2600" b="1" dirty="0" smtClean="0"/>
              <a:t>RAND </a:t>
            </a:r>
            <a:r>
              <a:rPr lang="ko-KR" altLang="en-US" sz="2600" b="1" dirty="0" smtClean="0"/>
              <a:t>협의회의 분과인 </a:t>
            </a:r>
            <a:r>
              <a:rPr lang="en-US" altLang="ko-KR" sz="2600" b="1" dirty="0" smtClean="0"/>
              <a:t>PPN</a:t>
            </a:r>
            <a:r>
              <a:rPr lang="ko-KR" altLang="en-US" sz="2600" b="1" dirty="0" smtClean="0"/>
              <a:t>에서 교육의 실제에 대한 연구 평가</a:t>
            </a:r>
            <a:r>
              <a:rPr lang="en-US" altLang="ko-KR" sz="2600" b="1" dirty="0" smtClean="0"/>
              <a:t>.</a:t>
            </a:r>
            <a:endParaRPr lang="ko-KR" altLang="en-US" sz="2600" dirty="0" smtClean="0"/>
          </a:p>
          <a:p>
            <a:pPr>
              <a:buFont typeface="Wingdings"/>
              <a:buChar char="à"/>
            </a:pPr>
            <a:r>
              <a:rPr lang="ko-KR" altLang="en-US" sz="2000" dirty="0" smtClean="0"/>
              <a:t>평가 결과</a:t>
            </a:r>
            <a:r>
              <a:rPr lang="en-US" altLang="ko-KR" sz="2000" dirty="0" smtClean="0"/>
              <a:t>, </a:t>
            </a:r>
            <a:r>
              <a:rPr lang="ko-KR" altLang="en-US" sz="2000" dirty="0" smtClean="0"/>
              <a:t>직접 교수법에 대해서는 </a:t>
            </a:r>
            <a:r>
              <a:rPr lang="en-US" altLang="ko-KR" sz="2000" dirty="0" smtClean="0"/>
              <a:t>1960</a:t>
            </a:r>
            <a:r>
              <a:rPr lang="ko-KR" altLang="en-US" sz="2000" dirty="0" smtClean="0"/>
              <a:t>년대 이후 </a:t>
            </a:r>
            <a:r>
              <a:rPr lang="en-US" altLang="ko-KR" sz="2000" dirty="0" smtClean="0"/>
              <a:t>100</a:t>
            </a:r>
            <a:r>
              <a:rPr lang="ko-KR" altLang="en-US" sz="2000" dirty="0" err="1" smtClean="0"/>
              <a:t>여개에</a:t>
            </a:r>
            <a:r>
              <a:rPr lang="ko-KR" altLang="en-US" sz="2000" dirty="0" smtClean="0"/>
              <a:t> 가까운 연구가 이루어졌음</a:t>
            </a:r>
            <a:r>
              <a:rPr lang="en-US" altLang="ko-KR" sz="2000" dirty="0" smtClean="0"/>
              <a:t>. </a:t>
            </a:r>
            <a:r>
              <a:rPr lang="ko-KR" altLang="en-US" sz="2000" dirty="0" smtClean="0"/>
              <a:t>그러나 이 중 </a:t>
            </a:r>
            <a:r>
              <a:rPr lang="en-US" altLang="ko-KR" sz="2000" dirty="0" smtClean="0"/>
              <a:t>20</a:t>
            </a:r>
            <a:r>
              <a:rPr lang="ko-KR" altLang="en-US" sz="2000" dirty="0" smtClean="0"/>
              <a:t>개를 제외한 모든 연구들은 </a:t>
            </a:r>
            <a:r>
              <a:rPr lang="en-US" altLang="ko-KR" sz="2000" dirty="0" smtClean="0"/>
              <a:t>PPN</a:t>
            </a:r>
            <a:r>
              <a:rPr lang="ko-KR" altLang="en-US" sz="2000" dirty="0" smtClean="0"/>
              <a:t>이 제시하는 연구 방법적 기준에 맞지 않았음</a:t>
            </a:r>
            <a:endParaRPr lang="en-US" altLang="ko-KR" sz="2000" dirty="0" smtClean="0"/>
          </a:p>
          <a:p>
            <a:pPr>
              <a:buFont typeface="Wingdings"/>
              <a:buChar char="à"/>
            </a:pPr>
            <a:r>
              <a:rPr lang="en-US" altLang="ko-KR" sz="2000" dirty="0" smtClean="0"/>
              <a:t>20</a:t>
            </a:r>
            <a:r>
              <a:rPr lang="ko-KR" altLang="en-US" sz="2000" dirty="0" smtClean="0"/>
              <a:t>개 중 오직 </a:t>
            </a:r>
            <a:r>
              <a:rPr lang="en-US" altLang="ko-KR" sz="2000" dirty="0" smtClean="0"/>
              <a:t>4</a:t>
            </a:r>
            <a:r>
              <a:rPr lang="ko-KR" altLang="en-US" sz="2000" dirty="0" smtClean="0"/>
              <a:t>개만이 다른 프로그램과 비교하여 </a:t>
            </a:r>
            <a:r>
              <a:rPr lang="en-US" altLang="ko-KR" sz="2000" dirty="0" smtClean="0"/>
              <a:t>Direct Instruction</a:t>
            </a:r>
            <a:r>
              <a:rPr lang="ko-KR" altLang="en-US" sz="2000" dirty="0" smtClean="0"/>
              <a:t>의 긍정적인 효과를 보여줌</a:t>
            </a:r>
            <a:r>
              <a:rPr lang="en-US" altLang="ko-KR" sz="2000" dirty="0" smtClean="0"/>
              <a:t>.</a:t>
            </a:r>
          </a:p>
          <a:p>
            <a:pPr>
              <a:buFont typeface="Wingdings"/>
              <a:buChar char="à"/>
            </a:pPr>
            <a:endParaRPr lang="ko-KR" altLang="en-US" sz="1800" dirty="0" smtClean="0"/>
          </a:p>
          <a:p>
            <a:pPr>
              <a:buNone/>
            </a:pPr>
            <a:r>
              <a:rPr lang="ko-KR" altLang="en-US" sz="2600" b="1" dirty="0" smtClean="0"/>
              <a:t>□ </a:t>
            </a:r>
            <a:r>
              <a:rPr lang="en-US" altLang="ko-KR" sz="2600" b="1" dirty="0" smtClean="0"/>
              <a:t>IES(</a:t>
            </a:r>
            <a:r>
              <a:rPr lang="en-US" altLang="ko-KR" sz="2600" dirty="0" smtClean="0"/>
              <a:t>Institute of Education Sciences)</a:t>
            </a:r>
            <a:r>
              <a:rPr lang="ko-KR" altLang="en-US" sz="2600" b="1" dirty="0" smtClean="0"/>
              <a:t>국의 연구</a:t>
            </a:r>
            <a:endParaRPr lang="ko-KR" altLang="en-US" sz="2600" dirty="0" smtClean="0"/>
          </a:p>
          <a:p>
            <a:pPr>
              <a:buNone/>
            </a:pPr>
            <a:r>
              <a:rPr lang="en-US" altLang="ko-KR" sz="2200" dirty="0" smtClean="0"/>
              <a:t>- </a:t>
            </a:r>
            <a:r>
              <a:rPr lang="en-US" altLang="ko-KR" sz="2000" dirty="0" smtClean="0"/>
              <a:t>1985</a:t>
            </a:r>
            <a:r>
              <a:rPr lang="ko-KR" altLang="en-US" sz="2000" dirty="0" smtClean="0"/>
              <a:t>년에서 </a:t>
            </a:r>
            <a:r>
              <a:rPr lang="en-US" altLang="ko-KR" sz="2000" dirty="0" smtClean="0"/>
              <a:t>2007</a:t>
            </a:r>
            <a:r>
              <a:rPr lang="ko-KR" altLang="en-US" sz="2000" dirty="0" smtClean="0"/>
              <a:t>년 사이에 발표되었거나 발행되었던 </a:t>
            </a:r>
            <a:r>
              <a:rPr lang="en-US" altLang="ko-KR" sz="2000" dirty="0" smtClean="0"/>
              <a:t>Open Court Reading </a:t>
            </a:r>
            <a:r>
              <a:rPr lang="ko-KR" altLang="en-US" sz="2000" dirty="0" smtClean="0"/>
              <a:t>관련된 연구 </a:t>
            </a:r>
            <a:r>
              <a:rPr lang="en-US" altLang="ko-KR" sz="2000" dirty="0" smtClean="0"/>
              <a:t>30</a:t>
            </a:r>
            <a:r>
              <a:rPr lang="ko-KR" altLang="en-US" sz="2000" dirty="0" smtClean="0"/>
              <a:t>편을 재검토</a:t>
            </a:r>
            <a:r>
              <a:rPr lang="en-US" altLang="ko-KR" sz="2000" dirty="0" smtClean="0"/>
              <a:t>. </a:t>
            </a:r>
            <a:endParaRPr lang="ko-KR" altLang="en-US" sz="2000" dirty="0" smtClean="0"/>
          </a:p>
          <a:p>
            <a:pPr>
              <a:buNone/>
            </a:pPr>
            <a:r>
              <a:rPr lang="en-US" altLang="ko-KR" sz="2000" dirty="0" smtClean="0"/>
              <a:t>- </a:t>
            </a:r>
            <a:r>
              <a:rPr lang="ko-KR" altLang="en-US" sz="2000" dirty="0" smtClean="0"/>
              <a:t>그 결과 근거가 있는 표준화된 연구들은 하나도 없었으며</a:t>
            </a:r>
            <a:r>
              <a:rPr lang="en-US" altLang="ko-KR" sz="2000" dirty="0" smtClean="0"/>
              <a:t>, </a:t>
            </a:r>
            <a:r>
              <a:rPr lang="ko-KR" altLang="en-US" sz="2000" dirty="0" smtClean="0"/>
              <a:t>그러므로 프로그램의 효율성을 결론짓는데 이용될 수는 없다는 것을 발견</a:t>
            </a:r>
            <a:r>
              <a:rPr lang="en-US" altLang="ko-KR" sz="2000" dirty="0" smtClean="0"/>
              <a:t>.</a:t>
            </a:r>
            <a:endParaRPr lang="ko-KR" altLang="en-US" sz="2000" dirty="0" smtClean="0"/>
          </a:p>
          <a:p>
            <a:pPr>
              <a:buNone/>
            </a:pPr>
            <a:r>
              <a:rPr lang="en-US" altLang="ko-KR" sz="2000" dirty="0" smtClean="0"/>
              <a:t>- Reading First </a:t>
            </a:r>
            <a:r>
              <a:rPr lang="ko-KR" altLang="en-US" sz="2000" dirty="0" smtClean="0"/>
              <a:t>학교가 읽기 학습에 좀 더 많은 시간을 보냈으나 더 이상 능숙한 독자가 되지 않았음을 발견</a:t>
            </a:r>
            <a:r>
              <a:rPr lang="en-US" altLang="ko-KR" sz="2000" dirty="0" smtClean="0"/>
              <a:t>. </a:t>
            </a:r>
            <a:endParaRPr lang="ko-KR" altLang="en-US" sz="2000" dirty="0" smtClean="0"/>
          </a:p>
          <a:p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>
          <a:xfrm>
            <a:off x="457200" y="2060848"/>
            <a:ext cx="8229600" cy="4065315"/>
          </a:xfrm>
        </p:spPr>
        <p:txBody>
          <a:bodyPr>
            <a:normAutofit/>
          </a:bodyPr>
          <a:lstStyle/>
          <a:p>
            <a:r>
              <a:rPr lang="ko-KR" altLang="en-US" dirty="0" smtClean="0"/>
              <a:t>미국소아과학회</a:t>
            </a:r>
            <a:r>
              <a:rPr lang="en-US" altLang="ko-KR" dirty="0" smtClean="0"/>
              <a:t>(2006</a:t>
            </a:r>
            <a:r>
              <a:rPr lang="ko-KR" altLang="en-US" dirty="0" smtClean="0"/>
              <a:t>년</a:t>
            </a:r>
            <a:r>
              <a:rPr lang="en-US" altLang="ko-KR" dirty="0" smtClean="0"/>
              <a:t>)</a:t>
            </a:r>
          </a:p>
          <a:p>
            <a:pPr>
              <a:buNone/>
            </a:pPr>
            <a:r>
              <a:rPr lang="en-US" altLang="ko-KR" dirty="0" smtClean="0"/>
              <a:t> </a:t>
            </a:r>
            <a:r>
              <a:rPr lang="en-US" altLang="ko-KR" sz="2000" dirty="0" smtClean="0"/>
              <a:t>- </a:t>
            </a:r>
            <a:r>
              <a:rPr lang="ko-KR" altLang="en-US" sz="2000" dirty="0" smtClean="0"/>
              <a:t>아동기 건강을 촉진하기 위해서는 자유놀이가 필수적임</a:t>
            </a:r>
            <a:r>
              <a:rPr lang="en-US" altLang="ko-KR" sz="2000" dirty="0" smtClean="0"/>
              <a:t>. </a:t>
            </a:r>
            <a:r>
              <a:rPr lang="ko-KR" altLang="en-US" sz="2000" dirty="0" smtClean="0"/>
              <a:t>따라서 모든 아동들은 비계획적이고 독립적이며</a:t>
            </a:r>
            <a:r>
              <a:rPr lang="en-US" altLang="ko-KR" sz="2000" dirty="0" smtClean="0"/>
              <a:t>(</a:t>
            </a:r>
            <a:r>
              <a:rPr lang="ko-KR" altLang="en-US" sz="2000" dirty="0" smtClean="0"/>
              <a:t>성인의 지도가 아닌 아동 스스로의 조절에 의한</a:t>
            </a:r>
            <a:r>
              <a:rPr lang="en-US" altLang="ko-KR" sz="2000" dirty="0" smtClean="0"/>
              <a:t>) </a:t>
            </a:r>
            <a:r>
              <a:rPr lang="ko-KR" altLang="en-US" sz="2000" dirty="0" smtClean="0"/>
              <a:t>창의적으로 긴장을 완화시킬 수 있는 시간을 충분히 가져야 함</a:t>
            </a:r>
            <a:r>
              <a:rPr lang="en-US" altLang="ko-KR" sz="2000" dirty="0" smtClean="0"/>
              <a:t>.</a:t>
            </a:r>
          </a:p>
          <a:p>
            <a:pPr>
              <a:buNone/>
            </a:pPr>
            <a:endParaRPr lang="ko-KR" altLang="en-US" sz="2000" dirty="0" smtClean="0"/>
          </a:p>
          <a:p>
            <a:pPr>
              <a:buNone/>
            </a:pPr>
            <a:r>
              <a:rPr lang="en-US" altLang="ko-KR" sz="2000" dirty="0" smtClean="0"/>
              <a:t> - </a:t>
            </a:r>
            <a:r>
              <a:rPr lang="ko-KR" altLang="en-US" sz="2000" dirty="0" smtClean="0"/>
              <a:t>부모들은 자녀들을 수동적인 오락물</a:t>
            </a:r>
            <a:r>
              <a:rPr lang="en-US" altLang="ko-KR" sz="2000" dirty="0" smtClean="0"/>
              <a:t>(</a:t>
            </a:r>
            <a:r>
              <a:rPr lang="ko-KR" altLang="en-US" sz="2000" dirty="0" smtClean="0"/>
              <a:t>텔레비전과 컴퓨터 게임 같은</a:t>
            </a:r>
            <a:r>
              <a:rPr lang="en-US" altLang="ko-KR" sz="2000" dirty="0" smtClean="0"/>
              <a:t>)</a:t>
            </a:r>
            <a:r>
              <a:rPr lang="ko-KR" altLang="en-US" sz="2000" dirty="0" smtClean="0"/>
              <a:t>로부터 격리시키고 활동적인 놀이를 권장해야 함</a:t>
            </a:r>
            <a:r>
              <a:rPr lang="en-US" altLang="ko-KR" sz="2000" dirty="0" smtClean="0"/>
              <a:t>.: </a:t>
            </a:r>
            <a:r>
              <a:rPr lang="ko-KR" altLang="en-US" sz="2000" dirty="0" smtClean="0"/>
              <a:t>활동적이며 아동 주도적인 놀이는 아동의 신체에 적절하며 건강함을 보여주는 방법임</a:t>
            </a:r>
            <a:r>
              <a:rPr lang="en-US" altLang="ko-KR" sz="2000" dirty="0" smtClean="0"/>
              <a:t>.</a:t>
            </a:r>
            <a:endParaRPr lang="ko-KR" altLang="en-US" sz="2000" dirty="0" smtClean="0"/>
          </a:p>
          <a:p>
            <a:pPr>
              <a:buNone/>
            </a:pPr>
            <a:endParaRPr lang="ko-KR" altLang="en-US" dirty="0" smtClean="0"/>
          </a:p>
          <a:p>
            <a:endParaRPr lang="ko-KR" altLang="en-US" dirty="0"/>
          </a:p>
        </p:txBody>
      </p:sp>
      <p:sp>
        <p:nvSpPr>
          <p:cNvPr id="3" name="제목 2"/>
          <p:cNvSpPr>
            <a:spLocks noGrp="1"/>
          </p:cNvSpPr>
          <p:nvPr>
            <p:ph type="title"/>
          </p:nvPr>
        </p:nvSpPr>
        <p:spPr>
          <a:xfrm>
            <a:off x="303475" y="285728"/>
            <a:ext cx="8554805" cy="1127048"/>
          </a:xfrm>
        </p:spPr>
        <p:txBody>
          <a:bodyPr>
            <a:noAutofit/>
          </a:bodyPr>
          <a:lstStyle/>
          <a:p>
            <a:r>
              <a:rPr lang="en-US" altLang="ko-KR" sz="3200" b="1" dirty="0" smtClean="0"/>
              <a:t>6</a:t>
            </a:r>
            <a:r>
              <a:rPr lang="ko-KR" altLang="en-US" sz="3200" b="1" dirty="0" smtClean="0"/>
              <a:t>장</a:t>
            </a:r>
            <a:r>
              <a:rPr lang="en-US" altLang="ko-KR" sz="3200" b="1" dirty="0" smtClean="0"/>
              <a:t>: Play and Children's Health: </a:t>
            </a:r>
            <a:br>
              <a:rPr lang="en-US" altLang="ko-KR" sz="3200" b="1" dirty="0" smtClean="0"/>
            </a:br>
            <a:r>
              <a:rPr lang="en-US" altLang="ko-KR" sz="3200" b="1" dirty="0" smtClean="0"/>
              <a:t>                                   A Vital Connection</a:t>
            </a:r>
            <a:endParaRPr lang="ko-KR" altLang="en-US" sz="32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>
          <a:xfrm>
            <a:off x="457200" y="692696"/>
            <a:ext cx="8229600" cy="5433467"/>
          </a:xfrm>
        </p:spPr>
        <p:txBody>
          <a:bodyPr>
            <a:normAutofit fontScale="92500" lnSpcReduction="10000"/>
          </a:bodyPr>
          <a:lstStyle/>
          <a:p>
            <a:r>
              <a:rPr lang="en-US" altLang="ko-KR" sz="2400" dirty="0" smtClean="0"/>
              <a:t>2006</a:t>
            </a:r>
            <a:r>
              <a:rPr lang="ko-KR" altLang="en-US" sz="2400" dirty="0" smtClean="0"/>
              <a:t>년 런던</a:t>
            </a:r>
            <a:r>
              <a:rPr lang="ko-KR" altLang="en-US" sz="2400" i="1" dirty="0" smtClean="0"/>
              <a:t> </a:t>
            </a:r>
            <a:r>
              <a:rPr lang="en-US" altLang="ko-KR" sz="2400" i="1" dirty="0" smtClean="0"/>
              <a:t>Telegraph</a:t>
            </a:r>
            <a:endParaRPr lang="en-US" altLang="ko-KR" sz="2400" dirty="0" smtClean="0"/>
          </a:p>
          <a:p>
            <a:pPr>
              <a:buFontTx/>
              <a:buChar char="-"/>
            </a:pPr>
            <a:r>
              <a:rPr lang="ko-KR" altLang="en-US" sz="2000" dirty="0" smtClean="0"/>
              <a:t>점점 증가하는 아동기의 우울증과 아동의 행동 및 발달적 조건</a:t>
            </a:r>
            <a:r>
              <a:rPr lang="en-US" altLang="ko-KR" sz="2000" dirty="0" smtClean="0"/>
              <a:t>(</a:t>
            </a:r>
            <a:r>
              <a:rPr lang="ko-KR" altLang="en-US" sz="2000" dirty="0" smtClean="0"/>
              <a:t>여건</a:t>
            </a:r>
            <a:r>
              <a:rPr lang="en-US" altLang="ko-KR" sz="2000" dirty="0" smtClean="0"/>
              <a:t>)</a:t>
            </a:r>
            <a:r>
              <a:rPr lang="ko-KR" altLang="en-US" sz="2000" dirty="0" smtClean="0"/>
              <a:t>에 깊은 관심을 가져야 함</a:t>
            </a:r>
            <a:r>
              <a:rPr lang="en-US" altLang="ko-KR" sz="2000" dirty="0" smtClean="0"/>
              <a:t>.</a:t>
            </a:r>
          </a:p>
          <a:p>
            <a:pPr>
              <a:buFontTx/>
              <a:buChar char="-"/>
            </a:pPr>
            <a:endParaRPr lang="ko-KR" altLang="en-US" sz="2000" dirty="0" smtClean="0"/>
          </a:p>
          <a:p>
            <a:pPr>
              <a:buFontTx/>
              <a:buChar char="-"/>
            </a:pPr>
            <a:r>
              <a:rPr lang="ko-KR" altLang="en-US" sz="2000" dirty="0" smtClean="0"/>
              <a:t>아동의 건강을 위해서 놀이가 점점 더 필요함</a:t>
            </a:r>
            <a:r>
              <a:rPr lang="en-US" altLang="ko-KR" sz="2000" dirty="0" smtClean="0"/>
              <a:t>.: </a:t>
            </a:r>
            <a:r>
              <a:rPr lang="ko-KR" altLang="en-US" sz="2000" dirty="0" smtClean="0"/>
              <a:t>진짜 놀이는 </a:t>
            </a:r>
            <a:r>
              <a:rPr lang="en-US" altLang="ko-KR" sz="2000" dirty="0" smtClean="0"/>
              <a:t>-</a:t>
            </a:r>
            <a:r>
              <a:rPr lang="ko-KR" altLang="en-US" sz="2000" dirty="0" smtClean="0"/>
              <a:t>사회적인 상호작용</a:t>
            </a:r>
            <a:r>
              <a:rPr lang="en-US" altLang="ko-KR" sz="2000" dirty="0" smtClean="0"/>
              <a:t>, </a:t>
            </a:r>
            <a:r>
              <a:rPr lang="ko-KR" altLang="en-US" sz="2000" dirty="0" smtClean="0"/>
              <a:t>직접적인 체험</a:t>
            </a:r>
            <a:r>
              <a:rPr lang="en-US" altLang="ko-KR" sz="2000" dirty="0" smtClean="0"/>
              <a:t>, </a:t>
            </a:r>
            <a:r>
              <a:rPr lang="ko-KR" altLang="en-US" sz="2000" dirty="0" smtClean="0"/>
              <a:t>감독이 허술한</a:t>
            </a:r>
            <a:r>
              <a:rPr lang="en-US" altLang="ko-KR" sz="2000" dirty="0" smtClean="0"/>
              <a:t>- </a:t>
            </a:r>
            <a:r>
              <a:rPr lang="ko-KR" altLang="en-US" sz="2000" dirty="0" smtClean="0"/>
              <a:t>항상 아동발달에 생명력</a:t>
            </a:r>
            <a:r>
              <a:rPr lang="en-US" altLang="ko-KR" sz="2000" dirty="0" smtClean="0"/>
              <a:t>(</a:t>
            </a:r>
            <a:r>
              <a:rPr lang="ko-KR" altLang="en-US" sz="2000" dirty="0" smtClean="0"/>
              <a:t>활력소</a:t>
            </a:r>
            <a:r>
              <a:rPr lang="en-US" altLang="ko-KR" sz="2000" dirty="0" smtClean="0"/>
              <a:t>)</a:t>
            </a:r>
            <a:r>
              <a:rPr lang="ko-KR" altLang="en-US" sz="2000" dirty="0" smtClean="0"/>
              <a:t>이 되어야하고 놀이의 손실은 심각한 영향을 미칠 수 있음을 명심할 것</a:t>
            </a:r>
            <a:r>
              <a:rPr lang="en-US" altLang="ko-KR" sz="2000" dirty="0" smtClean="0"/>
              <a:t>.</a:t>
            </a:r>
          </a:p>
          <a:p>
            <a:pPr>
              <a:buFontTx/>
              <a:buChar char="-"/>
            </a:pPr>
            <a:endParaRPr lang="ko-KR" altLang="en-US" sz="2000" dirty="0" smtClean="0"/>
          </a:p>
          <a:p>
            <a:r>
              <a:rPr lang="ko-KR" altLang="en-US" sz="2800" dirty="0" smtClean="0"/>
              <a:t>영국의 현 놀이정책</a:t>
            </a:r>
            <a:endParaRPr lang="en-US" altLang="ko-KR" sz="2800" dirty="0" smtClean="0"/>
          </a:p>
          <a:p>
            <a:r>
              <a:rPr lang="en-US" altLang="ko-KR" sz="2400" b="1" i="1" dirty="0" smtClean="0"/>
              <a:t>Play for change </a:t>
            </a:r>
            <a:r>
              <a:rPr lang="en-US" altLang="ko-KR" sz="2100" b="1" dirty="0" smtClean="0"/>
              <a:t>(Lester &amp; Russell, 2007)</a:t>
            </a:r>
            <a:r>
              <a:rPr lang="ko-KR" altLang="en-US" sz="2100" b="1" dirty="0" smtClean="0"/>
              <a:t>의 영향</a:t>
            </a:r>
            <a:endParaRPr lang="en-US" altLang="ko-KR" sz="2100" b="1" dirty="0" smtClean="0"/>
          </a:p>
          <a:p>
            <a:pPr>
              <a:buNone/>
            </a:pPr>
            <a:r>
              <a:rPr lang="en-US" altLang="ko-KR" sz="2400" dirty="0" smtClean="0"/>
              <a:t> </a:t>
            </a:r>
            <a:r>
              <a:rPr lang="en-US" altLang="ko-KR" sz="1900" dirty="0" smtClean="0"/>
              <a:t>- </a:t>
            </a:r>
            <a:r>
              <a:rPr lang="ko-KR" altLang="en-US" sz="1900" dirty="0" smtClean="0"/>
              <a:t>영국의 아동정책과 사회 실상을 고찰한 연구보고서</a:t>
            </a:r>
            <a:endParaRPr lang="en-US" altLang="ko-KR" sz="1900" dirty="0" smtClean="0"/>
          </a:p>
          <a:p>
            <a:pPr>
              <a:buNone/>
            </a:pPr>
            <a:r>
              <a:rPr lang="en-US" altLang="ko-KR" sz="1900" dirty="0" smtClean="0"/>
              <a:t> -  </a:t>
            </a:r>
            <a:r>
              <a:rPr lang="ko-KR" altLang="en-US" sz="1900" dirty="0" smtClean="0"/>
              <a:t>이제까지의 놀이연구와 영국의 아동정책</a:t>
            </a:r>
            <a:r>
              <a:rPr lang="en-US" altLang="ko-KR" sz="1900" dirty="0" smtClean="0"/>
              <a:t>, </a:t>
            </a:r>
            <a:r>
              <a:rPr lang="ko-KR" altLang="en-US" sz="1900" dirty="0" smtClean="0"/>
              <a:t>그리고 실제 등 세 주제를 조명하는 연구 진행</a:t>
            </a:r>
            <a:r>
              <a:rPr lang="en-US" altLang="ko-KR" sz="1900" dirty="0" smtClean="0"/>
              <a:t>.</a:t>
            </a:r>
          </a:p>
          <a:p>
            <a:pPr>
              <a:buNone/>
            </a:pPr>
            <a:r>
              <a:rPr lang="en-US" altLang="ko-KR" sz="1900" dirty="0" smtClean="0"/>
              <a:t> - </a:t>
            </a:r>
            <a:r>
              <a:rPr lang="ko-KR" altLang="en-US" sz="1900" dirty="0" smtClean="0"/>
              <a:t>그 결과</a:t>
            </a:r>
            <a:r>
              <a:rPr lang="en-US" altLang="ko-KR" sz="1900" dirty="0" smtClean="0"/>
              <a:t>, </a:t>
            </a:r>
            <a:r>
              <a:rPr lang="ko-KR" altLang="en-US" sz="1900" dirty="0" smtClean="0"/>
              <a:t>놀이연구가 놀이의 가치를 다양하게 입증하였음에도 불구하고 영국의 아동정책에서는 놀이가 지속적으로 평가절하 되어 왔다고 지적</a:t>
            </a:r>
            <a:r>
              <a:rPr lang="en-US" altLang="ko-KR" sz="1900" dirty="0" smtClean="0"/>
              <a:t>.</a:t>
            </a:r>
          </a:p>
          <a:p>
            <a:pPr>
              <a:buNone/>
            </a:pPr>
            <a:r>
              <a:rPr lang="en-US" altLang="ko-KR" sz="1900" dirty="0" smtClean="0"/>
              <a:t> - </a:t>
            </a:r>
            <a:r>
              <a:rPr lang="ko-KR" altLang="en-US" sz="1900" dirty="0" smtClean="0"/>
              <a:t>즉</a:t>
            </a:r>
            <a:r>
              <a:rPr lang="en-US" altLang="ko-KR" sz="1900" dirty="0" smtClean="0"/>
              <a:t>, </a:t>
            </a:r>
            <a:r>
              <a:rPr lang="ko-KR" altLang="en-US" sz="1900" dirty="0" smtClean="0"/>
              <a:t>놀이가 그 자체로서의 가치를 인정받기보다는 무엇을 성취하기 위한 도구로만 이해되었기 때문에 정책과 실제에 반영되지 못하였음</a:t>
            </a:r>
            <a:r>
              <a:rPr lang="en-US" altLang="ko-KR" sz="1900" dirty="0" smtClean="0"/>
              <a:t>.</a:t>
            </a:r>
          </a:p>
          <a:p>
            <a:endParaRPr lang="en-US" altLang="ko-KR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고구려 벽화">
  <a:themeElements>
    <a:clrScheme name="고구려 벽화">
      <a:dk1>
        <a:sysClr val="windowText" lastClr="000000"/>
      </a:dk1>
      <a:lt1>
        <a:sysClr val="window" lastClr="FFFFFF"/>
      </a:lt1>
      <a:dk2>
        <a:srgbClr val="433021"/>
      </a:dk2>
      <a:lt2>
        <a:srgbClr val="E8D8CA"/>
      </a:lt2>
      <a:accent1>
        <a:srgbClr val="E49458"/>
      </a:accent1>
      <a:accent2>
        <a:srgbClr val="74AD8D"/>
      </a:accent2>
      <a:accent3>
        <a:srgbClr val="D4AC30"/>
      </a:accent3>
      <a:accent4>
        <a:srgbClr val="7BA5BE"/>
      </a:accent4>
      <a:accent5>
        <a:srgbClr val="E4A098"/>
      </a:accent5>
      <a:accent6>
        <a:srgbClr val="70B4B7"/>
      </a:accent6>
      <a:hlink>
        <a:srgbClr val="008685"/>
      </a:hlink>
      <a:folHlink>
        <a:srgbClr val="EA5A23"/>
      </a:folHlink>
    </a:clrScheme>
    <a:fontScheme name="고구려 벽화">
      <a:majorFont>
        <a:latin typeface="Georgia"/>
        <a:ea typeface=""/>
        <a:cs typeface=""/>
        <a:font script="Cyrl" typeface="Times New Roman"/>
        <a:font script="Grek" typeface="Times New Roman"/>
        <a:font script="Jpan" typeface="ＭＳ Ｐゴシック"/>
        <a:font script="Hang" typeface="HY견명조"/>
        <a:font script="Hans" typeface="宋体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eorgia"/>
        <a:ea typeface=""/>
        <a:cs typeface=""/>
        <a:font script="Cyrl" typeface="Times New Roman"/>
        <a:font script="Grek" typeface="Times New Roman"/>
        <a:font script="Jpan" typeface="ＭＳ Ｐゴシック"/>
        <a:font script="Hang" typeface="HY견명조"/>
        <a:font script="Hans" typeface="宋体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고구려 벽화">
      <a:fillStyleLst>
        <a:solidFill>
          <a:schemeClr val="phClr">
            <a:tint val="100000"/>
            <a:shade val="100000"/>
            <a:hueMod val="100000"/>
            <a:satMod val="100000"/>
          </a:schemeClr>
        </a:solidFill>
        <a:gradFill rotWithShape="1">
          <a:gsLst>
            <a:gs pos="18000">
              <a:schemeClr val="phClr">
                <a:tint val="20000"/>
                <a:shade val="100000"/>
                <a:hueMod val="100000"/>
                <a:satMod val="100000"/>
              </a:schemeClr>
            </a:gs>
            <a:gs pos="87000">
              <a:schemeClr val="phClr">
                <a:tint val="100000"/>
                <a:shade val="100000"/>
                <a:hueMod val="100000"/>
                <a:satMod val="100000"/>
              </a:schemeClr>
            </a:gs>
          </a:gsLst>
          <a:lin ang="2700000" scaled="1"/>
        </a:gradFill>
        <a:gradFill rotWithShape="1">
          <a:gsLst>
            <a:gs pos="0">
              <a:schemeClr val="phClr">
                <a:tint val="95000"/>
                <a:shade val="100000"/>
                <a:hueMod val="100000"/>
                <a:satMod val="100000"/>
              </a:schemeClr>
            </a:gs>
            <a:gs pos="100000">
              <a:schemeClr val="phClr">
                <a:tint val="100000"/>
                <a:shade val="95000"/>
                <a:hueMod val="100000"/>
                <a:satMod val="100000"/>
              </a:schemeClr>
            </a:gs>
          </a:gsLst>
          <a:lin ang="0" scaled="1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dir="5400000" algn="tl">
              <a:srgbClr val="EBE9ED">
                <a:alpha val="0"/>
              </a:srgbClr>
            </a:outerShdw>
          </a:effectLst>
        </a:effectStyle>
        <a:effectStyle>
          <a:effectLst>
            <a:outerShdw blurRad="12700" dir="5400000" algn="tl">
              <a:srgbClr val="EBE9ED">
                <a:alpha val="2745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19200000"/>
            </a:lightRig>
          </a:scene3d>
          <a:sp3d prstMaterial="matte">
            <a:bevelT h="8890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101600" dist="76200" dir="2700000" algn="bl">
              <a:srgbClr val="000000">
                <a:alpha val="30588"/>
              </a:srgbClr>
            </a:outerShdw>
          </a:effectLst>
          <a:scene3d>
            <a:camera prst="orthographicFront" fov="0">
              <a:rot lat="0" lon="0" rev="0"/>
            </a:camera>
            <a:lightRig rig="chilly" dir="t">
              <a:rot lat="0" lon="0" rev="4200000"/>
            </a:lightRig>
          </a:scene3d>
          <a:sp3d contourW="25400" prstMaterial="matte">
            <a:bevelT h="88900"/>
            <a:contourClr>
              <a:srgbClr val="FFFFFF">
                <a:alpha val="0"/>
              </a:srgbClr>
            </a:contourClr>
          </a:sp3d>
        </a:effectStyle>
      </a:effectStyleLst>
      <a:bgFillStyleLst>
        <a:solidFill>
          <a:schemeClr val="phClr">
            <a:tint val="100000"/>
            <a:shade val="100000"/>
            <a:hueMod val="100000"/>
            <a:satMod val="100000"/>
          </a:schemeClr>
        </a:solidFill>
        <a:gradFill rotWithShape="1">
          <a:gsLst>
            <a:gs pos="0">
              <a:schemeClr val="phClr">
                <a:tint val="95000"/>
                <a:shade val="100000"/>
                <a:hueMod val="100000"/>
                <a:satMod val="100000"/>
              </a:schemeClr>
            </a:gs>
            <a:gs pos="60000">
              <a:schemeClr val="phClr">
                <a:tint val="100000"/>
                <a:shade val="55000"/>
                <a:hueMod val="100000"/>
                <a:satMod val="100000"/>
              </a:schemeClr>
            </a:gs>
          </a:gsLst>
          <a:path path="circle">
            <a:fillToRect l="50000" t="90000" r="50000" b="10000"/>
          </a:path>
        </a:gradFill>
        <a:blipFill>
          <a:blip xmlns:r="http://schemas.openxmlformats.org/officeDocument/2006/relationships" r:embed="rId1">
            <a:duotone>
              <a:schemeClr val="phClr">
                <a:tint val="100000"/>
                <a:shade val="70000"/>
                <a:hueMod val="100000"/>
                <a:satMod val="100000"/>
              </a:schemeClr>
              <a:schemeClr val="phClr">
                <a:tint val="30000"/>
                <a:shade val="100000"/>
                <a:hueMod val="100000"/>
                <a:satMod val="10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Hunting</Template>
  <TotalTime>416</TotalTime>
  <Words>1481</Words>
  <Application>Microsoft Office PowerPoint</Application>
  <PresentationFormat>화면 슬라이드 쇼(4:3)</PresentationFormat>
  <Paragraphs>135</Paragraphs>
  <Slides>16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16</vt:i4>
      </vt:variant>
    </vt:vector>
  </HeadingPairs>
  <TitlesOfParts>
    <vt:vector size="17" baseType="lpstr">
      <vt:lpstr>고구려 벽화</vt:lpstr>
      <vt:lpstr>5장: A Scripted Kindergarten:                                What research tells us </vt:lpstr>
      <vt:lpstr> Scripted teaching (instruction) </vt:lpstr>
      <vt:lpstr>슬라이드 3</vt:lpstr>
      <vt:lpstr>슬라이드 4</vt:lpstr>
      <vt:lpstr>슬라이드 5</vt:lpstr>
      <vt:lpstr>슬라이드 6</vt:lpstr>
      <vt:lpstr>슬라이드 7</vt:lpstr>
      <vt:lpstr>6장: Play and Children's Health:                                     A Vital Connection</vt:lpstr>
      <vt:lpstr>슬라이드 9</vt:lpstr>
      <vt:lpstr>슬라이드 10</vt:lpstr>
      <vt:lpstr>슬라이드 11</vt:lpstr>
      <vt:lpstr>슬라이드 12</vt:lpstr>
      <vt:lpstr>슬라이드 13</vt:lpstr>
      <vt:lpstr>슬라이드 14</vt:lpstr>
      <vt:lpstr>슬라이드 15</vt:lpstr>
      <vt:lpstr>슬라이드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5장: A Scripted Kindergarten:                                What research tells us</dc:title>
  <dc:creator>고석환</dc:creator>
  <cp:lastModifiedBy>Customer</cp:lastModifiedBy>
  <cp:revision>21</cp:revision>
  <dcterms:created xsi:type="dcterms:W3CDTF">2011-07-18T23:43:52Z</dcterms:created>
  <dcterms:modified xsi:type="dcterms:W3CDTF">2012-04-04T04:48:10Z</dcterms:modified>
</cp:coreProperties>
</file>