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3"/>
  </p:notesMasterIdLst>
  <p:handoutMasterIdLst>
    <p:handoutMasterId r:id="rId24"/>
  </p:handoutMasterIdLst>
  <p:sldIdLst>
    <p:sldId id="256" r:id="rId2"/>
    <p:sldId id="282" r:id="rId3"/>
    <p:sldId id="283" r:id="rId4"/>
    <p:sldId id="257" r:id="rId5"/>
    <p:sldId id="259" r:id="rId6"/>
    <p:sldId id="274" r:id="rId7"/>
    <p:sldId id="275" r:id="rId8"/>
    <p:sldId id="286" r:id="rId9"/>
    <p:sldId id="272" r:id="rId10"/>
    <p:sldId id="284" r:id="rId11"/>
    <p:sldId id="260" r:id="rId12"/>
    <p:sldId id="280" r:id="rId13"/>
    <p:sldId id="281" r:id="rId14"/>
    <p:sldId id="261" r:id="rId15"/>
    <p:sldId id="276" r:id="rId16"/>
    <p:sldId id="277" r:id="rId17"/>
    <p:sldId id="287" r:id="rId18"/>
    <p:sldId id="289" r:id="rId19"/>
    <p:sldId id="290" r:id="rId20"/>
    <p:sldId id="288" r:id="rId21"/>
    <p:sldId id="265" r:id="rId2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보통 스타일 1 - 강조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27F97BB-C833-4FB7-BDE5-3F7075034690}" styleName="테마 스타일 2 - 강조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테마 스타일 2 - 강조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80" autoAdjust="0"/>
  </p:normalViewPr>
  <p:slideViewPr>
    <p:cSldViewPr>
      <p:cViewPr varScale="1">
        <p:scale>
          <a:sx n="55" d="100"/>
          <a:sy n="55" d="100"/>
        </p:scale>
        <p:origin x="-18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_2.xlsx"/></Relationships>
</file>

<file path=ppt/charts/chart1.xml><?xml version="1.0" encoding="utf-8"?>
<c:chartSpace xmlns:c="http://schemas.openxmlformats.org/drawingml/2006/chart" xmlns:a="http://schemas.openxmlformats.org/drawingml/2006/main" xmlns:r="http://schemas.openxmlformats.org/officeDocument/2006/relationships">
  <c:lang val="ko-KR"/>
  <c:chart>
    <c:plotArea>
      <c:layout/>
      <c:barChart>
        <c:barDir val="bar"/>
        <c:grouping val="clustered"/>
        <c:ser>
          <c:idx val="0"/>
          <c:order val="0"/>
          <c:tx>
            <c:strRef>
              <c:f>Sheet1!$B$1</c:f>
              <c:strCache>
                <c:ptCount val="1"/>
                <c:pt idx="0">
                  <c:v>직접 교수</c:v>
                </c:pt>
              </c:strCache>
            </c:strRef>
          </c:tx>
          <c:cat>
            <c:strRef>
              <c:f>Sheet1!$A$2:$A$6</c:f>
              <c:strCache>
                <c:ptCount val="5"/>
                <c:pt idx="0">
                  <c:v>정서 장애 발병률</c:v>
                </c:pt>
                <c:pt idx="1">
                  <c:v>중범죄로 체포</c:v>
                </c:pt>
                <c:pt idx="2">
                  <c:v>10대 비행</c:v>
                </c:pt>
                <c:pt idx="3">
                  <c:v>대학 졸업 계획</c:v>
                </c:pt>
                <c:pt idx="4">
                  <c:v>자원봉사</c:v>
                </c:pt>
              </c:strCache>
            </c:strRef>
          </c:cat>
          <c:val>
            <c:numRef>
              <c:f>Sheet1!$B$2:$B$6</c:f>
              <c:numCache>
                <c:formatCode>General</c:formatCode>
                <c:ptCount val="5"/>
                <c:pt idx="0">
                  <c:v>47</c:v>
                </c:pt>
                <c:pt idx="1">
                  <c:v>39</c:v>
                </c:pt>
                <c:pt idx="2">
                  <c:v>56</c:v>
                </c:pt>
                <c:pt idx="3">
                  <c:v>36</c:v>
                </c:pt>
                <c:pt idx="4">
                  <c:v>11</c:v>
                </c:pt>
              </c:numCache>
            </c:numRef>
          </c:val>
        </c:ser>
        <c:ser>
          <c:idx val="1"/>
          <c:order val="1"/>
          <c:tx>
            <c:strRef>
              <c:f>Sheet1!$C$1</c:f>
              <c:strCache>
                <c:ptCount val="1"/>
                <c:pt idx="0">
                  <c:v>전통적 보육</c:v>
                </c:pt>
              </c:strCache>
            </c:strRef>
          </c:tx>
          <c:cat>
            <c:strRef>
              <c:f>Sheet1!$A$2:$A$6</c:f>
              <c:strCache>
                <c:ptCount val="5"/>
                <c:pt idx="0">
                  <c:v>정서 장애 발병률</c:v>
                </c:pt>
                <c:pt idx="1">
                  <c:v>중범죄로 체포</c:v>
                </c:pt>
                <c:pt idx="2">
                  <c:v>10대 비행</c:v>
                </c:pt>
                <c:pt idx="3">
                  <c:v>대학 졸업 계획</c:v>
                </c:pt>
                <c:pt idx="4">
                  <c:v>자원봉사</c:v>
                </c:pt>
              </c:strCache>
            </c:strRef>
          </c:cat>
          <c:val>
            <c:numRef>
              <c:f>Sheet1!$C$2:$C$6</c:f>
              <c:numCache>
                <c:formatCode>General</c:formatCode>
                <c:ptCount val="5"/>
                <c:pt idx="0">
                  <c:v>6</c:v>
                </c:pt>
                <c:pt idx="1">
                  <c:v>17</c:v>
                </c:pt>
                <c:pt idx="2">
                  <c:v>23</c:v>
                </c:pt>
                <c:pt idx="3">
                  <c:v>57</c:v>
                </c:pt>
                <c:pt idx="4">
                  <c:v>43</c:v>
                </c:pt>
              </c:numCache>
            </c:numRef>
          </c:val>
        </c:ser>
        <c:ser>
          <c:idx val="2"/>
          <c:order val="2"/>
          <c:tx>
            <c:strRef>
              <c:f>Sheet1!$D$1</c:f>
              <c:strCache>
                <c:ptCount val="1"/>
                <c:pt idx="0">
                  <c:v>HighScope</c:v>
                </c:pt>
              </c:strCache>
            </c:strRef>
          </c:tx>
          <c:cat>
            <c:strRef>
              <c:f>Sheet1!$A$2:$A$6</c:f>
              <c:strCache>
                <c:ptCount val="5"/>
                <c:pt idx="0">
                  <c:v>정서 장애 발병률</c:v>
                </c:pt>
                <c:pt idx="1">
                  <c:v>중범죄로 체포</c:v>
                </c:pt>
                <c:pt idx="2">
                  <c:v>10대 비행</c:v>
                </c:pt>
                <c:pt idx="3">
                  <c:v>대학 졸업 계획</c:v>
                </c:pt>
                <c:pt idx="4">
                  <c:v>자원봉사</c:v>
                </c:pt>
              </c:strCache>
            </c:strRef>
          </c:cat>
          <c:val>
            <c:numRef>
              <c:f>Sheet1!$D$2:$D$6</c:f>
              <c:numCache>
                <c:formatCode>General</c:formatCode>
                <c:ptCount val="5"/>
                <c:pt idx="0">
                  <c:v>6</c:v>
                </c:pt>
                <c:pt idx="1">
                  <c:v>10</c:v>
                </c:pt>
                <c:pt idx="2">
                  <c:v>23</c:v>
                </c:pt>
                <c:pt idx="3">
                  <c:v>70</c:v>
                </c:pt>
                <c:pt idx="4">
                  <c:v>44</c:v>
                </c:pt>
              </c:numCache>
            </c:numRef>
          </c:val>
        </c:ser>
        <c:axId val="136186496"/>
        <c:axId val="136200576"/>
      </c:barChart>
      <c:catAx>
        <c:axId val="136186496"/>
        <c:scaling>
          <c:orientation val="minMax"/>
        </c:scaling>
        <c:axPos val="l"/>
        <c:tickLblPos val="nextTo"/>
        <c:crossAx val="136200576"/>
        <c:crosses val="autoZero"/>
        <c:auto val="1"/>
        <c:lblAlgn val="ctr"/>
        <c:lblOffset val="100"/>
      </c:catAx>
      <c:valAx>
        <c:axId val="136200576"/>
        <c:scaling>
          <c:orientation val="minMax"/>
        </c:scaling>
        <c:axPos val="b"/>
        <c:majorGridlines/>
        <c:numFmt formatCode="General" sourceLinked="1"/>
        <c:tickLblPos val="nextTo"/>
        <c:crossAx val="136186496"/>
        <c:crosses val="autoZero"/>
        <c:crossBetween val="between"/>
      </c:valAx>
    </c:plotArea>
    <c:legend>
      <c:legendPos val="r"/>
    </c:legend>
    <c:plotVisOnly val="1"/>
  </c:chart>
  <c:txPr>
    <a:bodyPr/>
    <a:lstStyle/>
    <a:p>
      <a:pPr>
        <a:defRPr sz="1800"/>
      </a:pPr>
      <a:endParaRPr lang="ko-K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ko-KR"/>
  <c:chart>
    <c:title>
      <c:tx>
        <c:rich>
          <a:bodyPr/>
          <a:lstStyle/>
          <a:p>
            <a:pPr>
              <a:defRPr/>
            </a:pPr>
            <a:r>
              <a:rPr lang="en-US" altLang="ko-KR" dirty="0" smtClean="0"/>
              <a:t>Preschooler</a:t>
            </a:r>
            <a:r>
              <a:rPr lang="ko-KR" altLang="en-US" dirty="0" smtClean="0"/>
              <a:t>가 </a:t>
            </a:r>
            <a:r>
              <a:rPr lang="en-US" altLang="ko-KR" dirty="0" smtClean="0"/>
              <a:t>4</a:t>
            </a:r>
            <a:r>
              <a:rPr lang="ko-KR" altLang="en-US" dirty="0" smtClean="0"/>
              <a:t>학년이 되었을 때 </a:t>
            </a:r>
            <a:r>
              <a:rPr lang="en-US" altLang="ko-KR" dirty="0" smtClean="0"/>
              <a:t>GPA</a:t>
            </a:r>
            <a:r>
              <a:rPr lang="en-US" altLang="ko-KR" baseline="0" dirty="0" smtClean="0"/>
              <a:t> </a:t>
            </a:r>
            <a:r>
              <a:rPr lang="ko-KR" altLang="en-US" baseline="0" dirty="0" smtClean="0"/>
              <a:t>현황</a:t>
            </a:r>
            <a:endParaRPr lang="ko-KR" altLang="en-US" dirty="0"/>
          </a:p>
        </c:rich>
      </c:tx>
    </c:title>
    <c:plotArea>
      <c:layout/>
      <c:barChart>
        <c:barDir val="bar"/>
        <c:grouping val="clustered"/>
        <c:ser>
          <c:idx val="0"/>
          <c:order val="0"/>
          <c:tx>
            <c:strRef>
              <c:f>Sheet1!$B$1</c:f>
              <c:strCache>
                <c:ptCount val="1"/>
                <c:pt idx="0">
                  <c:v>직접적인 교수법</c:v>
                </c:pt>
              </c:strCache>
            </c:strRef>
          </c:tx>
          <c:cat>
            <c:strRef>
              <c:f>Sheet1!$A$2:$A$10</c:f>
              <c:strCache>
                <c:ptCount val="9"/>
                <c:pt idx="0">
                  <c:v>music</c:v>
                </c:pt>
                <c:pt idx="1">
                  <c:v>art</c:v>
                </c:pt>
                <c:pt idx="2">
                  <c:v>science</c:v>
                </c:pt>
                <c:pt idx="3">
                  <c:v>social studies</c:v>
                </c:pt>
                <c:pt idx="4">
                  <c:v>handwriting</c:v>
                </c:pt>
                <c:pt idx="5">
                  <c:v>spelling</c:v>
                </c:pt>
                <c:pt idx="6">
                  <c:v>language</c:v>
                </c:pt>
                <c:pt idx="7">
                  <c:v>reading</c:v>
                </c:pt>
                <c:pt idx="8">
                  <c:v>arithmetic</c:v>
                </c:pt>
              </c:strCache>
            </c:strRef>
          </c:cat>
          <c:val>
            <c:numRef>
              <c:f>Sheet1!$B$2:$B$10</c:f>
              <c:numCache>
                <c:formatCode>General</c:formatCode>
                <c:ptCount val="9"/>
                <c:pt idx="0">
                  <c:v>2.74</c:v>
                </c:pt>
                <c:pt idx="1">
                  <c:v>2.7</c:v>
                </c:pt>
                <c:pt idx="2">
                  <c:v>2.27</c:v>
                </c:pt>
                <c:pt idx="3">
                  <c:v>2.0699999999999998</c:v>
                </c:pt>
                <c:pt idx="4">
                  <c:v>2.3699999999999997</c:v>
                </c:pt>
                <c:pt idx="5">
                  <c:v>2.2000000000000002</c:v>
                </c:pt>
                <c:pt idx="6">
                  <c:v>2.1</c:v>
                </c:pt>
                <c:pt idx="7">
                  <c:v>2.02</c:v>
                </c:pt>
                <c:pt idx="8">
                  <c:v>1.87</c:v>
                </c:pt>
              </c:numCache>
            </c:numRef>
          </c:val>
        </c:ser>
        <c:ser>
          <c:idx val="1"/>
          <c:order val="1"/>
          <c:tx>
            <c:strRef>
              <c:f>Sheet1!$C$1</c:f>
              <c:strCache>
                <c:ptCount val="1"/>
                <c:pt idx="0">
                  <c:v>혼합 방법</c:v>
                </c:pt>
              </c:strCache>
            </c:strRef>
          </c:tx>
          <c:cat>
            <c:strRef>
              <c:f>Sheet1!$A$2:$A$10</c:f>
              <c:strCache>
                <c:ptCount val="9"/>
                <c:pt idx="0">
                  <c:v>music</c:v>
                </c:pt>
                <c:pt idx="1">
                  <c:v>art</c:v>
                </c:pt>
                <c:pt idx="2">
                  <c:v>science</c:v>
                </c:pt>
                <c:pt idx="3">
                  <c:v>social studies</c:v>
                </c:pt>
                <c:pt idx="4">
                  <c:v>handwriting</c:v>
                </c:pt>
                <c:pt idx="5">
                  <c:v>spelling</c:v>
                </c:pt>
                <c:pt idx="6">
                  <c:v>language</c:v>
                </c:pt>
                <c:pt idx="7">
                  <c:v>reading</c:v>
                </c:pt>
                <c:pt idx="8">
                  <c:v>arithmetic</c:v>
                </c:pt>
              </c:strCache>
            </c:strRef>
          </c:cat>
          <c:val>
            <c:numRef>
              <c:f>Sheet1!$C$2:$C$10</c:f>
              <c:numCache>
                <c:formatCode>General</c:formatCode>
                <c:ptCount val="9"/>
                <c:pt idx="0">
                  <c:v>2.7800000000000002</c:v>
                </c:pt>
                <c:pt idx="1">
                  <c:v>2.73</c:v>
                </c:pt>
                <c:pt idx="2">
                  <c:v>2.57</c:v>
                </c:pt>
                <c:pt idx="3">
                  <c:v>2.48</c:v>
                </c:pt>
                <c:pt idx="4">
                  <c:v>2.3899999999999997</c:v>
                </c:pt>
                <c:pt idx="5">
                  <c:v>2.38</c:v>
                </c:pt>
                <c:pt idx="6">
                  <c:v>2.29</c:v>
                </c:pt>
                <c:pt idx="7">
                  <c:v>2.11</c:v>
                </c:pt>
                <c:pt idx="8">
                  <c:v>2.1800000000000002</c:v>
                </c:pt>
              </c:numCache>
            </c:numRef>
          </c:val>
        </c:ser>
        <c:ser>
          <c:idx val="2"/>
          <c:order val="2"/>
          <c:tx>
            <c:strRef>
              <c:f>Sheet1!$D$1</c:f>
              <c:strCache>
                <c:ptCount val="1"/>
                <c:pt idx="0">
                  <c:v>아동주도적 활동</c:v>
                </c:pt>
              </c:strCache>
            </c:strRef>
          </c:tx>
          <c:cat>
            <c:strRef>
              <c:f>Sheet1!$A$2:$A$10</c:f>
              <c:strCache>
                <c:ptCount val="9"/>
                <c:pt idx="0">
                  <c:v>music</c:v>
                </c:pt>
                <c:pt idx="1">
                  <c:v>art</c:v>
                </c:pt>
                <c:pt idx="2">
                  <c:v>science</c:v>
                </c:pt>
                <c:pt idx="3">
                  <c:v>social studies</c:v>
                </c:pt>
                <c:pt idx="4">
                  <c:v>handwriting</c:v>
                </c:pt>
                <c:pt idx="5">
                  <c:v>spelling</c:v>
                </c:pt>
                <c:pt idx="6">
                  <c:v>language</c:v>
                </c:pt>
                <c:pt idx="7">
                  <c:v>reading</c:v>
                </c:pt>
                <c:pt idx="8">
                  <c:v>arithmetic</c:v>
                </c:pt>
              </c:strCache>
            </c:strRef>
          </c:cat>
          <c:val>
            <c:numRef>
              <c:f>Sheet1!$D$2:$D$10</c:f>
              <c:numCache>
                <c:formatCode>General</c:formatCode>
                <c:ptCount val="9"/>
                <c:pt idx="0">
                  <c:v>2.72</c:v>
                </c:pt>
                <c:pt idx="1">
                  <c:v>2.8899999999999997</c:v>
                </c:pt>
                <c:pt idx="2">
                  <c:v>2.57</c:v>
                </c:pt>
                <c:pt idx="3">
                  <c:v>2.3699999999999997</c:v>
                </c:pt>
                <c:pt idx="4">
                  <c:v>2.59</c:v>
                </c:pt>
                <c:pt idx="5">
                  <c:v>2.56</c:v>
                </c:pt>
                <c:pt idx="6">
                  <c:v>2.2799999999999998</c:v>
                </c:pt>
                <c:pt idx="7">
                  <c:v>2.3299999999999996</c:v>
                </c:pt>
                <c:pt idx="8">
                  <c:v>2.2599999999999998</c:v>
                </c:pt>
              </c:numCache>
            </c:numRef>
          </c:val>
        </c:ser>
        <c:axId val="136243456"/>
        <c:axId val="136782208"/>
      </c:barChart>
      <c:catAx>
        <c:axId val="136243456"/>
        <c:scaling>
          <c:orientation val="minMax"/>
        </c:scaling>
        <c:axPos val="l"/>
        <c:title>
          <c:tx>
            <c:rich>
              <a:bodyPr/>
              <a:lstStyle/>
              <a:p>
                <a:pPr>
                  <a:defRPr/>
                </a:pPr>
                <a:r>
                  <a:rPr lang="en-US" altLang="ko-KR" dirty="0" smtClean="0"/>
                  <a:t>SUBJECT</a:t>
                </a:r>
                <a:endParaRPr lang="ko-KR" altLang="en-US" dirty="0"/>
              </a:p>
            </c:rich>
          </c:tx>
        </c:title>
        <c:majorTickMark val="none"/>
        <c:tickLblPos val="nextTo"/>
        <c:crossAx val="136782208"/>
        <c:crosses val="autoZero"/>
        <c:auto val="1"/>
        <c:lblAlgn val="ctr"/>
        <c:lblOffset val="100"/>
      </c:catAx>
      <c:valAx>
        <c:axId val="136782208"/>
        <c:scaling>
          <c:orientation val="minMax"/>
        </c:scaling>
        <c:axPos val="b"/>
        <c:majorGridlines/>
        <c:title>
          <c:tx>
            <c:rich>
              <a:bodyPr/>
              <a:lstStyle/>
              <a:p>
                <a:pPr>
                  <a:defRPr/>
                </a:pPr>
                <a:r>
                  <a:rPr lang="en-US" altLang="ko-KR" dirty="0" smtClean="0"/>
                  <a:t>GPA</a:t>
                </a:r>
                <a:endParaRPr lang="ko-KR" altLang="en-US" dirty="0"/>
              </a:p>
            </c:rich>
          </c:tx>
        </c:title>
        <c:numFmt formatCode="General" sourceLinked="1"/>
        <c:tickLblPos val="nextTo"/>
        <c:crossAx val="136243456"/>
        <c:crosses val="autoZero"/>
        <c:crossBetween val="between"/>
      </c:valAx>
    </c:plotArea>
    <c:legend>
      <c:legendPos val="r"/>
    </c:legend>
    <c:plotVisOnly val="1"/>
  </c:chart>
  <c:txPr>
    <a:bodyPr/>
    <a:lstStyle/>
    <a:p>
      <a:pPr>
        <a:defRPr sz="1800"/>
      </a:pPr>
      <a:endParaRPr lang="ko-KR"/>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C11ED4-DD3B-40CE-A8F2-A2F291391EFB}" type="datetimeFigureOut">
              <a:rPr lang="ko-KR" altLang="en-US" smtClean="0"/>
              <a:pPr/>
              <a:t>2012-04-04</a:t>
            </a:fld>
            <a:endParaRPr lang="ko-KR" altLang="en-US"/>
          </a:p>
        </p:txBody>
      </p:sp>
      <p:sp>
        <p:nvSpPr>
          <p:cNvPr id="4" name="바닥글 개체 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0D7AAA-2458-46B1-800E-DDACC40AAE19}"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16EEE2-1507-4BFA-AAAC-EA759AFF221F}" type="datetimeFigureOut">
              <a:rPr lang="ko-KR" altLang="en-US" smtClean="0"/>
              <a:pPr/>
              <a:t>2012-04-04</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A68E4-3E25-440E-9128-1471376F6687}"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ko-KR" altLang="en-US" dirty="0" smtClean="0"/>
              <a:t>해외 다른 국가들보다 미국 학생들의 학업 성취도가 낮아</a:t>
            </a:r>
            <a:r>
              <a:rPr lang="en-US" altLang="ko-KR" dirty="0" smtClean="0"/>
              <a:t>,</a:t>
            </a:r>
            <a:r>
              <a:rPr lang="en-US" altLang="ko-KR" baseline="0" dirty="0" smtClean="0"/>
              <a:t> </a:t>
            </a:r>
            <a:r>
              <a:rPr lang="ko-KR" altLang="en-US" baseline="0" dirty="0" smtClean="0"/>
              <a:t>대학 입학과 취업을 대비해 학생들을 준비시키고자 하는 고등학교 개혁안</a:t>
            </a:r>
            <a:endParaRPr lang="en-US" altLang="ko-KR" baseline="0" dirty="0" smtClean="0"/>
          </a:p>
          <a:p>
            <a:r>
              <a:rPr lang="ko-KR" altLang="en-US" dirty="0" smtClean="0"/>
              <a:t>개혁 방법은</a:t>
            </a:r>
            <a:r>
              <a:rPr lang="en-US" altLang="ko-KR" dirty="0" smtClean="0"/>
              <a:t>, </a:t>
            </a:r>
            <a:r>
              <a:rPr lang="ko-KR" altLang="en-US" dirty="0" smtClean="0"/>
              <a:t>대학이 우선 엄격하고 </a:t>
            </a:r>
            <a:r>
              <a:rPr lang="ko-KR" altLang="en-US" dirty="0" err="1" smtClean="0"/>
              <a:t>측정가능한</a:t>
            </a:r>
            <a:r>
              <a:rPr lang="ko-KR" altLang="en-US" dirty="0" smtClean="0"/>
              <a:t> 표준을 채택하여 대학 입학을 원하는 학생들이 이 표준을 성취할 수 있도록 지원하는 것이다</a:t>
            </a:r>
            <a:r>
              <a:rPr lang="en-US" altLang="ko-KR" dirty="0" smtClean="0"/>
              <a:t>. </a:t>
            </a:r>
          </a:p>
          <a:p>
            <a:endParaRPr lang="en-US" altLang="ko-KR" dirty="0" smtClean="0"/>
          </a:p>
          <a:p>
            <a:r>
              <a:rPr lang="en-US" altLang="ko-KR" sz="1200" kern="1200" dirty="0" smtClean="0">
                <a:solidFill>
                  <a:schemeClr val="tx1"/>
                </a:solidFill>
                <a:latin typeface="+mn-lt"/>
                <a:ea typeface="+mn-ea"/>
                <a:cs typeface="+mn-cs"/>
              </a:rPr>
              <a:t>A Nation at Risk</a:t>
            </a:r>
            <a:r>
              <a:rPr lang="ko-KR" altLang="ko-KR" sz="1200" kern="1200" dirty="0" smtClean="0">
                <a:solidFill>
                  <a:schemeClr val="tx1"/>
                </a:solidFill>
                <a:latin typeface="+mn-lt"/>
                <a:ea typeface="+mn-ea"/>
                <a:cs typeface="+mn-cs"/>
              </a:rPr>
              <a:t>는</a:t>
            </a:r>
            <a:r>
              <a:rPr lang="en-US" altLang="ko-KR" sz="1200" kern="1200" dirty="0" smtClean="0">
                <a:solidFill>
                  <a:schemeClr val="tx1"/>
                </a:solidFill>
                <a:latin typeface="+mn-lt"/>
                <a:ea typeface="+mn-ea"/>
                <a:cs typeface="+mn-cs"/>
              </a:rPr>
              <a:t>, </a:t>
            </a:r>
            <a:r>
              <a:rPr lang="ko-KR" altLang="ko-KR" sz="1200" kern="1200" dirty="0" smtClean="0">
                <a:solidFill>
                  <a:schemeClr val="tx1"/>
                </a:solidFill>
                <a:latin typeface="+mn-lt"/>
                <a:ea typeface="+mn-ea"/>
                <a:cs typeface="+mn-cs"/>
              </a:rPr>
              <a:t>다른 국가들 학업성취도보다 미국 학생들의 학업 성취도가 낮아 이에 충격을 받은 미 정부와 교육계가 학업 성취도 향상을 위해 권고사항을 정리한 정부문건이다</a:t>
            </a:r>
            <a:r>
              <a:rPr lang="en-US" altLang="ko-KR" sz="1200" kern="1200" dirty="0" smtClean="0">
                <a:solidFill>
                  <a:schemeClr val="tx1"/>
                </a:solidFill>
                <a:latin typeface="+mn-lt"/>
                <a:ea typeface="+mn-ea"/>
                <a:cs typeface="+mn-cs"/>
              </a:rPr>
              <a:t>. </a:t>
            </a:r>
            <a:endParaRPr lang="ko-KR" altLang="en-US" dirty="0"/>
          </a:p>
        </p:txBody>
      </p:sp>
      <p:sp>
        <p:nvSpPr>
          <p:cNvPr id="4" name="슬라이드 번호 개체 틀 3"/>
          <p:cNvSpPr>
            <a:spLocks noGrp="1"/>
          </p:cNvSpPr>
          <p:nvPr>
            <p:ph type="sldNum" sz="quarter" idx="10"/>
          </p:nvPr>
        </p:nvSpPr>
        <p:spPr/>
        <p:txBody>
          <a:bodyPr/>
          <a:lstStyle/>
          <a:p>
            <a:fld id="{69CA68E4-3E25-440E-9128-1471376F6687}" type="slidenum">
              <a:rPr lang="ko-KR" altLang="en-US" smtClean="0"/>
              <a:pPr/>
              <a:t>4</a:t>
            </a:fld>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ko-KR" altLang="en-US" dirty="0" smtClean="0"/>
              <a:t>문제는 어른들에 의해 권고사항으로 제시된 표준과 아동들의 실제 발달간에 차이가 있으며 엄격한 표준이 미국 유치원생들이 일학년 수준의 수행능력을 갖추도록 요구하고 있다는 것이다</a:t>
            </a:r>
            <a:r>
              <a:rPr lang="en-US" altLang="ko-KR" dirty="0" smtClean="0"/>
              <a:t>.</a:t>
            </a:r>
          </a:p>
          <a:p>
            <a:endParaRPr lang="en-US" altLang="ko-KR" dirty="0" smtClean="0"/>
          </a:p>
          <a:p>
            <a:r>
              <a:rPr lang="ko-KR" altLang="en-US" dirty="0" smtClean="0"/>
              <a:t>중요한 것은 문자에 대한 아동의 인식이 자라고 있고 아동들이 문자에 익숙해진다는 것이다</a:t>
            </a:r>
            <a:r>
              <a:rPr lang="en-US" altLang="ko-KR" dirty="0" smtClean="0"/>
              <a:t>. </a:t>
            </a:r>
            <a:r>
              <a:rPr lang="ko-KR" altLang="en-US" dirty="0" smtClean="0"/>
              <a:t>물에 처음 편안해지고 나서 수영하는 것을 배우듯이 아동은 </a:t>
            </a:r>
            <a:r>
              <a:rPr lang="en-US" altLang="ko-KR" dirty="0" smtClean="0"/>
              <a:t>emergent</a:t>
            </a:r>
            <a:r>
              <a:rPr lang="en-US" altLang="ko-KR" baseline="0" dirty="0" smtClean="0"/>
              <a:t> reader</a:t>
            </a:r>
            <a:r>
              <a:rPr lang="ko-KR" altLang="en-US" baseline="0" dirty="0" smtClean="0"/>
              <a:t>가 되는 것을 즐기고 자신의 문해 기술이 성장하고 있다는 것을 느끼며 자신감을 가질 때 </a:t>
            </a:r>
            <a:r>
              <a:rPr lang="en-US" altLang="ko-KR" baseline="0" dirty="0" smtClean="0"/>
              <a:t>early reader</a:t>
            </a:r>
            <a:r>
              <a:rPr lang="ko-KR" altLang="en-US" baseline="0" dirty="0" smtClean="0"/>
              <a:t>가 쉽게 될 수 있다</a:t>
            </a:r>
            <a:r>
              <a:rPr lang="en-US" altLang="ko-KR" baseline="0" dirty="0" smtClean="0"/>
              <a:t>. </a:t>
            </a:r>
          </a:p>
          <a:p>
            <a:endParaRPr lang="en-US" altLang="ko-KR" baseline="0" dirty="0" smtClean="0"/>
          </a:p>
          <a:p>
            <a:r>
              <a:rPr lang="ko-KR" altLang="en-US" baseline="0" dirty="0" smtClean="0"/>
              <a:t>몇몇 아동에게는 이런 비현실적인 기준이 위험할 수 있다</a:t>
            </a:r>
            <a:r>
              <a:rPr lang="en-US" altLang="ko-KR" baseline="0" dirty="0" smtClean="0"/>
              <a:t>. </a:t>
            </a:r>
            <a:r>
              <a:rPr lang="ko-KR" altLang="en-US" baseline="0" dirty="0" smtClean="0"/>
              <a:t>어린 연령의 발달은</a:t>
            </a:r>
            <a:r>
              <a:rPr lang="en-US" altLang="ko-KR" baseline="0" dirty="0" smtClean="0"/>
              <a:t>, </a:t>
            </a:r>
            <a:r>
              <a:rPr lang="ko-KR" altLang="en-US" baseline="0" dirty="0" smtClean="0"/>
              <a:t>모든 아동에게 동일하게 적용될 기준은 없어야 한다</a:t>
            </a:r>
            <a:r>
              <a:rPr lang="en-US" altLang="ko-KR" baseline="0" dirty="0" smtClean="0"/>
              <a:t>. </a:t>
            </a:r>
            <a:r>
              <a:rPr lang="ko-KR" altLang="en-US" baseline="0" dirty="0" smtClean="0"/>
              <a:t>많은 유치원 아동이 읽기에 관심 없다가도 </a:t>
            </a:r>
            <a:r>
              <a:rPr lang="en-US" altLang="ko-KR" baseline="0" dirty="0" smtClean="0"/>
              <a:t>1</a:t>
            </a:r>
            <a:r>
              <a:rPr lang="ko-KR" altLang="en-US" baseline="0" dirty="0" err="1" smtClean="0"/>
              <a:t>학년때</a:t>
            </a:r>
            <a:r>
              <a:rPr lang="ko-KR" altLang="en-US" baseline="0" dirty="0" smtClean="0"/>
              <a:t> 문자를 학습할 동기와 준비도가 생길 수 있다</a:t>
            </a:r>
            <a:r>
              <a:rPr lang="en-US" altLang="ko-KR" baseline="0" dirty="0" smtClean="0"/>
              <a:t>. </a:t>
            </a:r>
          </a:p>
          <a:p>
            <a:endParaRPr lang="en-US" altLang="ko-KR" baseline="0" dirty="0" smtClean="0"/>
          </a:p>
          <a:p>
            <a:r>
              <a:rPr lang="ko-KR" altLang="en-US" baseline="0" dirty="0" smtClean="0"/>
              <a:t>학업 실패의 위험이 높은 아동에게 특별히 더 </a:t>
            </a:r>
            <a:r>
              <a:rPr lang="ko-KR" altLang="en-US" baseline="0" dirty="0" err="1" smtClean="0"/>
              <a:t>신경쓸</a:t>
            </a:r>
            <a:r>
              <a:rPr lang="ko-KR" altLang="en-US" baseline="0" dirty="0" smtClean="0"/>
              <a:t> 필요가 있지만</a:t>
            </a:r>
            <a:r>
              <a:rPr lang="en-US" altLang="ko-KR" baseline="0" dirty="0" smtClean="0"/>
              <a:t>, </a:t>
            </a:r>
            <a:r>
              <a:rPr lang="ko-KR" altLang="en-US" baseline="0" dirty="0" smtClean="0"/>
              <a:t>유아들이 비현실적인 표준을 충족하도록 요구하는 것은 유아들의 문제를 가중시킨다</a:t>
            </a:r>
            <a:r>
              <a:rPr lang="en-US" altLang="ko-KR" baseline="0" dirty="0" smtClean="0"/>
              <a:t>.</a:t>
            </a:r>
            <a:endParaRPr lang="ko-KR" altLang="en-US" dirty="0"/>
          </a:p>
        </p:txBody>
      </p:sp>
      <p:sp>
        <p:nvSpPr>
          <p:cNvPr id="4" name="슬라이드 번호 개체 틀 3"/>
          <p:cNvSpPr>
            <a:spLocks noGrp="1"/>
          </p:cNvSpPr>
          <p:nvPr>
            <p:ph type="sldNum" sz="quarter" idx="10"/>
          </p:nvPr>
        </p:nvSpPr>
        <p:spPr/>
        <p:txBody>
          <a:bodyPr/>
          <a:lstStyle/>
          <a:p>
            <a:fld id="{69CA68E4-3E25-440E-9128-1471376F6687}" type="slidenum">
              <a:rPr lang="ko-KR" altLang="en-US" smtClean="0"/>
              <a:pPr/>
              <a:t>5</a:t>
            </a:fld>
            <a:endParaRPr lang="ko-KR"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ko-KR" altLang="en-US" dirty="0" smtClean="0"/>
              <a:t>유급 정책으로 인한</a:t>
            </a:r>
            <a:r>
              <a:rPr lang="en-US" altLang="ko-KR" dirty="0" smtClean="0"/>
              <a:t> </a:t>
            </a:r>
            <a:r>
              <a:rPr lang="ko-KR" altLang="en-US" dirty="0" smtClean="0"/>
              <a:t>특정 그룹의 아동들에 대한 편견과</a:t>
            </a:r>
            <a:r>
              <a:rPr lang="en-US" altLang="ko-KR" dirty="0" smtClean="0"/>
              <a:t>,</a:t>
            </a:r>
            <a:r>
              <a:rPr lang="en-US" altLang="ko-KR" baseline="0" dirty="0" smtClean="0"/>
              <a:t> </a:t>
            </a:r>
            <a:r>
              <a:rPr lang="ko-KR" altLang="en-US" baseline="0" dirty="0" smtClean="0"/>
              <a:t>검증되지 않은 유급 정책의 효과를 감안할 때 유급 정책이 과연 학생의 학습성취도를 높일 수 있는가에 대해 회의적이다</a:t>
            </a:r>
            <a:r>
              <a:rPr lang="en-US" altLang="ko-KR" baseline="0" dirty="0" smtClean="0"/>
              <a:t>. </a:t>
            </a:r>
          </a:p>
          <a:p>
            <a:endParaRPr lang="en-US" altLang="ko-KR" baseline="0" dirty="0" smtClean="0"/>
          </a:p>
        </p:txBody>
      </p:sp>
      <p:sp>
        <p:nvSpPr>
          <p:cNvPr id="4" name="슬라이드 번호 개체 틀 3"/>
          <p:cNvSpPr>
            <a:spLocks noGrp="1"/>
          </p:cNvSpPr>
          <p:nvPr>
            <p:ph type="sldNum" sz="quarter" idx="10"/>
          </p:nvPr>
        </p:nvSpPr>
        <p:spPr/>
        <p:txBody>
          <a:bodyPr/>
          <a:lstStyle/>
          <a:p>
            <a:fld id="{69CA68E4-3E25-440E-9128-1471376F6687}" type="slidenum">
              <a:rPr lang="ko-KR" altLang="en-US" smtClean="0"/>
              <a:pPr/>
              <a:t>20</a:t>
            </a:fld>
            <a:endParaRPr lang="ko-KR"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ko-KR" altLang="en-US" dirty="0" smtClean="0"/>
              <a:t>학업 성취에 실패한 아동들은 주로 무엇이 결핍되었는가 관점에서 이해되는데</a:t>
            </a:r>
            <a:r>
              <a:rPr lang="en-US" altLang="ko-KR" dirty="0" smtClean="0"/>
              <a:t>, </a:t>
            </a:r>
            <a:r>
              <a:rPr lang="ko-KR" altLang="en-US" dirty="0" smtClean="0"/>
              <a:t>아동들의 강점을 인식할 필요가 있다</a:t>
            </a:r>
            <a:r>
              <a:rPr lang="en-US" altLang="ko-KR" dirty="0" smtClean="0"/>
              <a:t>. </a:t>
            </a:r>
            <a:r>
              <a:rPr lang="ko-KR" altLang="en-US" dirty="0" smtClean="0"/>
              <a:t>예를 들면</a:t>
            </a:r>
            <a:r>
              <a:rPr lang="en-US" altLang="ko-KR" dirty="0" smtClean="0"/>
              <a:t>, </a:t>
            </a:r>
            <a:r>
              <a:rPr lang="ko-KR" altLang="en-US" dirty="0" smtClean="0"/>
              <a:t>저소득층 아동은 풍족한 환경의 아동보다 적은 수의 단어를 알고 있지만 언어 </a:t>
            </a:r>
            <a:r>
              <a:rPr lang="ko-KR" altLang="en-US" dirty="0" err="1" smtClean="0"/>
              <a:t>유창성</a:t>
            </a:r>
            <a:r>
              <a:rPr lang="en-US" altLang="ko-KR" dirty="0" smtClean="0"/>
              <a:t>, </a:t>
            </a:r>
            <a:r>
              <a:rPr lang="ko-KR" altLang="en-US" dirty="0" smtClean="0"/>
              <a:t>기억</a:t>
            </a:r>
            <a:r>
              <a:rPr lang="en-US" altLang="ko-KR" dirty="0" smtClean="0"/>
              <a:t>, </a:t>
            </a:r>
            <a:r>
              <a:rPr lang="ko-KR" altLang="en-US" dirty="0" smtClean="0"/>
              <a:t>사회기술 등 다른 영역에서 비슷한 기술을 가지고 있다</a:t>
            </a:r>
            <a:r>
              <a:rPr lang="en-US" altLang="ko-KR" dirty="0" smtClean="0"/>
              <a:t>. </a:t>
            </a:r>
            <a:r>
              <a:rPr lang="ko-KR" altLang="en-US" dirty="0" smtClean="0"/>
              <a:t>아동이 자신의 강점을 발휘할 수 있는 활동에서 학습에 대한 열의를 보일 것이다</a:t>
            </a:r>
            <a:r>
              <a:rPr lang="en-US" altLang="ko-KR" dirty="0" smtClean="0"/>
              <a:t>. </a:t>
            </a:r>
            <a:r>
              <a:rPr lang="ko-KR" altLang="en-US" dirty="0" smtClean="0"/>
              <a:t>이러한 관점에서</a:t>
            </a:r>
            <a:r>
              <a:rPr lang="en-US" altLang="ko-KR" dirty="0" smtClean="0"/>
              <a:t> </a:t>
            </a:r>
            <a:r>
              <a:rPr lang="ko-KR" altLang="en-US" dirty="0" smtClean="0"/>
              <a:t>아동의 언어 사용 능력이 창의적으로 펼쳐질 수 있는 놀이가 권장되어야 한다</a:t>
            </a:r>
            <a:r>
              <a:rPr lang="en-US" altLang="ko-KR" dirty="0" smtClean="0"/>
              <a:t>.</a:t>
            </a:r>
          </a:p>
          <a:p>
            <a:endParaRPr lang="en-US" altLang="ko-KR" dirty="0" smtClean="0"/>
          </a:p>
          <a:p>
            <a:r>
              <a:rPr lang="ko-KR" altLang="en-US" dirty="0" smtClean="0"/>
              <a:t>표준화된 검사는 스트레스를 야기하고 잘 못된 정보를 제공하며 아동들을 위험하게 라벨화하고 시험에 맞는 교수로 전락시키며 </a:t>
            </a:r>
            <a:r>
              <a:rPr lang="ko-KR" altLang="en-US" dirty="0" err="1" smtClean="0"/>
              <a:t>문제해결력이나</a:t>
            </a:r>
            <a:r>
              <a:rPr lang="ko-KR" altLang="en-US" dirty="0" smtClean="0"/>
              <a:t> 협동학습의 기회를 축소시킨다</a:t>
            </a:r>
            <a:r>
              <a:rPr lang="en-US" altLang="ko-KR" dirty="0" smtClean="0"/>
              <a:t>. </a:t>
            </a:r>
            <a:endParaRPr lang="ko-KR" altLang="en-US" dirty="0"/>
          </a:p>
        </p:txBody>
      </p:sp>
      <p:sp>
        <p:nvSpPr>
          <p:cNvPr id="4" name="슬라이드 번호 개체 틀 3"/>
          <p:cNvSpPr>
            <a:spLocks noGrp="1"/>
          </p:cNvSpPr>
          <p:nvPr>
            <p:ph type="sldNum" sz="quarter" idx="10"/>
          </p:nvPr>
        </p:nvSpPr>
        <p:spPr/>
        <p:txBody>
          <a:bodyPr/>
          <a:lstStyle/>
          <a:p>
            <a:fld id="{69CA68E4-3E25-440E-9128-1471376F6687}" type="slidenum">
              <a:rPr lang="ko-KR" altLang="en-US" smtClean="0"/>
              <a:pPr/>
              <a:t>21</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자유형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17" name="부제목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30" name="날짜 개체 틀 29"/>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19" name="바닥글 개체 틀 18"/>
          <p:cNvSpPr>
            <a:spLocks noGrp="1"/>
          </p:cNvSpPr>
          <p:nvPr>
            <p:ph type="ftr" sz="quarter" idx="11"/>
          </p:nvPr>
        </p:nvSpPr>
        <p:spPr/>
        <p:txBody>
          <a:bodyPr/>
          <a:lstStyle/>
          <a:p>
            <a:endParaRPr lang="ko-KR" altLang="en-US"/>
          </a:p>
        </p:txBody>
      </p:sp>
      <p:sp>
        <p:nvSpPr>
          <p:cNvPr id="27" name="슬라이드 번호 개체 틀 26"/>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lgn="l">
              <a:defRPr/>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구역 머리글">
    <p:bg>
      <p:bgRef idx="1002">
        <a:schemeClr val="bg2"/>
      </p:bgRef>
    </p:bg>
    <p:spTree>
      <p:nvGrpSpPr>
        <p:cNvPr id="1" name=""/>
        <p:cNvGrpSpPr/>
        <p:nvPr/>
      </p:nvGrpSpPr>
      <p:grpSpPr>
        <a:xfrm>
          <a:off x="0" y="0"/>
          <a:ext cx="0" cy="0"/>
          <a:chOff x="0" y="0"/>
          <a:chExt cx="0" cy="0"/>
        </a:xfrm>
      </p:grpSpPr>
      <p:sp>
        <p:nvSpPr>
          <p:cNvPr id="7" name="자유형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자유형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제목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4" name="날짜 개체 틀 3"/>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7467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8229600" cy="1143000"/>
          </a:xfrm>
        </p:spPr>
        <p:txBody>
          <a:bodyPr anchor="ct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5" name="내용 개체 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6" name="내용 개체 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320"/>
            <a:ext cx="7470648" cy="1143000"/>
          </a:xfrm>
        </p:spPr>
        <p:txBody>
          <a:bodyPr anchor="ctr"/>
          <a:lstStyle>
            <a:lvl1pPr algn="l">
              <a:defRPr sz="460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8" name="슬라이드 번호 개체 틀 7"/>
          <p:cNvSpPr>
            <a:spLocks noGrp="1"/>
          </p:cNvSpPr>
          <p:nvPr>
            <p:ph type="sldNum" sz="quarter" idx="11"/>
          </p:nvPr>
        </p:nvSpPr>
        <p:spPr/>
        <p:txBody>
          <a:bodyPr/>
          <a:lstStyle/>
          <a:p>
            <a:fld id="{3F826CB4-A525-4B3B-AC16-721126029E91}" type="slidenum">
              <a:rPr lang="ko-KR" altLang="en-US" smtClean="0"/>
              <a:pPr/>
              <a:t>‹#›</a:t>
            </a:fld>
            <a:endParaRPr lang="ko-KR" altLang="en-US"/>
          </a:p>
        </p:txBody>
      </p:sp>
      <p:sp>
        <p:nvSpPr>
          <p:cNvPr id="9" name="바닥글 개체 틀 8"/>
          <p:cNvSpPr>
            <a:spLocks noGrp="1"/>
          </p:cNvSpPr>
          <p:nvPr>
            <p:ph type="ftr" sz="quarter" idx="12"/>
          </p:nvPr>
        </p:nvSpPr>
        <p:spPr/>
        <p:txBody>
          <a:bodyPr/>
          <a:lstStyle/>
          <a:p>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B71B8457-4256-4F4F-936D-AC7B9EB3F163}" type="datetimeFigureOut">
              <a:rPr lang="ko-KR" altLang="en-US" smtClean="0"/>
              <a:pPr/>
              <a:t>2012-04-04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8156448" y="6422064"/>
            <a:ext cx="762000" cy="365125"/>
          </a:xfrm>
        </p:spPr>
        <p:txBody>
          <a:bodyPr/>
          <a:lstStyle/>
          <a:p>
            <a:fld id="{3F826CB4-A525-4B3B-AC16-721126029E91}"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smtClean="0"/>
              <a:t>마스터 텍스트 스타일을 편집합니다</a:t>
            </a:r>
          </a:p>
        </p:txBody>
      </p:sp>
      <p:sp>
        <p:nvSpPr>
          <p:cNvPr id="5" name="날짜 개체 틀 4"/>
          <p:cNvSpPr>
            <a:spLocks noGrp="1"/>
          </p:cNvSpPr>
          <p:nvPr>
            <p:ph type="dt" sz="half" idx="10"/>
          </p:nvPr>
        </p:nvSpPr>
        <p:spPr>
          <a:xfrm>
            <a:off x="457200" y="6422064"/>
            <a:ext cx="2133600" cy="365125"/>
          </a:xfrm>
        </p:spPr>
        <p:txBody>
          <a:bodyPr/>
          <a:lstStyle/>
          <a:p>
            <a:fld id="{B71B8457-4256-4F4F-936D-AC7B9EB3F163}" type="datetimeFigureOut">
              <a:rPr lang="ko-KR" altLang="en-US" smtClean="0"/>
              <a:pPr/>
              <a:t>2012-04-04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F826CB4-A525-4B3B-AC16-721126029E91}"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자유형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자유형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제목 개체 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ko-KR" altLang="en-US" smtClean="0"/>
              <a:t>마스터 제목 스타일 편집</a:t>
            </a:r>
            <a:endParaRPr kumimoji="0" lang="en-US"/>
          </a:p>
        </p:txBody>
      </p:sp>
      <p:sp>
        <p:nvSpPr>
          <p:cNvPr id="30" name="텍스트 개체 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10" name="날짜 개체 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71B8457-4256-4F4F-936D-AC7B9EB3F163}" type="datetimeFigureOut">
              <a:rPr lang="ko-KR" altLang="en-US" smtClean="0"/>
              <a:pPr/>
              <a:t>2012-04-04</a:t>
            </a:fld>
            <a:endParaRPr lang="ko-KR" altLang="en-US"/>
          </a:p>
        </p:txBody>
      </p:sp>
      <p:sp>
        <p:nvSpPr>
          <p:cNvPr id="22" name="바닥글 개체 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ko-KR" altLang="en-US"/>
          </a:p>
        </p:txBody>
      </p:sp>
      <p:sp>
        <p:nvSpPr>
          <p:cNvPr id="18" name="슬라이드 번호 개체 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F826CB4-A525-4B3B-AC16-721126029E91}"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1"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1"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1"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1"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1"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1"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1"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1"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1"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p:txBody>
          <a:bodyPr/>
          <a:lstStyle/>
          <a:p>
            <a:r>
              <a:rPr lang="ko-KR" altLang="en-US" dirty="0" smtClean="0"/>
              <a:t>놀이가 사라지는 유치원</a:t>
            </a:r>
            <a:endParaRPr lang="ko-KR" altLang="en-US" dirty="0"/>
          </a:p>
        </p:txBody>
      </p:sp>
      <p:sp>
        <p:nvSpPr>
          <p:cNvPr id="3" name="부제목 2"/>
          <p:cNvSpPr>
            <a:spLocks noGrp="1"/>
          </p:cNvSpPr>
          <p:nvPr>
            <p:ph type="subTitle" idx="1"/>
          </p:nvPr>
        </p:nvSpPr>
        <p:spPr/>
        <p:txBody>
          <a:bodyPr/>
          <a:lstStyle/>
          <a:p>
            <a:r>
              <a:rPr lang="ko-KR" altLang="en-US" dirty="0" smtClean="0"/>
              <a:t>표준화된 평가 방법 시행과 문제점</a:t>
            </a:r>
            <a:endParaRPr lang="ko-KR"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r>
              <a:rPr lang="ko-KR" altLang="en-US" dirty="0" smtClean="0">
                <a:latin typeface="+mn-ea"/>
              </a:rPr>
              <a:t>엄격한 기준 </a:t>
            </a:r>
            <a:r>
              <a:rPr lang="en-US" altLang="ko-KR" dirty="0" smtClean="0">
                <a:latin typeface="+mn-ea"/>
              </a:rPr>
              <a:t>vs.</a:t>
            </a:r>
            <a:r>
              <a:rPr lang="ko-KR" altLang="en-US" dirty="0" smtClean="0">
                <a:latin typeface="+mn-ea"/>
              </a:rPr>
              <a:t> 자유로운 놀이</a:t>
            </a:r>
            <a:endParaRPr lang="en-US" altLang="ko-KR" dirty="0" smtClean="0">
              <a:latin typeface="+mn-ea"/>
            </a:endParaRPr>
          </a:p>
          <a:p>
            <a:pPr lvl="2"/>
            <a:r>
              <a:rPr lang="ko-KR" altLang="en-US" dirty="0" smtClean="0">
                <a:latin typeface="+mn-ea"/>
              </a:rPr>
              <a:t> </a:t>
            </a:r>
            <a:r>
              <a:rPr lang="en-US" altLang="ko-KR" dirty="0" smtClean="0">
                <a:latin typeface="+mn-ea"/>
              </a:rPr>
              <a:t>High/Scope Preschool -Curriculum Comparison Study (1997)</a:t>
            </a:r>
          </a:p>
          <a:p>
            <a:pPr lvl="2"/>
            <a:r>
              <a:rPr lang="en-US" altLang="ko-KR" dirty="0" smtClean="0">
                <a:latin typeface="+mn-ea"/>
              </a:rPr>
              <a:t>Rebecca A. </a:t>
            </a:r>
            <a:r>
              <a:rPr lang="en-US" altLang="ko-KR" dirty="0" err="1" smtClean="0">
                <a:latin typeface="+mn-ea"/>
              </a:rPr>
              <a:t>Marcon</a:t>
            </a:r>
            <a:r>
              <a:rPr lang="en-US" altLang="ko-KR" dirty="0" smtClean="0">
                <a:latin typeface="+mn-ea"/>
              </a:rPr>
              <a:t> (2002 )</a:t>
            </a:r>
            <a:r>
              <a:rPr lang="ko-KR" altLang="en-US" dirty="0" smtClean="0">
                <a:latin typeface="+mn-ea"/>
              </a:rPr>
              <a:t>의 연구</a:t>
            </a:r>
          </a:p>
          <a:p>
            <a:endParaRPr lang="ko-KR"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High/Scope Preschool -Curriculum Comparison Study (1997)</a:t>
            </a:r>
            <a:endParaRPr lang="ko-KR" altLang="en-US" dirty="0"/>
          </a:p>
        </p:txBody>
      </p:sp>
      <p:sp>
        <p:nvSpPr>
          <p:cNvPr id="3" name="내용 개체 틀 2"/>
          <p:cNvSpPr>
            <a:spLocks noGrp="1"/>
          </p:cNvSpPr>
          <p:nvPr>
            <p:ph idx="1"/>
          </p:nvPr>
        </p:nvSpPr>
        <p:spPr>
          <a:xfrm>
            <a:off x="457200" y="2132856"/>
            <a:ext cx="7467600" cy="4176464"/>
          </a:xfrm>
        </p:spPr>
        <p:txBody>
          <a:bodyPr>
            <a:normAutofit/>
          </a:bodyPr>
          <a:lstStyle/>
          <a:p>
            <a:r>
              <a:rPr lang="en-US" altLang="ko-KR" dirty="0" smtClean="0"/>
              <a:t>1967</a:t>
            </a:r>
            <a:r>
              <a:rPr lang="ko-KR" altLang="en-US" dirty="0" smtClean="0"/>
              <a:t>년</a:t>
            </a:r>
            <a:r>
              <a:rPr lang="en-US" altLang="ko-KR" dirty="0" smtClean="0"/>
              <a:t>, </a:t>
            </a:r>
            <a:r>
              <a:rPr lang="ko-KR" altLang="en-US" dirty="0" smtClean="0"/>
              <a:t>세 종류의 프로그램에서 </a:t>
            </a:r>
            <a:r>
              <a:rPr lang="en-US" altLang="ko-KR" dirty="0" smtClean="0"/>
              <a:t>68</a:t>
            </a:r>
            <a:r>
              <a:rPr lang="ko-KR" altLang="en-US" dirty="0" smtClean="0"/>
              <a:t>명의 저소득층 </a:t>
            </a:r>
            <a:r>
              <a:rPr lang="en-US" altLang="ko-KR" dirty="0" smtClean="0"/>
              <a:t>3-4</a:t>
            </a:r>
            <a:r>
              <a:rPr lang="ko-KR" altLang="en-US" dirty="0" smtClean="0"/>
              <a:t>세 유아를 무작위 추출하여 </a:t>
            </a:r>
            <a:r>
              <a:rPr lang="en-US" altLang="ko-KR" dirty="0" smtClean="0"/>
              <a:t>23</a:t>
            </a:r>
            <a:r>
              <a:rPr lang="ko-KR" altLang="en-US" dirty="0" smtClean="0"/>
              <a:t>년간 추적 조사</a:t>
            </a:r>
            <a:endParaRPr lang="en-US" altLang="ko-KR" dirty="0" smtClean="0"/>
          </a:p>
          <a:p>
            <a:endParaRPr lang="en-US" altLang="ko-KR" dirty="0" smtClean="0"/>
          </a:p>
          <a:p>
            <a:r>
              <a:rPr lang="en-US" altLang="ko-KR" dirty="0" smtClean="0"/>
              <a:t>Direct instruction (</a:t>
            </a:r>
            <a:r>
              <a:rPr lang="ko-KR" altLang="en-US" dirty="0" smtClean="0"/>
              <a:t>직접적 교수</a:t>
            </a:r>
            <a:r>
              <a:rPr lang="en-US" altLang="ko-KR" dirty="0" smtClean="0"/>
              <a:t>), Nursery school (</a:t>
            </a:r>
            <a:r>
              <a:rPr lang="ko-KR" altLang="en-US" dirty="0" smtClean="0"/>
              <a:t>전통적 보육기관</a:t>
            </a:r>
            <a:r>
              <a:rPr lang="en-US" altLang="ko-KR" dirty="0" smtClean="0"/>
              <a:t>), </a:t>
            </a:r>
            <a:r>
              <a:rPr lang="en-US" altLang="ko-KR" dirty="0" err="1" smtClean="0"/>
              <a:t>HighScope</a:t>
            </a:r>
            <a:r>
              <a:rPr lang="en-US" altLang="ko-KR" dirty="0" smtClean="0"/>
              <a:t> program (</a:t>
            </a:r>
            <a:r>
              <a:rPr lang="ko-KR" altLang="en-US" dirty="0" smtClean="0"/>
              <a:t>그룹 활동과 계획을 통한 적극적 학습</a:t>
            </a:r>
            <a:r>
              <a:rPr lang="en-US" altLang="ko-KR" dirty="0" smtClean="0"/>
              <a:t>)</a:t>
            </a:r>
            <a:endParaRPr lang="ko-KR"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High/Scope Preschool -Curriculum Comparison Study (1997)</a:t>
            </a:r>
            <a:endParaRPr lang="ko-KR" altLang="en-US" dirty="0"/>
          </a:p>
        </p:txBody>
      </p:sp>
      <p:graphicFrame>
        <p:nvGraphicFramePr>
          <p:cNvPr id="4" name="내용 개체 틀 3"/>
          <p:cNvGraphicFramePr>
            <a:graphicFrameLocks noGrp="1"/>
          </p:cNvGraphicFramePr>
          <p:nvPr>
            <p:ph idx="1"/>
          </p:nvPr>
        </p:nvGraphicFramePr>
        <p:xfrm>
          <a:off x="457200" y="1600200"/>
          <a:ext cx="7467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High/Scope Preschool -Curriculum Comparison Study (1997)</a:t>
            </a:r>
            <a:endParaRPr lang="ko-KR" altLang="en-US" dirty="0"/>
          </a:p>
        </p:txBody>
      </p:sp>
      <p:sp>
        <p:nvSpPr>
          <p:cNvPr id="3" name="내용 개체 틀 2"/>
          <p:cNvSpPr>
            <a:spLocks noGrp="1"/>
          </p:cNvSpPr>
          <p:nvPr>
            <p:ph idx="1"/>
          </p:nvPr>
        </p:nvSpPr>
        <p:spPr>
          <a:xfrm>
            <a:off x="457200" y="1844824"/>
            <a:ext cx="7467600" cy="4281339"/>
          </a:xfrm>
        </p:spPr>
        <p:txBody>
          <a:bodyPr/>
          <a:lstStyle/>
          <a:p>
            <a:r>
              <a:rPr lang="ko-KR" altLang="en-US" dirty="0" smtClean="0"/>
              <a:t>다른 두 프로그램에 비해</a:t>
            </a:r>
            <a:r>
              <a:rPr lang="en-US" altLang="ko-KR" dirty="0" smtClean="0"/>
              <a:t>, </a:t>
            </a:r>
            <a:r>
              <a:rPr lang="ko-KR" altLang="en-US" dirty="0" smtClean="0"/>
              <a:t>직접적인 교수법은</a:t>
            </a:r>
            <a:r>
              <a:rPr lang="en-US" altLang="ko-KR" dirty="0" smtClean="0"/>
              <a:t>, </a:t>
            </a:r>
            <a:r>
              <a:rPr lang="ko-KR" altLang="en-US" dirty="0" smtClean="0"/>
              <a:t>아동이 학교의 형식적 교육을 지능적으로 준비시켰다</a:t>
            </a:r>
            <a:r>
              <a:rPr lang="en-US" altLang="ko-KR" dirty="0" smtClean="0"/>
              <a:t>.</a:t>
            </a:r>
          </a:p>
          <a:p>
            <a:endParaRPr lang="en-US" altLang="ko-KR" dirty="0" smtClean="0"/>
          </a:p>
          <a:p>
            <a:r>
              <a:rPr lang="ko-KR" altLang="en-US" dirty="0" smtClean="0"/>
              <a:t>하지만 </a:t>
            </a:r>
            <a:r>
              <a:rPr lang="en-US" altLang="ko-KR" dirty="0" err="1" smtClean="0"/>
              <a:t>HighScope</a:t>
            </a:r>
            <a:r>
              <a:rPr lang="en-US" altLang="ko-KR" dirty="0" smtClean="0"/>
              <a:t> program</a:t>
            </a:r>
            <a:r>
              <a:rPr lang="ko-KR" altLang="en-US" dirty="0" smtClean="0"/>
              <a:t>이나 </a:t>
            </a:r>
            <a:r>
              <a:rPr lang="en-US" altLang="ko-KR" dirty="0" smtClean="0"/>
              <a:t>Nursery school </a:t>
            </a:r>
            <a:r>
              <a:rPr lang="ko-KR" altLang="en-US" dirty="0" smtClean="0"/>
              <a:t>은 장기적인 사회 발달에 더 공헌을 했다</a:t>
            </a:r>
            <a:r>
              <a:rPr lang="en-US" altLang="ko-KR" dirty="0" smtClean="0"/>
              <a:t>.</a:t>
            </a:r>
            <a:endParaRPr lang="ko-KR"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Autofit/>
          </a:bodyPr>
          <a:lstStyle/>
          <a:p>
            <a:r>
              <a:rPr lang="en-US" altLang="ko-KR" sz="3900" dirty="0" smtClean="0"/>
              <a:t>Rebecca A. </a:t>
            </a:r>
            <a:r>
              <a:rPr lang="en-US" altLang="ko-KR" sz="3900" dirty="0" err="1" smtClean="0"/>
              <a:t>Marcon</a:t>
            </a:r>
            <a:r>
              <a:rPr lang="en-US" altLang="ko-KR" sz="3900" dirty="0" smtClean="0"/>
              <a:t> (2002)</a:t>
            </a:r>
            <a:r>
              <a:rPr lang="ko-KR" altLang="en-US" sz="3900" dirty="0" smtClean="0"/>
              <a:t>의 연구</a:t>
            </a:r>
            <a:endParaRPr lang="ko-KR" altLang="en-US" sz="3900" dirty="0"/>
          </a:p>
        </p:txBody>
      </p:sp>
      <p:sp>
        <p:nvSpPr>
          <p:cNvPr id="3" name="내용 개체 틀 2"/>
          <p:cNvSpPr>
            <a:spLocks noGrp="1"/>
          </p:cNvSpPr>
          <p:nvPr>
            <p:ph idx="1"/>
          </p:nvPr>
        </p:nvSpPr>
        <p:spPr/>
        <p:txBody>
          <a:bodyPr>
            <a:normAutofit/>
          </a:bodyPr>
          <a:lstStyle/>
          <a:p>
            <a:r>
              <a:rPr lang="ko-KR" altLang="en-US" dirty="0" smtClean="0"/>
              <a:t>연구 목적</a:t>
            </a:r>
            <a:r>
              <a:rPr lang="en-US" altLang="ko-KR" dirty="0" smtClean="0"/>
              <a:t>: </a:t>
            </a:r>
            <a:r>
              <a:rPr lang="ko-KR" altLang="en-US" dirty="0" err="1" smtClean="0"/>
              <a:t>프리스쿨의</a:t>
            </a:r>
            <a:r>
              <a:rPr lang="ko-KR" altLang="en-US" dirty="0" smtClean="0"/>
              <a:t> 프로그램 </a:t>
            </a:r>
            <a:r>
              <a:rPr lang="en-US" altLang="ko-KR" dirty="0" smtClean="0"/>
              <a:t>(child-initiated, academically directed, and combination approach)</a:t>
            </a:r>
            <a:r>
              <a:rPr lang="ko-KR" altLang="en-US" dirty="0" smtClean="0"/>
              <a:t> 이 아동의 학습 성취도에 미치는 장기 영향을 조사</a:t>
            </a:r>
            <a:endParaRPr lang="en-US" altLang="ko-KR" dirty="0" smtClean="0"/>
          </a:p>
          <a:p>
            <a:endParaRPr lang="en-US" altLang="ko-KR" dirty="0" smtClean="0"/>
          </a:p>
          <a:p>
            <a:r>
              <a:rPr lang="ko-KR" altLang="en-US" dirty="0" smtClean="0"/>
              <a:t>연구 방법</a:t>
            </a:r>
            <a:r>
              <a:rPr lang="en-US" altLang="ko-KR" dirty="0" smtClean="0"/>
              <a:t>: </a:t>
            </a:r>
            <a:r>
              <a:rPr lang="ko-KR" altLang="en-US" dirty="0" smtClean="0"/>
              <a:t>만 </a:t>
            </a:r>
            <a:r>
              <a:rPr lang="en-US" altLang="ko-KR" dirty="0" smtClean="0"/>
              <a:t>4</a:t>
            </a:r>
            <a:r>
              <a:rPr lang="ko-KR" altLang="en-US" dirty="0" smtClean="0"/>
              <a:t>세 유아 </a:t>
            </a:r>
            <a:r>
              <a:rPr lang="en-US" altLang="ko-KR" dirty="0" smtClean="0"/>
              <a:t>160</a:t>
            </a:r>
            <a:r>
              <a:rPr lang="ko-KR" altLang="en-US" dirty="0" smtClean="0"/>
              <a:t>명을 </a:t>
            </a:r>
            <a:r>
              <a:rPr lang="en-US" altLang="ko-KR" dirty="0" smtClean="0"/>
              <a:t>6</a:t>
            </a:r>
            <a:r>
              <a:rPr lang="ko-KR" altLang="en-US" dirty="0" smtClean="0"/>
              <a:t>년 동안 추적 조사</a:t>
            </a:r>
            <a:endParaRPr lang="en-US" altLang="ko-KR"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3900" dirty="0" smtClean="0"/>
              <a:t>Rebecca A. </a:t>
            </a:r>
            <a:r>
              <a:rPr lang="en-US" altLang="ko-KR" sz="3900" dirty="0" err="1" smtClean="0"/>
              <a:t>Marcon</a:t>
            </a:r>
            <a:r>
              <a:rPr lang="en-US" altLang="ko-KR" sz="3900" dirty="0" smtClean="0"/>
              <a:t> (2002 )</a:t>
            </a:r>
            <a:r>
              <a:rPr lang="ko-KR" altLang="en-US" sz="3900" dirty="0" smtClean="0"/>
              <a:t>의 연구</a:t>
            </a:r>
            <a:endParaRPr lang="ko-KR" altLang="en-US" sz="3900" dirty="0"/>
          </a:p>
        </p:txBody>
      </p:sp>
      <p:graphicFrame>
        <p:nvGraphicFramePr>
          <p:cNvPr id="4" name="내용 개체 틀 3"/>
          <p:cNvGraphicFramePr>
            <a:graphicFrameLocks noGrp="1"/>
          </p:cNvGraphicFramePr>
          <p:nvPr>
            <p:ph idx="1"/>
          </p:nvPr>
        </p:nvGraphicFramePr>
        <p:xfrm>
          <a:off x="457200" y="1600200"/>
          <a:ext cx="7467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Autofit/>
          </a:bodyPr>
          <a:lstStyle/>
          <a:p>
            <a:r>
              <a:rPr lang="en-US" altLang="ko-KR" sz="3900" dirty="0" smtClean="0"/>
              <a:t>Rebecca A. </a:t>
            </a:r>
            <a:r>
              <a:rPr lang="en-US" altLang="ko-KR" sz="3900" dirty="0" err="1" smtClean="0"/>
              <a:t>Marcon</a:t>
            </a:r>
            <a:r>
              <a:rPr lang="en-US" altLang="ko-KR" sz="3900" dirty="0" smtClean="0"/>
              <a:t> (2002 )</a:t>
            </a:r>
            <a:r>
              <a:rPr lang="ko-KR" altLang="en-US" sz="3900" dirty="0" smtClean="0"/>
              <a:t>의 연구</a:t>
            </a:r>
            <a:endParaRPr lang="ko-KR" altLang="en-US" sz="3900" dirty="0"/>
          </a:p>
        </p:txBody>
      </p:sp>
      <p:sp>
        <p:nvSpPr>
          <p:cNvPr id="3" name="내용 개체 틀 2"/>
          <p:cNvSpPr>
            <a:spLocks noGrp="1"/>
          </p:cNvSpPr>
          <p:nvPr>
            <p:ph idx="1"/>
          </p:nvPr>
        </p:nvSpPr>
        <p:spPr/>
        <p:txBody>
          <a:bodyPr>
            <a:normAutofit fontScale="85000" lnSpcReduction="20000"/>
          </a:bodyPr>
          <a:lstStyle/>
          <a:p>
            <a:r>
              <a:rPr lang="ko-KR" altLang="en-US" dirty="0" smtClean="0"/>
              <a:t>학습 위주의 프로그램 유아들은</a:t>
            </a:r>
            <a:r>
              <a:rPr lang="en-US" altLang="ko-KR" dirty="0" smtClean="0"/>
              <a:t>, </a:t>
            </a:r>
            <a:r>
              <a:rPr lang="ko-KR" altLang="en-US" dirty="0" smtClean="0"/>
              <a:t>아동 주도 프로그램이나 혼합 프로그램의 유아들보다</a:t>
            </a:r>
            <a:r>
              <a:rPr lang="en-US" altLang="ko-KR" dirty="0" smtClean="0"/>
              <a:t>,</a:t>
            </a:r>
            <a:r>
              <a:rPr lang="ko-KR" altLang="en-US" dirty="0" smtClean="0"/>
              <a:t> </a:t>
            </a:r>
            <a:r>
              <a:rPr lang="en-US" altLang="ko-KR" dirty="0" smtClean="0"/>
              <a:t>4</a:t>
            </a:r>
            <a:r>
              <a:rPr lang="ko-KR" altLang="en-US" dirty="0" smtClean="0"/>
              <a:t>학년이 되었을 때 학업 성취도가 낮았다</a:t>
            </a:r>
            <a:r>
              <a:rPr lang="en-US" altLang="ko-KR" dirty="0" smtClean="0"/>
              <a:t>.</a:t>
            </a:r>
            <a:r>
              <a:rPr lang="ko-KR" altLang="en-US" dirty="0" smtClean="0"/>
              <a:t> </a:t>
            </a:r>
            <a:endParaRPr lang="en-US" altLang="ko-KR" dirty="0" smtClean="0"/>
          </a:p>
          <a:p>
            <a:endParaRPr lang="en-US" altLang="ko-KR" dirty="0" smtClean="0"/>
          </a:p>
          <a:p>
            <a:r>
              <a:rPr lang="ko-KR" altLang="en-US" dirty="0" smtClean="0"/>
              <a:t>학년이 올라갈수록 읽기 기술 그 자체보다 이해력이 중요한데 학습 위주의 프로그램은 이해력 보다 읽기 기술만 강조하기 때문인 것으로 추정된다</a:t>
            </a:r>
            <a:r>
              <a:rPr lang="en-US" altLang="ko-KR" dirty="0" smtClean="0"/>
              <a:t>.</a:t>
            </a:r>
          </a:p>
          <a:p>
            <a:endParaRPr lang="en-US" altLang="ko-KR" dirty="0" smtClean="0"/>
          </a:p>
          <a:p>
            <a:r>
              <a:rPr lang="ko-KR" altLang="en-US" dirty="0" smtClean="0"/>
              <a:t>학년이 올라갈수록 학습 동기나</a:t>
            </a:r>
            <a:r>
              <a:rPr lang="en-US" altLang="ko-KR" dirty="0" smtClean="0"/>
              <a:t> </a:t>
            </a:r>
            <a:r>
              <a:rPr lang="ko-KR" altLang="en-US" dirty="0" smtClean="0"/>
              <a:t>자기주도적 학습 능력이 중요한데 이런 능력은 직접적인 교수로는 얻기 어려운 것이다</a:t>
            </a:r>
            <a:r>
              <a:rPr lang="en-US" altLang="ko-KR" dirty="0" smtClean="0"/>
              <a:t>.</a:t>
            </a:r>
            <a:endParaRPr lang="ko-KR"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r>
              <a:rPr lang="ko-KR" altLang="en-US" dirty="0" smtClean="0"/>
              <a:t>이상의 연구물은 놀이의 장기적인 효과를 검증한 것이다</a:t>
            </a:r>
            <a:r>
              <a:rPr lang="en-US" altLang="ko-KR" dirty="0" smtClean="0"/>
              <a:t>. </a:t>
            </a:r>
            <a:r>
              <a:rPr lang="ko-KR" altLang="en-US" dirty="0" smtClean="0"/>
              <a:t>즉</a:t>
            </a:r>
            <a:r>
              <a:rPr lang="en-US" altLang="ko-KR" dirty="0" smtClean="0"/>
              <a:t>, </a:t>
            </a:r>
            <a:r>
              <a:rPr lang="ko-KR" altLang="en-US" dirty="0" smtClean="0"/>
              <a:t>놀이는</a:t>
            </a:r>
            <a:r>
              <a:rPr lang="en-US" altLang="ko-KR" dirty="0" smtClean="0"/>
              <a:t>, </a:t>
            </a:r>
            <a:r>
              <a:rPr lang="ko-KR" altLang="en-US" dirty="0" smtClean="0"/>
              <a:t>자기 주도적 학습능력이나 사회성 등 다양한 영역의 발달이 시연되는 곳이며 동시에 아동의 실제 삶 속에서 아동의 발달을 이해할 수 있는 맥락</a:t>
            </a:r>
            <a:r>
              <a:rPr lang="en-US" altLang="ko-KR" dirty="0" smtClean="0"/>
              <a:t>(context)</a:t>
            </a:r>
            <a:r>
              <a:rPr lang="ko-KR" altLang="en-US" dirty="0" smtClean="0"/>
              <a:t>임을 시사한다</a:t>
            </a:r>
            <a:r>
              <a:rPr lang="en-US" altLang="ko-KR" dirty="0" smtClean="0"/>
              <a:t>.</a:t>
            </a:r>
            <a:endParaRPr lang="ko-KR"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r>
              <a:rPr lang="ko-KR" altLang="en-US" sz="3200" dirty="0" smtClean="0">
                <a:latin typeface="+mn-ea"/>
              </a:rPr>
              <a:t>표준화된 평가</a:t>
            </a:r>
            <a:endParaRPr lang="en-US" altLang="ko-KR" sz="3200" dirty="0" smtClean="0">
              <a:latin typeface="+mn-ea"/>
            </a:endParaRPr>
          </a:p>
          <a:p>
            <a:pPr lvl="2"/>
            <a:r>
              <a:rPr lang="ko-KR" altLang="en-US" dirty="0" smtClean="0">
                <a:latin typeface="+mn-ea"/>
              </a:rPr>
              <a:t>표준화된 평가의 문제점</a:t>
            </a:r>
            <a:endParaRPr lang="en-US" altLang="ko-KR" dirty="0" smtClean="0">
              <a:latin typeface="+mn-ea"/>
            </a:endParaRPr>
          </a:p>
          <a:p>
            <a:pPr lvl="2"/>
            <a:r>
              <a:rPr lang="ko-KR" altLang="en-US" dirty="0" smtClean="0">
                <a:latin typeface="+mn-ea"/>
              </a:rPr>
              <a:t>평가 방법의 </a:t>
            </a:r>
            <a:r>
              <a:rPr lang="ko-KR" altLang="en-US" dirty="0" smtClean="0"/>
              <a:t>적절성 확보 전략</a:t>
            </a:r>
            <a:endParaRPr lang="ko-KR"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ko-KR" altLang="en-US" dirty="0" smtClean="0"/>
              <a:t>표준화된 평가의 문제점</a:t>
            </a:r>
            <a:endParaRPr lang="ko-KR" altLang="en-US" dirty="0"/>
          </a:p>
        </p:txBody>
      </p:sp>
      <p:sp>
        <p:nvSpPr>
          <p:cNvPr id="3" name="내용 개체 틀 2"/>
          <p:cNvSpPr>
            <a:spLocks noGrp="1"/>
          </p:cNvSpPr>
          <p:nvPr>
            <p:ph idx="1"/>
          </p:nvPr>
        </p:nvSpPr>
        <p:spPr/>
        <p:txBody>
          <a:bodyPr>
            <a:normAutofit fontScale="92500" lnSpcReduction="20000"/>
          </a:bodyPr>
          <a:lstStyle/>
          <a:p>
            <a:r>
              <a:rPr lang="ko-KR" altLang="en-US" dirty="0" smtClean="0"/>
              <a:t>시험과 관련한 기능을 우선적으로 가르친다</a:t>
            </a:r>
            <a:r>
              <a:rPr lang="en-US" altLang="ko-KR" dirty="0" smtClean="0"/>
              <a:t>. </a:t>
            </a:r>
          </a:p>
          <a:p>
            <a:endParaRPr lang="en-US" altLang="ko-KR" dirty="0" smtClean="0"/>
          </a:p>
          <a:p>
            <a:r>
              <a:rPr lang="ko-KR" altLang="en-US" dirty="0" smtClean="0"/>
              <a:t>시험이 아동 발달의 전 영역을 평가하지 못함에도 불구하고 시험 결과로 아동을 진단하게 된다</a:t>
            </a:r>
            <a:r>
              <a:rPr lang="en-US" altLang="ko-KR" dirty="0" smtClean="0"/>
              <a:t>. </a:t>
            </a:r>
          </a:p>
          <a:p>
            <a:endParaRPr lang="en-US" altLang="ko-KR" dirty="0" smtClean="0"/>
          </a:p>
          <a:p>
            <a:r>
              <a:rPr lang="ko-KR" altLang="en-US" dirty="0" smtClean="0"/>
              <a:t>성과위주의 학습에 치중하며 협동학습이나 탐구학습의 기회가 줄어든다</a:t>
            </a:r>
            <a:r>
              <a:rPr lang="en-US" altLang="ko-KR" dirty="0" smtClean="0"/>
              <a:t>.</a:t>
            </a:r>
          </a:p>
          <a:p>
            <a:endParaRPr lang="en-US" altLang="ko-KR" dirty="0" smtClean="0"/>
          </a:p>
          <a:p>
            <a:r>
              <a:rPr lang="ko-KR" altLang="en-US" dirty="0" smtClean="0"/>
              <a:t>아동의 삶에서 놀이의 가치가 무시된다</a:t>
            </a:r>
            <a:r>
              <a:rPr lang="en-US" altLang="ko-KR" dirty="0" smtClean="0"/>
              <a:t>.</a:t>
            </a:r>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목차</a:t>
            </a:r>
            <a:endParaRPr lang="ko-KR" altLang="en-US" dirty="0"/>
          </a:p>
        </p:txBody>
      </p:sp>
      <p:sp>
        <p:nvSpPr>
          <p:cNvPr id="3" name="내용 개체 틀 2"/>
          <p:cNvSpPr>
            <a:spLocks noGrp="1"/>
          </p:cNvSpPr>
          <p:nvPr>
            <p:ph idx="1"/>
          </p:nvPr>
        </p:nvSpPr>
        <p:spPr/>
        <p:txBody>
          <a:bodyPr>
            <a:normAutofit fontScale="85000" lnSpcReduction="20000"/>
          </a:bodyPr>
          <a:lstStyle/>
          <a:p>
            <a:r>
              <a:rPr lang="en-US" altLang="ko-KR" dirty="0" smtClean="0"/>
              <a:t>1</a:t>
            </a:r>
            <a:r>
              <a:rPr lang="en-US" altLang="ko-KR" dirty="0" smtClean="0">
                <a:latin typeface="+mn-ea"/>
              </a:rPr>
              <a:t>. </a:t>
            </a:r>
            <a:r>
              <a:rPr lang="ko-KR" altLang="en-US" dirty="0" smtClean="0">
                <a:latin typeface="+mn-ea"/>
              </a:rPr>
              <a:t>엄격한 기준과 표준화된 평가</a:t>
            </a:r>
            <a:endParaRPr lang="en-US" altLang="ko-KR" dirty="0" smtClean="0">
              <a:latin typeface="+mn-ea"/>
            </a:endParaRPr>
          </a:p>
          <a:p>
            <a:pPr lvl="1"/>
            <a:r>
              <a:rPr lang="ko-KR" altLang="en-US" dirty="0" smtClean="0">
                <a:latin typeface="+mn-ea"/>
              </a:rPr>
              <a:t>배경</a:t>
            </a:r>
            <a:r>
              <a:rPr lang="en-US" altLang="ko-KR" dirty="0" smtClean="0">
                <a:latin typeface="+mn-ea"/>
              </a:rPr>
              <a:t>: A Nation at Risk</a:t>
            </a:r>
          </a:p>
          <a:p>
            <a:pPr lvl="1"/>
            <a:r>
              <a:rPr lang="ko-KR" altLang="en-US" dirty="0" smtClean="0">
                <a:latin typeface="+mn-ea"/>
              </a:rPr>
              <a:t>높아진 기준의 예</a:t>
            </a:r>
            <a:r>
              <a:rPr lang="en-US" altLang="ko-KR" dirty="0" smtClean="0">
                <a:latin typeface="+mn-ea"/>
              </a:rPr>
              <a:t>: </a:t>
            </a:r>
            <a:r>
              <a:rPr lang="ko-KR" altLang="en-US" dirty="0" smtClean="0">
                <a:latin typeface="+mn-ea"/>
              </a:rPr>
              <a:t>캘리포니아 주 기준표와 표준화된 시험</a:t>
            </a:r>
            <a:endParaRPr lang="en-US" altLang="ko-KR" dirty="0" smtClean="0">
              <a:latin typeface="+mn-ea"/>
            </a:endParaRPr>
          </a:p>
          <a:p>
            <a:pPr lvl="1"/>
            <a:r>
              <a:rPr lang="ko-KR" altLang="en-US" dirty="0" smtClean="0"/>
              <a:t>표준화된 평가 문제점</a:t>
            </a:r>
            <a:endParaRPr lang="en-US" altLang="ko-KR" dirty="0" smtClean="0"/>
          </a:p>
          <a:p>
            <a:r>
              <a:rPr lang="en-US" altLang="ko-KR" dirty="0" smtClean="0">
                <a:latin typeface="+mn-ea"/>
              </a:rPr>
              <a:t>2. </a:t>
            </a:r>
            <a:r>
              <a:rPr lang="ko-KR" altLang="en-US" dirty="0" smtClean="0">
                <a:latin typeface="+mn-ea"/>
              </a:rPr>
              <a:t>엄격한 기준 </a:t>
            </a:r>
            <a:r>
              <a:rPr lang="en-US" altLang="ko-KR" dirty="0" smtClean="0">
                <a:latin typeface="+mn-ea"/>
              </a:rPr>
              <a:t>vs.</a:t>
            </a:r>
            <a:r>
              <a:rPr lang="ko-KR" altLang="en-US" dirty="0" smtClean="0">
                <a:latin typeface="+mn-ea"/>
              </a:rPr>
              <a:t> 자유로운 놀이</a:t>
            </a:r>
            <a:endParaRPr lang="en-US" altLang="ko-KR" dirty="0" smtClean="0">
              <a:latin typeface="+mn-ea"/>
            </a:endParaRPr>
          </a:p>
          <a:p>
            <a:pPr lvl="1"/>
            <a:r>
              <a:rPr lang="en-US" altLang="ko-KR" dirty="0" smtClean="0">
                <a:latin typeface="+mn-ea"/>
              </a:rPr>
              <a:t>High/Scope Preschool -Curriculum Comparison Study (1997)</a:t>
            </a:r>
          </a:p>
          <a:p>
            <a:pPr lvl="1"/>
            <a:r>
              <a:rPr lang="en-US" altLang="ko-KR" sz="2800" dirty="0" smtClean="0">
                <a:latin typeface="+mn-ea"/>
              </a:rPr>
              <a:t>Rebecca A. </a:t>
            </a:r>
            <a:r>
              <a:rPr lang="en-US" altLang="ko-KR" sz="2800" dirty="0" err="1" smtClean="0">
                <a:latin typeface="+mn-ea"/>
              </a:rPr>
              <a:t>Marcon</a:t>
            </a:r>
            <a:r>
              <a:rPr lang="en-US" altLang="ko-KR" sz="2800" dirty="0" smtClean="0">
                <a:latin typeface="+mn-ea"/>
              </a:rPr>
              <a:t> (2002 )</a:t>
            </a:r>
            <a:r>
              <a:rPr lang="ko-KR" altLang="en-US" sz="2800" dirty="0" smtClean="0">
                <a:latin typeface="+mn-ea"/>
              </a:rPr>
              <a:t>의 연구</a:t>
            </a:r>
            <a:endParaRPr lang="en-US" altLang="ko-KR" dirty="0" smtClean="0">
              <a:latin typeface="+mn-ea"/>
            </a:endParaRPr>
          </a:p>
          <a:p>
            <a:r>
              <a:rPr lang="en-US" altLang="ko-KR" sz="3200" dirty="0" smtClean="0">
                <a:latin typeface="+mn-ea"/>
              </a:rPr>
              <a:t>3. </a:t>
            </a:r>
            <a:r>
              <a:rPr lang="ko-KR" altLang="en-US" sz="3200" dirty="0" smtClean="0">
                <a:latin typeface="+mn-ea"/>
              </a:rPr>
              <a:t>표준화된 평가</a:t>
            </a:r>
            <a:endParaRPr lang="en-US" altLang="ko-KR" sz="3200" dirty="0" smtClean="0">
              <a:latin typeface="+mn-ea"/>
            </a:endParaRPr>
          </a:p>
          <a:p>
            <a:pPr lvl="1"/>
            <a:r>
              <a:rPr lang="ko-KR" altLang="en-US" sz="2800" dirty="0" smtClean="0">
                <a:latin typeface="+mn-ea"/>
              </a:rPr>
              <a:t>표준화된 평가의 문제점</a:t>
            </a:r>
            <a:endParaRPr lang="en-US" altLang="ko-KR" sz="2800" dirty="0" smtClean="0">
              <a:latin typeface="+mn-ea"/>
            </a:endParaRPr>
          </a:p>
          <a:p>
            <a:pPr lvl="1"/>
            <a:r>
              <a:rPr lang="ko-KR" altLang="en-US" sz="2800" dirty="0" smtClean="0">
                <a:latin typeface="+mn-ea"/>
              </a:rPr>
              <a:t>평가의 </a:t>
            </a:r>
            <a:r>
              <a:rPr lang="ko-KR" altLang="en-US" sz="2800" dirty="0" smtClean="0"/>
              <a:t>적절성 확보 전략</a:t>
            </a:r>
            <a:endParaRPr lang="en-US" altLang="ko-KR" sz="2800" dirty="0" smtClean="0">
              <a:latin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dirty="0" smtClean="0"/>
              <a:t>유급 </a:t>
            </a:r>
            <a:r>
              <a:rPr lang="en-US" altLang="ko-KR" dirty="0" smtClean="0"/>
              <a:t>(retention)</a:t>
            </a:r>
            <a:r>
              <a:rPr lang="ko-KR" altLang="en-US" dirty="0" smtClean="0"/>
              <a:t>의 부정적 영향</a:t>
            </a:r>
            <a:endParaRPr lang="ko-KR" altLang="en-US" dirty="0"/>
          </a:p>
        </p:txBody>
      </p:sp>
      <p:sp>
        <p:nvSpPr>
          <p:cNvPr id="3" name="내용 개체 틀 2"/>
          <p:cNvSpPr>
            <a:spLocks noGrp="1"/>
          </p:cNvSpPr>
          <p:nvPr>
            <p:ph idx="1"/>
          </p:nvPr>
        </p:nvSpPr>
        <p:spPr/>
        <p:txBody>
          <a:bodyPr>
            <a:normAutofit fontScale="85000" lnSpcReduction="10000"/>
          </a:bodyPr>
          <a:lstStyle/>
          <a:p>
            <a:r>
              <a:rPr lang="ko-KR" altLang="en-US" dirty="0" smtClean="0"/>
              <a:t>유급된 학생들의 성취도가 처음에는 향상되더라도 이후의 학년에서 다시 저하된다</a:t>
            </a:r>
            <a:r>
              <a:rPr lang="en-US" altLang="ko-KR" dirty="0" smtClean="0"/>
              <a:t>.</a:t>
            </a:r>
          </a:p>
          <a:p>
            <a:endParaRPr lang="en-US" altLang="ko-KR" dirty="0" smtClean="0"/>
          </a:p>
          <a:p>
            <a:r>
              <a:rPr lang="ko-KR" altLang="en-US" dirty="0" smtClean="0"/>
              <a:t>유급은 훗날 자퇴 가능성을 높인다</a:t>
            </a:r>
            <a:r>
              <a:rPr lang="en-US" altLang="ko-KR" dirty="0" smtClean="0"/>
              <a:t>.</a:t>
            </a:r>
          </a:p>
          <a:p>
            <a:endParaRPr lang="en-US" altLang="ko-KR" dirty="0" smtClean="0"/>
          </a:p>
          <a:p>
            <a:r>
              <a:rPr lang="ko-KR" altLang="en-US" dirty="0" smtClean="0"/>
              <a:t>유급된 학생들은 학교를 싫어하거나</a:t>
            </a:r>
            <a:r>
              <a:rPr lang="en-US" altLang="ko-KR" dirty="0" smtClean="0"/>
              <a:t>, </a:t>
            </a:r>
            <a:r>
              <a:rPr lang="ko-KR" altLang="en-US" dirty="0" smtClean="0"/>
              <a:t>유급되지 않은 학생들보다 부정적인 자아상을 가진다</a:t>
            </a:r>
            <a:r>
              <a:rPr lang="en-US" altLang="ko-KR" dirty="0" smtClean="0"/>
              <a:t>.</a:t>
            </a:r>
            <a:r>
              <a:rPr lang="ko-KR" altLang="en-US" dirty="0" smtClean="0"/>
              <a:t> </a:t>
            </a:r>
            <a:endParaRPr lang="en-US" altLang="ko-KR" dirty="0" smtClean="0"/>
          </a:p>
          <a:p>
            <a:endParaRPr lang="en-US" altLang="ko-KR" dirty="0" smtClean="0"/>
          </a:p>
          <a:p>
            <a:r>
              <a:rPr lang="ko-KR" altLang="en-US" dirty="0" smtClean="0"/>
              <a:t>유급된 아동들에 대한 학부모나 교사들의 기대치가 낮아져</a:t>
            </a:r>
            <a:r>
              <a:rPr lang="en-US" altLang="ko-KR" dirty="0" smtClean="0"/>
              <a:t>, </a:t>
            </a:r>
            <a:r>
              <a:rPr lang="ko-KR" altLang="en-US" dirty="0" smtClean="0"/>
              <a:t>아동들의 잠재력을 성취할 가능성을 줄인다</a:t>
            </a:r>
            <a:r>
              <a:rPr lang="en-US" altLang="ko-KR" dirty="0" smtClean="0"/>
              <a:t>. </a:t>
            </a:r>
          </a:p>
          <a:p>
            <a:endParaRPr lang="ko-KR"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ko-KR" altLang="en-US" sz="3600" dirty="0" smtClean="0"/>
              <a:t>평가방법의 적절성 확보하기</a:t>
            </a:r>
            <a:endParaRPr lang="ko-KR" altLang="en-US" sz="3600" dirty="0"/>
          </a:p>
        </p:txBody>
      </p:sp>
      <p:sp>
        <p:nvSpPr>
          <p:cNvPr id="3" name="내용 개체 틀 2"/>
          <p:cNvSpPr>
            <a:spLocks noGrp="1"/>
          </p:cNvSpPr>
          <p:nvPr>
            <p:ph idx="1"/>
          </p:nvPr>
        </p:nvSpPr>
        <p:spPr/>
        <p:txBody>
          <a:bodyPr>
            <a:normAutofit fontScale="55000" lnSpcReduction="20000"/>
          </a:bodyPr>
          <a:lstStyle/>
          <a:p>
            <a:r>
              <a:rPr lang="ko-KR" altLang="en-US" dirty="0" smtClean="0"/>
              <a:t>아동의 결핍보다 강점을 먼저 이해해야 한다</a:t>
            </a:r>
            <a:r>
              <a:rPr lang="en-US" altLang="ko-KR" dirty="0" smtClean="0"/>
              <a:t>. </a:t>
            </a:r>
            <a:r>
              <a:rPr lang="ko-KR" altLang="en-US" dirty="0" smtClean="0"/>
              <a:t>또한 유급보다 교육과정 개발</a:t>
            </a:r>
            <a:r>
              <a:rPr lang="en-US" altLang="ko-KR" dirty="0" smtClean="0"/>
              <a:t>, </a:t>
            </a:r>
            <a:r>
              <a:rPr lang="ko-KR" altLang="en-US" dirty="0" smtClean="0"/>
              <a:t>학교 구조의 개혁이나 새로운 교수법 개발 등이 학업 성취의 주요 쟁점이 되어야 한다</a:t>
            </a:r>
            <a:r>
              <a:rPr lang="en-US" altLang="ko-KR" dirty="0" smtClean="0"/>
              <a:t>.</a:t>
            </a:r>
          </a:p>
          <a:p>
            <a:endParaRPr lang="en-US" altLang="ko-KR" dirty="0" smtClean="0"/>
          </a:p>
          <a:p>
            <a:r>
              <a:rPr lang="ko-KR" altLang="en-US" dirty="0" smtClean="0"/>
              <a:t>실재 삶에서 실질적인 지식을 측정할 수 있어야 한다</a:t>
            </a:r>
            <a:r>
              <a:rPr lang="en-US" altLang="ko-KR" dirty="0" smtClean="0"/>
              <a:t>. </a:t>
            </a:r>
            <a:r>
              <a:rPr lang="ko-KR" altLang="en-US" dirty="0" smtClean="0"/>
              <a:t>아동의 능력을 마음껏 펼칠 자유로운 놀이의 장이 허락되어야 한다</a:t>
            </a:r>
            <a:r>
              <a:rPr lang="en-US" altLang="ko-KR" dirty="0" smtClean="0"/>
              <a:t>. </a:t>
            </a:r>
          </a:p>
          <a:p>
            <a:endParaRPr lang="en-US" altLang="ko-KR" dirty="0" smtClean="0"/>
          </a:p>
          <a:p>
            <a:r>
              <a:rPr lang="ko-KR" altLang="en-US" dirty="0" smtClean="0"/>
              <a:t>어린 연령의 아동은 시험 경험이 없고</a:t>
            </a:r>
            <a:r>
              <a:rPr lang="en-US" altLang="ko-KR" dirty="0" smtClean="0"/>
              <a:t>, </a:t>
            </a:r>
            <a:r>
              <a:rPr lang="ko-KR" altLang="en-US" dirty="0" smtClean="0"/>
              <a:t>아동의 주의집중력이 짧으며</a:t>
            </a:r>
            <a:r>
              <a:rPr lang="en-US" altLang="ko-KR" dirty="0" smtClean="0"/>
              <a:t>, </a:t>
            </a:r>
            <a:r>
              <a:rPr lang="ko-KR" altLang="en-US" dirty="0" smtClean="0"/>
              <a:t>아동의 발달 양상이 다양함을 고려하여 평가 도구 사용의 적절성을 신중히 판단해야 한다</a:t>
            </a:r>
            <a:r>
              <a:rPr lang="en-US" altLang="ko-KR" dirty="0" smtClean="0"/>
              <a:t>.</a:t>
            </a:r>
          </a:p>
          <a:p>
            <a:endParaRPr lang="en-US" altLang="ko-KR" dirty="0" smtClean="0"/>
          </a:p>
          <a:p>
            <a:r>
              <a:rPr lang="ko-KR" altLang="en-US" dirty="0" smtClean="0"/>
              <a:t>교과학습에 국한하지 않고 사회 정서 발달 영역이나 문제 </a:t>
            </a:r>
            <a:r>
              <a:rPr lang="ko-KR" altLang="en-US" dirty="0" err="1" smtClean="0"/>
              <a:t>해결력</a:t>
            </a:r>
            <a:r>
              <a:rPr lang="en-US" altLang="ko-KR" dirty="0" smtClean="0"/>
              <a:t>, </a:t>
            </a:r>
            <a:r>
              <a:rPr lang="ko-KR" altLang="en-US" dirty="0" smtClean="0"/>
              <a:t>창의성 등을 측정하는</a:t>
            </a:r>
            <a:r>
              <a:rPr lang="en-US" altLang="ko-KR" dirty="0" smtClean="0"/>
              <a:t>,</a:t>
            </a:r>
            <a:r>
              <a:rPr lang="ko-KR" altLang="en-US" dirty="0" smtClean="0"/>
              <a:t> 타당도 높은 도구가 개발되어야 한다</a:t>
            </a:r>
            <a:r>
              <a:rPr lang="en-US" altLang="ko-KR" dirty="0" smtClean="0"/>
              <a:t>. </a:t>
            </a:r>
          </a:p>
          <a:p>
            <a:endParaRPr lang="en-US" altLang="ko-KR" dirty="0" smtClean="0"/>
          </a:p>
          <a:p>
            <a:r>
              <a:rPr lang="ko-KR" altLang="en-US" dirty="0" smtClean="0"/>
              <a:t>시험 점수를 해석할 때</a:t>
            </a:r>
            <a:r>
              <a:rPr lang="en-US" altLang="ko-KR" dirty="0" smtClean="0"/>
              <a:t>, </a:t>
            </a:r>
            <a:r>
              <a:rPr lang="ko-KR" altLang="en-US" dirty="0" smtClean="0"/>
              <a:t>관찰이나 포트폴리오</a:t>
            </a:r>
            <a:r>
              <a:rPr lang="en-US" altLang="ko-KR" dirty="0" smtClean="0"/>
              <a:t>, </a:t>
            </a:r>
            <a:r>
              <a:rPr lang="ko-KR" altLang="en-US" dirty="0" smtClean="0"/>
              <a:t>교사나 부모의 평가 등을 포함하여 시험 결과의 신뢰도를 확보해야 한다</a:t>
            </a:r>
            <a:r>
              <a:rPr lang="en-US" altLang="ko-KR" dirty="0" smtClean="0"/>
              <a:t>. </a:t>
            </a:r>
          </a:p>
          <a:p>
            <a:endParaRPr lang="en-US" altLang="ko-KR" dirty="0" smtClean="0"/>
          </a:p>
          <a:p>
            <a:r>
              <a:rPr lang="ko-KR" altLang="en-US" dirty="0" smtClean="0"/>
              <a:t>유아교사는 표준화된 검사를 시행하기 전에 훈련을 받아야 한다</a:t>
            </a:r>
            <a:r>
              <a:rPr lang="en-US" altLang="ko-KR" dirty="0" smtClean="0"/>
              <a:t>.</a:t>
            </a:r>
            <a:endParaRPr lang="ko-KR"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r>
              <a:rPr lang="en-US" altLang="ko-KR" dirty="0" smtClean="0">
                <a:latin typeface="+mn-ea"/>
              </a:rPr>
              <a:t> </a:t>
            </a:r>
            <a:r>
              <a:rPr lang="ko-KR" altLang="en-US" dirty="0" smtClean="0">
                <a:latin typeface="+mn-ea"/>
              </a:rPr>
              <a:t>엄격한 기준과 표준화된 평가</a:t>
            </a:r>
            <a:endParaRPr lang="en-US" altLang="ko-KR" dirty="0" smtClean="0">
              <a:latin typeface="+mn-ea"/>
            </a:endParaRPr>
          </a:p>
          <a:p>
            <a:pPr lvl="1"/>
            <a:endParaRPr lang="en-US" altLang="ko-KR" dirty="0" smtClean="0">
              <a:latin typeface="+mn-ea"/>
            </a:endParaRPr>
          </a:p>
          <a:p>
            <a:pPr lvl="2"/>
            <a:r>
              <a:rPr lang="ko-KR" altLang="en-US" dirty="0" smtClean="0">
                <a:latin typeface="+mn-ea"/>
              </a:rPr>
              <a:t>배경</a:t>
            </a:r>
            <a:r>
              <a:rPr lang="en-US" altLang="ko-KR" dirty="0" smtClean="0">
                <a:latin typeface="+mn-ea"/>
              </a:rPr>
              <a:t>: A Nation at Risk</a:t>
            </a:r>
          </a:p>
          <a:p>
            <a:pPr lvl="2"/>
            <a:r>
              <a:rPr lang="ko-KR" altLang="en-US" dirty="0" smtClean="0">
                <a:latin typeface="+mn-ea"/>
              </a:rPr>
              <a:t>높아진 기준의 예</a:t>
            </a:r>
            <a:r>
              <a:rPr lang="en-US" altLang="ko-KR" dirty="0" smtClean="0">
                <a:latin typeface="+mn-ea"/>
              </a:rPr>
              <a:t>: </a:t>
            </a:r>
            <a:r>
              <a:rPr lang="ko-KR" altLang="en-US" dirty="0" smtClean="0">
                <a:latin typeface="+mn-ea"/>
              </a:rPr>
              <a:t>캘리포니아 주 기준표와 표준화된 시험</a:t>
            </a:r>
            <a:endParaRPr lang="en-US" altLang="ko-KR" dirty="0" smtClean="0">
              <a:latin typeface="+mn-ea"/>
            </a:endParaRPr>
          </a:p>
          <a:p>
            <a:pPr lvl="2"/>
            <a:r>
              <a:rPr lang="ko-KR" altLang="en-US" dirty="0" smtClean="0">
                <a:latin typeface="+mn-ea"/>
              </a:rPr>
              <a:t>미 유아교육 평가방법의 문제점</a:t>
            </a:r>
            <a:endParaRPr lang="en-US" altLang="ko-KR" dirty="0" smtClean="0">
              <a:latin typeface="+mn-ea"/>
            </a:endParaRPr>
          </a:p>
          <a:p>
            <a:endParaRPr lang="ko-KR"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 Nation at Risk (1983)</a:t>
            </a:r>
            <a:endParaRPr lang="ko-KR" altLang="en-US" dirty="0"/>
          </a:p>
        </p:txBody>
      </p:sp>
      <p:sp>
        <p:nvSpPr>
          <p:cNvPr id="3" name="내용 개체 틀 2"/>
          <p:cNvSpPr>
            <a:spLocks noGrp="1"/>
          </p:cNvSpPr>
          <p:nvPr>
            <p:ph idx="1"/>
          </p:nvPr>
        </p:nvSpPr>
        <p:spPr>
          <a:noFill/>
        </p:spPr>
        <p:txBody>
          <a:bodyPr/>
          <a:lstStyle/>
          <a:p>
            <a:pPr indent="0">
              <a:buNone/>
            </a:pPr>
            <a:r>
              <a:rPr lang="en-US" altLang="ko-KR" dirty="0" smtClean="0"/>
              <a:t>“Our Nation is at risk. Our once unchallenged preeminence in commerce, industry, science, and technological innovation is being overtaken by competitors throughout the world…….We should expect schools to have genuinely high standards rather than minimum ones.”</a:t>
            </a:r>
            <a:endParaRPr lang="ko-KR"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dirty="0" smtClean="0"/>
              <a:t>유치반의 </a:t>
            </a:r>
            <a:r>
              <a:rPr lang="ko-KR" altLang="en-US" dirty="0" err="1" smtClean="0"/>
              <a:t>문해</a:t>
            </a:r>
            <a:r>
              <a:rPr lang="ko-KR" altLang="en-US" dirty="0" smtClean="0"/>
              <a:t> 발달 기준 비교 </a:t>
            </a:r>
            <a:endParaRPr lang="ko-KR" altLang="en-US" dirty="0"/>
          </a:p>
        </p:txBody>
      </p:sp>
      <p:graphicFrame>
        <p:nvGraphicFramePr>
          <p:cNvPr id="4" name="내용 개체 틀 3"/>
          <p:cNvGraphicFramePr>
            <a:graphicFrameLocks noGrp="1"/>
          </p:cNvGraphicFramePr>
          <p:nvPr>
            <p:ph idx="1"/>
          </p:nvPr>
        </p:nvGraphicFramePr>
        <p:xfrm>
          <a:off x="529207" y="1556792"/>
          <a:ext cx="8075241" cy="4901184"/>
        </p:xfrm>
        <a:graphic>
          <a:graphicData uri="http://schemas.openxmlformats.org/drawingml/2006/table">
            <a:tbl>
              <a:tblPr firstRow="1" bandRow="1">
                <a:tableStyleId>{5C22544A-7EE6-4342-B048-85BDC9FD1C3A}</a:tableStyleId>
              </a:tblPr>
              <a:tblGrid>
                <a:gridCol w="1738536"/>
                <a:gridCol w="3096344"/>
                <a:gridCol w="3240361"/>
              </a:tblGrid>
              <a:tr h="370840">
                <a:tc>
                  <a:txBody>
                    <a:bodyPr/>
                    <a:lstStyle/>
                    <a:p>
                      <a:pPr latinLnBrk="1"/>
                      <a:endParaRPr lang="ko-KR" altLang="en-US" dirty="0"/>
                    </a:p>
                  </a:txBody>
                  <a:tcPr/>
                </a:tc>
                <a:tc>
                  <a:txBody>
                    <a:bodyPr/>
                    <a:lstStyle/>
                    <a:p>
                      <a:pPr latinLnBrk="1"/>
                      <a:r>
                        <a:rPr lang="en-US" altLang="ko-KR" dirty="0" smtClean="0"/>
                        <a:t>Bank</a:t>
                      </a:r>
                      <a:r>
                        <a:rPr lang="en-US" altLang="ko-KR" baseline="0" dirty="0" smtClean="0"/>
                        <a:t> Street College</a:t>
                      </a:r>
                      <a:endParaRPr lang="ko-KR" altLang="en-US" dirty="0"/>
                    </a:p>
                  </a:txBody>
                  <a:tcPr/>
                </a:tc>
                <a:tc>
                  <a:txBody>
                    <a:bodyPr/>
                    <a:lstStyle/>
                    <a:p>
                      <a:pPr latinLnBrk="1"/>
                      <a:r>
                        <a:rPr lang="en-US" altLang="ko-KR" dirty="0" smtClean="0"/>
                        <a:t>California</a:t>
                      </a:r>
                      <a:r>
                        <a:rPr lang="en-US" altLang="ko-KR" baseline="0" dirty="0" smtClean="0"/>
                        <a:t> Department of Education</a:t>
                      </a:r>
                      <a:endParaRPr lang="ko-KR" altLang="en-US" dirty="0"/>
                    </a:p>
                  </a:txBody>
                  <a:tcPr/>
                </a:tc>
              </a:tr>
              <a:tr h="370840">
                <a:tc>
                  <a:txBody>
                    <a:bodyPr/>
                    <a:lstStyle/>
                    <a:p>
                      <a:pPr latinLnBrk="1"/>
                      <a:r>
                        <a:rPr lang="en-US" altLang="ko-KR" dirty="0" smtClean="0"/>
                        <a:t>Print</a:t>
                      </a:r>
                      <a:r>
                        <a:rPr lang="en-US" altLang="ko-KR" baseline="0" dirty="0" smtClean="0"/>
                        <a:t> concept</a:t>
                      </a:r>
                      <a:endParaRPr lang="ko-KR" alt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dirty="0" smtClean="0"/>
                        <a:t>한 글자가 단어 전체를 의미할 때도 있다</a:t>
                      </a:r>
                      <a:r>
                        <a:rPr lang="en-US" altLang="ko-KR" dirty="0" smtClean="0"/>
                        <a:t>.</a:t>
                      </a:r>
                    </a:p>
                  </a:txBody>
                  <a:tcPr/>
                </a:tc>
                <a:tc>
                  <a:txBody>
                    <a:bodyPr/>
                    <a:lstStyle/>
                    <a:p>
                      <a:pPr latinLnBrk="1"/>
                      <a:r>
                        <a:rPr lang="ko-KR" altLang="en-US" dirty="0" smtClean="0"/>
                        <a:t>글자와 단어를 구분한다</a:t>
                      </a:r>
                      <a:r>
                        <a:rPr lang="en-US" altLang="ko-KR" dirty="0" smtClean="0"/>
                        <a:t>.</a:t>
                      </a:r>
                      <a:endParaRPr lang="ko-KR" altLang="en-US" dirty="0"/>
                    </a:p>
                  </a:txBody>
                  <a:tcPr/>
                </a:tc>
              </a:tr>
              <a:tr h="370840">
                <a:tc>
                  <a:txBody>
                    <a:bodyPr/>
                    <a:lstStyle/>
                    <a:p>
                      <a:pPr latinLnBrk="1"/>
                      <a:r>
                        <a:rPr lang="en-US" altLang="ko-KR" dirty="0" smtClean="0"/>
                        <a:t>Vocabulary</a:t>
                      </a:r>
                      <a:r>
                        <a:rPr lang="en-US" altLang="ko-KR" baseline="0" dirty="0" smtClean="0"/>
                        <a:t> and concept development</a:t>
                      </a:r>
                      <a:endParaRPr lang="ko-KR" altLang="en-US" dirty="0"/>
                    </a:p>
                  </a:txBody>
                  <a:tcPr/>
                </a:tc>
                <a:tc>
                  <a:txBody>
                    <a:bodyPr/>
                    <a:lstStyle/>
                    <a:p>
                      <a:pPr indent="-457200">
                        <a:lnSpc>
                          <a:spcPct val="120000"/>
                        </a:lnSpc>
                      </a:pPr>
                      <a:r>
                        <a:rPr lang="ko-KR" altLang="en-US" dirty="0" smtClean="0"/>
                        <a:t>아동 자신의 환경이나 책 안에서 몇 개의 단어와 글자를 인지할 수 있지만 다른 맥락에서는 인지 못할 수도 있다</a:t>
                      </a:r>
                      <a:r>
                        <a:rPr lang="en-US" altLang="ko-KR" dirty="0" smtClean="0"/>
                        <a:t>.</a:t>
                      </a:r>
                    </a:p>
                    <a:p>
                      <a:pPr indent="-457200">
                        <a:lnSpc>
                          <a:spcPct val="120000"/>
                        </a:lnSpc>
                      </a:pPr>
                      <a:r>
                        <a:rPr lang="ko-KR" altLang="en-US" dirty="0" smtClean="0"/>
                        <a:t>자신의 이름에 포함된 글자를 쓸 수 있다</a:t>
                      </a:r>
                      <a:r>
                        <a:rPr lang="en-US" altLang="ko-KR" dirty="0" smtClean="0"/>
                        <a:t>.</a:t>
                      </a:r>
                    </a:p>
                  </a:txBody>
                  <a:tcPr/>
                </a:tc>
                <a:tc>
                  <a:txBody>
                    <a:bodyPr/>
                    <a:lstStyle/>
                    <a:p>
                      <a:pPr latinLnBrk="1"/>
                      <a:r>
                        <a:rPr lang="ko-KR" altLang="en-US" dirty="0" smtClean="0"/>
                        <a:t>기본 카테고리 </a:t>
                      </a:r>
                      <a:r>
                        <a:rPr lang="en-US" altLang="ko-KR" dirty="0" smtClean="0"/>
                        <a:t>(</a:t>
                      </a:r>
                      <a:r>
                        <a:rPr lang="ko-KR" altLang="en-US" dirty="0" smtClean="0"/>
                        <a:t>예</a:t>
                      </a:r>
                      <a:r>
                        <a:rPr lang="en-US" altLang="ko-KR" dirty="0" smtClean="0"/>
                        <a:t>, </a:t>
                      </a:r>
                      <a:r>
                        <a:rPr lang="ko-KR" altLang="en-US" dirty="0" smtClean="0"/>
                        <a:t>색</a:t>
                      </a:r>
                      <a:r>
                        <a:rPr lang="en-US" altLang="ko-KR" dirty="0" smtClean="0"/>
                        <a:t>, </a:t>
                      </a:r>
                      <a:r>
                        <a:rPr lang="ko-KR" altLang="en-US" dirty="0" smtClean="0"/>
                        <a:t>모양</a:t>
                      </a:r>
                      <a:r>
                        <a:rPr lang="en-US" altLang="ko-KR" dirty="0" smtClean="0"/>
                        <a:t>, </a:t>
                      </a:r>
                      <a:r>
                        <a:rPr lang="ko-KR" altLang="en-US" dirty="0" smtClean="0"/>
                        <a:t>음식</a:t>
                      </a:r>
                      <a:r>
                        <a:rPr lang="en-US" altLang="ko-KR" dirty="0" smtClean="0"/>
                        <a:t>) </a:t>
                      </a:r>
                      <a:r>
                        <a:rPr lang="ko-KR" altLang="en-US" dirty="0" smtClean="0"/>
                        <a:t>안에서 일상적으로 사용하는 단어들을 분류할 수 있다</a:t>
                      </a:r>
                      <a:r>
                        <a:rPr lang="en-US" altLang="ko-KR" dirty="0" smtClean="0"/>
                        <a:t>.</a:t>
                      </a:r>
                    </a:p>
                    <a:p>
                      <a:pPr latinLnBrk="1"/>
                      <a:endParaRPr lang="en-US" altLang="ko-KR" dirty="0" smtClean="0"/>
                    </a:p>
                    <a:p>
                      <a:pPr latinLnBrk="1"/>
                      <a:r>
                        <a:rPr lang="ko-KR" altLang="en-US" dirty="0" smtClean="0"/>
                        <a:t>일상적인 사물이나 사건을 일반적인 언어와 구체적인 언어로 묘사할 수 있다</a:t>
                      </a:r>
                      <a:r>
                        <a:rPr lang="en-US" altLang="ko-KR" dirty="0" smtClean="0"/>
                        <a:t>.</a:t>
                      </a:r>
                      <a:endParaRPr lang="ko-KR" altLang="en-US" dirty="0"/>
                    </a:p>
                  </a:txBody>
                  <a:tcPr/>
                </a:tc>
              </a:tr>
              <a:tr h="370840">
                <a:tc>
                  <a:txBody>
                    <a:bodyPr/>
                    <a:lstStyle/>
                    <a:p>
                      <a:pPr latinLnBrk="1"/>
                      <a:r>
                        <a:rPr lang="en-US" altLang="ko-KR" dirty="0" smtClean="0"/>
                        <a:t>Decoding</a:t>
                      </a:r>
                      <a:r>
                        <a:rPr lang="en-US" altLang="ko-KR" baseline="0" dirty="0" smtClean="0"/>
                        <a:t> </a:t>
                      </a:r>
                      <a:endParaRPr lang="ko-KR" alt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dirty="0" smtClean="0"/>
                        <a:t>몇몇 글자를 알고 글자</a:t>
                      </a:r>
                      <a:r>
                        <a:rPr lang="en-US" altLang="ko-KR" dirty="0" smtClean="0"/>
                        <a:t>-</a:t>
                      </a:r>
                      <a:r>
                        <a:rPr lang="ko-KR" altLang="en-US" dirty="0" smtClean="0"/>
                        <a:t>음 관계를 알 수 있다</a:t>
                      </a:r>
                      <a:r>
                        <a:rPr lang="en-US" altLang="ko-KR" dirty="0" smtClean="0"/>
                        <a:t>.</a:t>
                      </a:r>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dirty="0" smtClean="0"/>
                        <a:t>단어의 글자가 변화하면 발음도 달라진다는 것을 이해한다</a:t>
                      </a:r>
                      <a:r>
                        <a:rPr lang="en-US" altLang="ko-KR" dirty="0" smtClean="0"/>
                        <a:t>.</a:t>
                      </a:r>
                      <a:endParaRPr lang="ko-KR" altLang="en-US" dirty="0" smtClean="0"/>
                    </a:p>
                  </a:txBody>
                  <a:tcPr/>
                </a:tc>
              </a:tr>
              <a:tr h="370840">
                <a:tc>
                  <a:txBody>
                    <a:bodyPr/>
                    <a:lstStyle/>
                    <a:p>
                      <a:pPr latinLnBrk="1"/>
                      <a:r>
                        <a:rPr lang="en-US" altLang="ko-KR" dirty="0" smtClean="0"/>
                        <a:t>Penmanship</a:t>
                      </a:r>
                      <a:endParaRPr lang="ko-KR" altLang="en-US" dirty="0"/>
                    </a:p>
                  </a:txBody>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dirty="0" err="1" smtClean="0"/>
                        <a:t>공간없이</a:t>
                      </a:r>
                      <a:r>
                        <a:rPr lang="ko-KR" altLang="en-US" dirty="0" smtClean="0"/>
                        <a:t> 글자를 나열한다</a:t>
                      </a:r>
                      <a:r>
                        <a:rPr lang="en-US" altLang="ko-KR" dirty="0" smtClean="0"/>
                        <a:t>. </a:t>
                      </a:r>
                    </a:p>
                  </a:txBody>
                  <a:tcPr/>
                </a:tc>
                <a:tc>
                  <a:txBody>
                    <a:bodyPr/>
                    <a:lstStyle/>
                    <a:p>
                      <a:pPr latinLnBrk="1"/>
                      <a:r>
                        <a:rPr lang="ko-KR" altLang="en-US" dirty="0" smtClean="0"/>
                        <a:t>적절한 공간과 형태에 주의하여 대문자와 소문자를 독립적으로 쓸 수 있다</a:t>
                      </a:r>
                      <a:r>
                        <a:rPr lang="en-US" altLang="ko-KR" dirty="0" smtClean="0"/>
                        <a:t>.</a:t>
                      </a:r>
                      <a:endParaRPr lang="ko-KR" alt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67544" y="260648"/>
            <a:ext cx="7467600" cy="1143000"/>
          </a:xfrm>
        </p:spPr>
        <p:txBody>
          <a:bodyPr>
            <a:normAutofit fontScale="90000"/>
          </a:bodyPr>
          <a:lstStyle/>
          <a:p>
            <a:pPr algn="r"/>
            <a:r>
              <a:rPr lang="en-US" altLang="ko-KR" dirty="0" smtClean="0"/>
              <a:t>California English Language Development Test (CELDT) </a:t>
            </a:r>
            <a:endParaRPr lang="ko-KR" altLang="en-US" sz="3100" dirty="0"/>
          </a:p>
        </p:txBody>
      </p:sp>
      <p:pic>
        <p:nvPicPr>
          <p:cNvPr id="1026" name="Picture 2"/>
          <p:cNvPicPr>
            <a:picLocks noChangeAspect="1" noChangeArrowheads="1"/>
          </p:cNvPicPr>
          <p:nvPr/>
        </p:nvPicPr>
        <p:blipFill>
          <a:blip r:embed="rId2" cstate="print"/>
          <a:srcRect l="9681" t="12066" r="6750" b="9012"/>
          <a:stretch>
            <a:fillRect/>
          </a:stretch>
        </p:blipFill>
        <p:spPr bwMode="auto">
          <a:xfrm>
            <a:off x="395536" y="2060848"/>
            <a:ext cx="8441043" cy="424847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539552" y="260648"/>
            <a:ext cx="7467600" cy="1143000"/>
          </a:xfrm>
        </p:spPr>
        <p:txBody>
          <a:bodyPr>
            <a:normAutofit fontScale="90000"/>
          </a:bodyPr>
          <a:lstStyle/>
          <a:p>
            <a:pPr algn="r"/>
            <a:r>
              <a:rPr lang="en-US" altLang="ko-KR" dirty="0" smtClean="0"/>
              <a:t>California English Language Development Test (CELDT) </a:t>
            </a:r>
            <a:endParaRPr lang="ko-KR" altLang="en-US" dirty="0"/>
          </a:p>
        </p:txBody>
      </p:sp>
      <p:pic>
        <p:nvPicPr>
          <p:cNvPr id="3" name="Picture 2"/>
          <p:cNvPicPr>
            <a:picLocks noChangeAspect="1" noChangeArrowheads="1"/>
          </p:cNvPicPr>
          <p:nvPr/>
        </p:nvPicPr>
        <p:blipFill>
          <a:blip r:embed="rId2" cstate="print"/>
          <a:srcRect l="9128" t="12066" r="6750" b="3759"/>
          <a:stretch>
            <a:fillRect/>
          </a:stretch>
        </p:blipFill>
        <p:spPr bwMode="auto">
          <a:xfrm>
            <a:off x="539552" y="1916832"/>
            <a:ext cx="7974576" cy="425266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dirty="0" smtClean="0"/>
              <a:t>유치원 교육 모델 </a:t>
            </a:r>
            <a:r>
              <a:rPr lang="en-US" altLang="ko-KR" dirty="0" smtClean="0"/>
              <a:t>(Russell, 2011)</a:t>
            </a:r>
            <a:endParaRPr lang="ko-KR" altLang="en-US" dirty="0"/>
          </a:p>
        </p:txBody>
      </p:sp>
      <p:sp>
        <p:nvSpPr>
          <p:cNvPr id="3" name="내용 개체 틀 2"/>
          <p:cNvSpPr>
            <a:spLocks noGrp="1"/>
          </p:cNvSpPr>
          <p:nvPr>
            <p:ph idx="1"/>
          </p:nvPr>
        </p:nvSpPr>
        <p:spPr/>
        <p:txBody>
          <a:bodyPr/>
          <a:lstStyle/>
          <a:p>
            <a:r>
              <a:rPr lang="en-US" altLang="ko-KR" dirty="0" smtClean="0"/>
              <a:t>Russell (2011)</a:t>
            </a:r>
            <a:r>
              <a:rPr lang="ko-KR" altLang="en-US" dirty="0" smtClean="0"/>
              <a:t>은</a:t>
            </a:r>
            <a:r>
              <a:rPr lang="en-US" altLang="ko-KR" dirty="0" smtClean="0"/>
              <a:t>, </a:t>
            </a:r>
            <a:r>
              <a:rPr lang="ko-KR" altLang="en-US" dirty="0" smtClean="0"/>
              <a:t>캘리포니아 주 내에서 지난 </a:t>
            </a:r>
            <a:r>
              <a:rPr lang="en-US" altLang="ko-KR" dirty="0" smtClean="0"/>
              <a:t>1950</a:t>
            </a:r>
            <a:r>
              <a:rPr lang="ko-KR" altLang="en-US" dirty="0" smtClean="0"/>
              <a:t>년대부터 </a:t>
            </a:r>
            <a:r>
              <a:rPr lang="en-US" altLang="ko-KR" dirty="0" smtClean="0"/>
              <a:t>2000</a:t>
            </a:r>
            <a:r>
              <a:rPr lang="ko-KR" altLang="en-US" dirty="0" smtClean="0"/>
              <a:t>년대까지 뉴스나 각종 언론 매체</a:t>
            </a:r>
            <a:r>
              <a:rPr lang="en-US" altLang="ko-KR" dirty="0" smtClean="0"/>
              <a:t>, </a:t>
            </a:r>
            <a:r>
              <a:rPr lang="ko-KR" altLang="en-US" dirty="0" smtClean="0"/>
              <a:t>교육학 학회</a:t>
            </a:r>
            <a:r>
              <a:rPr lang="en-US" altLang="ko-KR" dirty="0" smtClean="0"/>
              <a:t>, </a:t>
            </a:r>
            <a:r>
              <a:rPr lang="ko-KR" altLang="en-US" dirty="0" smtClean="0"/>
              <a:t>그리고 주정부 정책자료 등을 분석하였다</a:t>
            </a:r>
            <a:r>
              <a:rPr lang="en-US" altLang="ko-KR" dirty="0" smtClean="0"/>
              <a:t>. </a:t>
            </a:r>
            <a:endParaRPr lang="ko-KR"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dirty="0" smtClean="0"/>
              <a:t>유치원 교육 모델 </a:t>
            </a:r>
            <a:r>
              <a:rPr lang="en-US" altLang="ko-KR" dirty="0" smtClean="0"/>
              <a:t>(Russell, 2011)</a:t>
            </a:r>
            <a:endParaRPr lang="ko-KR" altLang="en-US" dirty="0"/>
          </a:p>
        </p:txBody>
      </p:sp>
      <p:graphicFrame>
        <p:nvGraphicFramePr>
          <p:cNvPr id="5" name="내용 개체 틀 4"/>
          <p:cNvGraphicFramePr>
            <a:graphicFrameLocks noGrp="1"/>
          </p:cNvGraphicFramePr>
          <p:nvPr>
            <p:ph idx="1"/>
          </p:nvPr>
        </p:nvGraphicFramePr>
        <p:xfrm>
          <a:off x="457200" y="1412776"/>
          <a:ext cx="8291263" cy="5029200"/>
        </p:xfrm>
        <a:graphic>
          <a:graphicData uri="http://schemas.openxmlformats.org/drawingml/2006/table">
            <a:tbl>
              <a:tblPr firstRow="1" bandRow="1">
                <a:tableStyleId>{306799F8-075E-4A3A-A7F6-7FBC6576F1A4}</a:tableStyleId>
              </a:tblPr>
              <a:tblGrid>
                <a:gridCol w="1726505"/>
                <a:gridCol w="3161951"/>
                <a:gridCol w="3402807"/>
              </a:tblGrid>
              <a:tr h="370840">
                <a:tc>
                  <a:txBody>
                    <a:bodyPr/>
                    <a:lstStyle/>
                    <a:p>
                      <a:pPr latinLnBrk="1"/>
                      <a:endParaRPr lang="ko-KR" alt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latinLnBrk="1"/>
                      <a:r>
                        <a:rPr lang="ko-KR" altLang="en-US" dirty="0" smtClean="0"/>
                        <a:t>학습성취 지향 모델</a:t>
                      </a:r>
                      <a:r>
                        <a:rPr lang="en-US" altLang="ko-KR" dirty="0" smtClean="0"/>
                        <a:t>(Academic Model)</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pPr latinLnBrk="1"/>
                      <a:r>
                        <a:rPr lang="ko-KR" altLang="en-US" dirty="0" smtClean="0"/>
                        <a:t>발달 지향 모델</a:t>
                      </a:r>
                      <a:endParaRPr lang="en-US" altLang="ko-KR" dirty="0" smtClean="0"/>
                    </a:p>
                    <a:p>
                      <a:pPr latinLnBrk="1"/>
                      <a:r>
                        <a:rPr lang="en-US" altLang="ko-KR" dirty="0" smtClean="0"/>
                        <a:t>(Developmental Model)</a:t>
                      </a:r>
                      <a:endParaRPr lang="ko-KR"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6">
                        <a:lumMod val="75000"/>
                      </a:schemeClr>
                    </a:solidFill>
                  </a:tcPr>
                </a:tc>
              </a:tr>
              <a:tr h="370840">
                <a:tc>
                  <a:txBody>
                    <a:bodyPr/>
                    <a:lstStyle/>
                    <a:p>
                      <a:pPr latinLnBrk="1"/>
                      <a:r>
                        <a:rPr lang="ko-KR" altLang="en-US" dirty="0" smtClean="0"/>
                        <a:t>유치원 목표</a:t>
                      </a:r>
                      <a:endParaRPr lang="ko-KR"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75000"/>
                      </a:schemeClr>
                    </a:solidFill>
                  </a:tcPr>
                </a:tc>
                <a:tc>
                  <a:txBody>
                    <a:bodyPr/>
                    <a:lstStyle/>
                    <a:p>
                      <a:pPr latinLnBrk="1"/>
                      <a:r>
                        <a:rPr lang="ko-KR" altLang="en-US" dirty="0" smtClean="0"/>
                        <a:t>이후의 학년 학습 성취에 필요한 기본 내용의 숙달</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latinLnBrk="1"/>
                      <a:r>
                        <a:rPr lang="ko-KR" altLang="en-US" dirty="0" smtClean="0"/>
                        <a:t>형식적 교육</a:t>
                      </a:r>
                      <a:r>
                        <a:rPr lang="ko-KR" altLang="en-US" baseline="0" dirty="0" smtClean="0"/>
                        <a:t> 단계에 성공적으로 전환</a:t>
                      </a:r>
                      <a:r>
                        <a:rPr lang="en-US" altLang="ko-KR" baseline="0" dirty="0" smtClean="0"/>
                        <a:t>; </a:t>
                      </a:r>
                      <a:r>
                        <a:rPr lang="ko-KR" altLang="en-US" baseline="0" dirty="0" smtClean="0"/>
                        <a:t>학습에 필요한 태도나 기술을 발달</a:t>
                      </a:r>
                      <a:endParaRPr lang="ko-KR"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latinLnBrk="1"/>
                      <a:r>
                        <a:rPr lang="ko-KR" altLang="en-US" dirty="0" smtClean="0"/>
                        <a:t>교수 전략</a:t>
                      </a:r>
                      <a:endParaRPr lang="ko-KR" altLang="en-US" dirty="0"/>
                    </a:p>
                  </a:txBody>
                  <a:tcP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latinLnBrk="1"/>
                      <a:r>
                        <a:rPr lang="ko-KR" altLang="en-US" dirty="0" smtClean="0"/>
                        <a:t>교사가 이끄는 활동이나 전체활동</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latinLnBrk="1"/>
                      <a:r>
                        <a:rPr lang="ko-KR" altLang="en-US" dirty="0" smtClean="0"/>
                        <a:t>학생이 주도하는 활동이나 실험학습</a:t>
                      </a:r>
                      <a:r>
                        <a:rPr lang="en-US" altLang="ko-KR" dirty="0" smtClean="0"/>
                        <a:t>,</a:t>
                      </a:r>
                      <a:r>
                        <a:rPr lang="ko-KR" altLang="en-US" dirty="0" smtClean="0"/>
                        <a:t> 협동 학습</a:t>
                      </a:r>
                      <a:endParaRPr lang="ko-KR" altLang="en-US" dirty="0"/>
                    </a:p>
                  </a:txBody>
                  <a:tcPr>
                    <a:lnL w="12700" cap="flat" cmpd="sng" algn="ctr">
                      <a:solidFill>
                        <a:schemeClr val="tx1"/>
                      </a:solidFill>
                      <a:prstDash val="solid"/>
                      <a:round/>
                      <a:headEnd type="none" w="med" len="med"/>
                      <a:tailEnd type="none" w="med" len="med"/>
                    </a:lnL>
                  </a:tcPr>
                </a:tc>
              </a:tr>
              <a:tr h="370840">
                <a:tc>
                  <a:txBody>
                    <a:bodyPr/>
                    <a:lstStyle/>
                    <a:p>
                      <a:pPr latinLnBrk="1"/>
                      <a:r>
                        <a:rPr lang="ko-KR" altLang="en-US" dirty="0" smtClean="0"/>
                        <a:t>학습 내용</a:t>
                      </a:r>
                      <a:endParaRPr lang="ko-KR" altLang="en-US" dirty="0"/>
                    </a:p>
                  </a:txBody>
                  <a:tcP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latinLnBrk="1"/>
                      <a:r>
                        <a:rPr lang="ko-KR" altLang="en-US" dirty="0" smtClean="0"/>
                        <a:t>전통적인 교과학습</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latinLnBrk="1"/>
                      <a:r>
                        <a:rPr lang="ko-KR" altLang="en-US" dirty="0" smtClean="0"/>
                        <a:t>교과내용뿐 아니라 사회 정서 발달에도 균형적인 관심</a:t>
                      </a:r>
                      <a:endParaRPr lang="ko-KR" altLang="en-US" dirty="0"/>
                    </a:p>
                  </a:txBody>
                  <a:tcPr>
                    <a:lnL w="12700" cap="flat" cmpd="sng" algn="ctr">
                      <a:solidFill>
                        <a:schemeClr val="tx1"/>
                      </a:solidFill>
                      <a:prstDash val="solid"/>
                      <a:round/>
                      <a:headEnd type="none" w="med" len="med"/>
                      <a:tailEnd type="none" w="med" len="med"/>
                    </a:lnL>
                  </a:tcPr>
                </a:tc>
              </a:tr>
              <a:tr h="370840">
                <a:tc>
                  <a:txBody>
                    <a:bodyPr/>
                    <a:lstStyle/>
                    <a:p>
                      <a:pPr latinLnBrk="1"/>
                      <a:r>
                        <a:rPr lang="ko-KR" altLang="en-US" dirty="0" smtClean="0"/>
                        <a:t>자료 및 활동</a:t>
                      </a:r>
                      <a:endParaRPr lang="ko-KR" altLang="en-US" dirty="0"/>
                    </a:p>
                  </a:txBody>
                  <a:tcP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latinLnBrk="1"/>
                      <a:r>
                        <a:rPr lang="ko-KR" altLang="en-US" dirty="0" smtClean="0"/>
                        <a:t>개인 활동</a:t>
                      </a:r>
                      <a:r>
                        <a:rPr lang="en-US" altLang="ko-KR" dirty="0" smtClean="0"/>
                        <a:t>, </a:t>
                      </a:r>
                      <a:r>
                        <a:rPr lang="ko-KR" altLang="en-US" dirty="0" smtClean="0"/>
                        <a:t>반복과 복습</a:t>
                      </a:r>
                      <a:r>
                        <a:rPr lang="en-US" altLang="ko-KR" dirty="0" smtClean="0"/>
                        <a:t>, </a:t>
                      </a:r>
                      <a:r>
                        <a:rPr lang="ko-KR" altLang="en-US" dirty="0" smtClean="0"/>
                        <a:t>추상적인 자료 </a:t>
                      </a:r>
                      <a:r>
                        <a:rPr lang="en-US" altLang="ko-KR" dirty="0" smtClean="0"/>
                        <a:t>(worksheet, flashcards,</a:t>
                      </a:r>
                      <a:r>
                        <a:rPr lang="en-US" altLang="ko-KR" baseline="0" dirty="0" smtClean="0"/>
                        <a:t> etc.)</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latinLnBrk="1"/>
                      <a:r>
                        <a:rPr lang="ko-KR" altLang="en-US" dirty="0" smtClean="0"/>
                        <a:t>그룹 대화</a:t>
                      </a:r>
                      <a:r>
                        <a:rPr lang="en-US" altLang="ko-KR" dirty="0" smtClean="0"/>
                        <a:t>, </a:t>
                      </a:r>
                      <a:r>
                        <a:rPr lang="ko-KR" altLang="en-US" dirty="0" smtClean="0"/>
                        <a:t>놀이</a:t>
                      </a:r>
                      <a:r>
                        <a:rPr lang="en-US" altLang="ko-KR" dirty="0" smtClean="0"/>
                        <a:t>, </a:t>
                      </a:r>
                      <a:r>
                        <a:rPr lang="ko-KR" altLang="en-US" dirty="0" smtClean="0"/>
                        <a:t>신체적인 활동</a:t>
                      </a:r>
                      <a:r>
                        <a:rPr lang="en-US" altLang="ko-KR" dirty="0" smtClean="0"/>
                        <a:t>, </a:t>
                      </a:r>
                      <a:r>
                        <a:rPr lang="ko-KR" altLang="en-US" dirty="0" smtClean="0"/>
                        <a:t>구체적인 자료</a:t>
                      </a:r>
                      <a:endParaRPr lang="ko-KR" altLang="en-US" dirty="0"/>
                    </a:p>
                  </a:txBody>
                  <a:tcPr>
                    <a:lnL w="12700" cap="flat" cmpd="sng" algn="ctr">
                      <a:solidFill>
                        <a:schemeClr val="tx1"/>
                      </a:solidFill>
                      <a:prstDash val="solid"/>
                      <a:round/>
                      <a:headEnd type="none" w="med" len="med"/>
                      <a:tailEnd type="none" w="med" len="med"/>
                    </a:lnL>
                  </a:tcPr>
                </a:tc>
              </a:tr>
              <a:tr h="370840">
                <a:tc>
                  <a:txBody>
                    <a:bodyPr/>
                    <a:lstStyle/>
                    <a:p>
                      <a:pPr latinLnBrk="1"/>
                      <a:r>
                        <a:rPr lang="ko-KR" altLang="en-US" dirty="0" smtClean="0"/>
                        <a:t>평가 방법</a:t>
                      </a:r>
                      <a:endParaRPr lang="ko-KR" altLang="en-US" dirty="0"/>
                    </a:p>
                  </a:txBody>
                  <a:tcP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latinLnBrk="1"/>
                      <a:r>
                        <a:rPr lang="ko-KR" altLang="en-US" dirty="0" smtClean="0"/>
                        <a:t>준비도 검사</a:t>
                      </a:r>
                      <a:r>
                        <a:rPr lang="en-US" altLang="ko-KR" dirty="0" smtClean="0"/>
                        <a:t>, </a:t>
                      </a:r>
                      <a:r>
                        <a:rPr lang="ko-KR" altLang="en-US" dirty="0" smtClean="0"/>
                        <a:t>표준화된 검사</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latinLnBrk="1"/>
                      <a:r>
                        <a:rPr lang="ko-KR" altLang="en-US" dirty="0" smtClean="0"/>
                        <a:t>관찰</a:t>
                      </a:r>
                      <a:r>
                        <a:rPr lang="en-US" altLang="ko-KR" dirty="0" smtClean="0"/>
                        <a:t>, </a:t>
                      </a:r>
                      <a:r>
                        <a:rPr lang="ko-KR" altLang="en-US" dirty="0" smtClean="0"/>
                        <a:t>기록</a:t>
                      </a:r>
                      <a:r>
                        <a:rPr lang="en-US" altLang="ko-KR" dirty="0" smtClean="0"/>
                        <a:t>, </a:t>
                      </a:r>
                      <a:r>
                        <a:rPr lang="ko-KR" altLang="en-US" dirty="0" smtClean="0"/>
                        <a:t>학생의 작품 샘플링</a:t>
                      </a:r>
                      <a:r>
                        <a:rPr lang="en-US" altLang="ko-KR" dirty="0" smtClean="0"/>
                        <a:t>, </a:t>
                      </a:r>
                      <a:r>
                        <a:rPr lang="ko-KR" altLang="en-US" dirty="0" smtClean="0"/>
                        <a:t>자기 평가</a:t>
                      </a:r>
                      <a:endParaRPr lang="ko-KR" altLang="en-US" dirty="0"/>
                    </a:p>
                  </a:txBody>
                  <a:tcPr>
                    <a:lnL w="12700" cap="flat" cmpd="sng" algn="ctr">
                      <a:solidFill>
                        <a:schemeClr val="tx1"/>
                      </a:solidFill>
                      <a:prstDash val="solid"/>
                      <a:round/>
                      <a:headEnd type="none" w="med" len="med"/>
                      <a:tailEnd type="none" w="med" len="med"/>
                    </a:lnL>
                  </a:tcPr>
                </a:tc>
              </a:tr>
              <a:tr h="370840">
                <a:tc>
                  <a:txBody>
                    <a:bodyPr/>
                    <a:lstStyle/>
                    <a:p>
                      <a:pPr latinLnBrk="1"/>
                      <a:r>
                        <a:rPr lang="ko-KR" altLang="en-US" dirty="0" smtClean="0"/>
                        <a:t>교사의 역할</a:t>
                      </a:r>
                      <a:endParaRPr lang="ko-KR" altLang="en-US" dirty="0"/>
                    </a:p>
                  </a:txBody>
                  <a:tcP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latinLnBrk="1"/>
                      <a:r>
                        <a:rPr lang="ko-KR" altLang="en-US" dirty="0" smtClean="0"/>
                        <a:t>학습 이나 기술을 세분화된 단위로 나눠 제공</a:t>
                      </a:r>
                      <a:endParaRPr lang="ko-KR"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latinLnBrk="1"/>
                      <a:r>
                        <a:rPr lang="ko-KR" altLang="en-US" dirty="0" smtClean="0"/>
                        <a:t>발달적으로 적합한 실제</a:t>
                      </a:r>
                      <a:r>
                        <a:rPr lang="ko-KR" altLang="en-US" baseline="0" dirty="0" smtClean="0"/>
                        <a:t> 제공</a:t>
                      </a:r>
                      <a:endParaRPr lang="ko-KR" altLang="en-US" dirty="0"/>
                    </a:p>
                  </a:txBody>
                  <a:tcPr>
                    <a:lnL w="12700" cap="flat" cmpd="sng" algn="ctr">
                      <a:solidFill>
                        <a:schemeClr val="tx1"/>
                      </a:solidFill>
                      <a:prstDash val="solid"/>
                      <a:round/>
                      <a:headEnd type="none" w="med" len="med"/>
                      <a:tailEnd type="none" w="med" len="med"/>
                    </a:lnL>
                  </a:tcPr>
                </a:tc>
              </a:tr>
            </a:tbl>
          </a:graphicData>
        </a:graphic>
      </p:graphicFrame>
      <p:sp>
        <p:nvSpPr>
          <p:cNvPr id="4" name="오른쪽 화살표 3"/>
          <p:cNvSpPr/>
          <p:nvPr/>
        </p:nvSpPr>
        <p:spPr>
          <a:xfrm rot="10800000">
            <a:off x="4572000" y="1340768"/>
            <a:ext cx="792088" cy="64807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sld>
</file>

<file path=ppt/theme/theme1.xml><?xml version="1.0" encoding="utf-8"?>
<a:theme xmlns:a="http://schemas.openxmlformats.org/drawingml/2006/main" name="테크닉">
  <a:themeElements>
    <a:clrScheme name="테크닉">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테크닉">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테크닉">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1716</TotalTime>
  <Words>1265</Words>
  <Application>Microsoft Office PowerPoint</Application>
  <PresentationFormat>화면 슬라이드 쇼(4:3)</PresentationFormat>
  <Paragraphs>141</Paragraphs>
  <Slides>21</Slides>
  <Notes>4</Notes>
  <HiddenSlides>0</HiddenSlides>
  <MMClips>0</MMClips>
  <ScaleCrop>false</ScaleCrop>
  <HeadingPairs>
    <vt:vector size="4" baseType="variant">
      <vt:variant>
        <vt:lpstr>테마</vt:lpstr>
      </vt:variant>
      <vt:variant>
        <vt:i4>1</vt:i4>
      </vt:variant>
      <vt:variant>
        <vt:lpstr>슬라이드 제목</vt:lpstr>
      </vt:variant>
      <vt:variant>
        <vt:i4>21</vt:i4>
      </vt:variant>
    </vt:vector>
  </HeadingPairs>
  <TitlesOfParts>
    <vt:vector size="22" baseType="lpstr">
      <vt:lpstr>테크닉</vt:lpstr>
      <vt:lpstr>놀이가 사라지는 유치원</vt:lpstr>
      <vt:lpstr>목차</vt:lpstr>
      <vt:lpstr>슬라이드 3</vt:lpstr>
      <vt:lpstr>A Nation at Risk (1983)</vt:lpstr>
      <vt:lpstr>유치반의 문해 발달 기준 비교 </vt:lpstr>
      <vt:lpstr>California English Language Development Test (CELDT) </vt:lpstr>
      <vt:lpstr>California English Language Development Test (CELDT) </vt:lpstr>
      <vt:lpstr>유치원 교육 모델 (Russell, 2011)</vt:lpstr>
      <vt:lpstr>유치원 교육 모델 (Russell, 2011)</vt:lpstr>
      <vt:lpstr>슬라이드 10</vt:lpstr>
      <vt:lpstr>High/Scope Preschool -Curriculum Comparison Study (1997)</vt:lpstr>
      <vt:lpstr>High/Scope Preschool -Curriculum Comparison Study (1997)</vt:lpstr>
      <vt:lpstr>High/Scope Preschool -Curriculum Comparison Study (1997)</vt:lpstr>
      <vt:lpstr>Rebecca A. Marcon (2002)의 연구</vt:lpstr>
      <vt:lpstr>Rebecca A. Marcon (2002 )의 연구</vt:lpstr>
      <vt:lpstr>Rebecca A. Marcon (2002 )의 연구</vt:lpstr>
      <vt:lpstr>슬라이드 17</vt:lpstr>
      <vt:lpstr>슬라이드 18</vt:lpstr>
      <vt:lpstr>표준화된 평가의 문제점</vt:lpstr>
      <vt:lpstr>유급 (retention)의 부정적 영향</vt:lpstr>
      <vt:lpstr>평가방법의 적절성 확보하기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Soowon Lee</dc:creator>
  <cp:lastModifiedBy>Customer</cp:lastModifiedBy>
  <cp:revision>118</cp:revision>
  <dcterms:created xsi:type="dcterms:W3CDTF">2011-07-10T08:20:54Z</dcterms:created>
  <dcterms:modified xsi:type="dcterms:W3CDTF">2012-04-04T04:58:22Z</dcterms:modified>
</cp:coreProperties>
</file>