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7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4" r:id="rId12"/>
    <p:sldId id="268" r:id="rId13"/>
    <p:sldId id="269" r:id="rId14"/>
    <p:sldId id="271" r:id="rId15"/>
    <p:sldId id="267" r:id="rId16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이훈기" initials="이" lastIdx="1" clrIdx="0">
    <p:extLst>
      <p:ext uri="{19B8F6BF-5375-455C-9EA6-DF929625EA0E}">
        <p15:presenceInfo xmlns:p15="http://schemas.microsoft.com/office/powerpoint/2012/main" userId="이훈기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38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B7523B-81BA-4726-A057-2A73F29E050E}" type="datetimeFigureOut">
              <a:rPr lang="ko-KR" altLang="en-US" smtClean="0"/>
              <a:t>2021-09-14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CF65F8-B985-42D9-9587-9544FD9AF1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370072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B437B70-A6F0-448A-BF2F-5F6ECD6579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8DDDB1A-8670-44D9-AB3F-4EF409AF26C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7DBA443-B370-464A-A38B-EC3D44D25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6C0DB-89FD-40CB-A612-814BBF2812F8}" type="datetime1">
              <a:rPr lang="ko-KR" altLang="en-US" smtClean="0"/>
              <a:t>2021-09-14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2ADB1DB-9F2F-4317-B202-F2D664A295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D3D426C-91C8-4173-9E0F-52850BB106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F3F2B-8B8B-452E-A208-1D2A644A84E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948975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79BB26D-AB2B-4FAD-9E69-CA55CD988A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608D3835-C0E3-403C-AF0C-9F5E6CD5B9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04AAA4E-6424-4491-A116-F8BD6129B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0A024-0991-48E0-907C-8A6ED31FE553}" type="datetime1">
              <a:rPr lang="ko-KR" altLang="en-US" smtClean="0"/>
              <a:t>2021-09-14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4849955-09EB-446A-AF46-D3AB9A183A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F954CE2-FED6-45EC-86D1-3A2514E00B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F3F2B-8B8B-452E-A208-1D2A644A84E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321092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CFFED985-93EA-4FA7-BA7A-408B57B9CAA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3C35B5D5-FF8E-462A-9307-04045BB664A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C140B4D-7BA6-4E81-8D4D-8115A376D5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C6A96-1B5A-4BCB-AC10-991D58A49B64}" type="datetime1">
              <a:rPr lang="ko-KR" altLang="en-US" smtClean="0"/>
              <a:t>2021-09-14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2581099-3961-4706-AB7D-B60EAF43E7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9852B7E-CF48-416D-9AEE-B2A32632C1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F3F2B-8B8B-452E-A208-1D2A644A84E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693029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D84C56-E360-4067-AE8E-1EABEA53AA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B2F18778-13E9-4D23-A9B0-ED4A787159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063D772-C209-4E25-AF08-8C62335BA9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26861-8362-4497-9000-C8943BB59C0B}" type="datetime1">
              <a:rPr lang="ko-KR" altLang="en-US" smtClean="0"/>
              <a:t>2021-09-14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5CB4677-2AD2-478E-BEEC-E9096373E1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FCB2FE0-1921-4BAA-A715-DDF6ED338C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F3F2B-8B8B-452E-A208-1D2A644A84E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532665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FF61C78-4E4A-4E53-ACF6-69AFB6CD86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BCB70637-5076-4C72-8CEA-C2A87C3CE7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D498D6F-7983-4DB4-A540-BFB2AC5E2A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6BA25-F04C-44D3-84C0-811244F696C4}" type="datetime1">
              <a:rPr lang="ko-KR" altLang="en-US" smtClean="0"/>
              <a:t>2021-09-14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C5203AB-F931-4125-A22C-E66A3AE187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DEC0672-4B68-471B-B233-32F7DAAF3B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F3F2B-8B8B-452E-A208-1D2A644A84E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34258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E9007F6-2D11-4854-9B46-9055E1FE58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ABBE6429-C1CD-4651-A104-8CA4ADF920B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0686EFE5-11F2-4924-A493-530D175307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9702A6EB-DD1B-4A14-A08D-1C9E2A88D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E1CEF-DFE4-498A-93DA-082E4919E1C5}" type="datetime1">
              <a:rPr lang="ko-KR" altLang="en-US" smtClean="0"/>
              <a:t>2021-09-14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C3C092DB-E8B0-43C0-BA7F-A068DD7008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F7093633-1E65-445D-9A4A-090E77398B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F3F2B-8B8B-452E-A208-1D2A644A84E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974240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8E5C80C-87BC-40E5-91E2-1D09EB0721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717293B-B5BC-42AF-9A1E-AD1D48C6AF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F3036C57-1CC4-4ADB-A5BD-D9BFED37BF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1A306B3E-A0E0-4F91-8B01-43371BC91F6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8AF0AFED-B23C-4107-8173-9661DD239E9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4B76770E-AA8F-4DC8-AE6D-93C41E21A5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4C4BF-B28C-4EBB-961D-FE14C9C6490A}" type="datetime1">
              <a:rPr lang="ko-KR" altLang="en-US" smtClean="0"/>
              <a:t>2021-09-14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9542EC63-56ED-4B75-A790-9C2CB21021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AFEE1285-D0F5-455D-A2DF-477E69526C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F3F2B-8B8B-452E-A208-1D2A644A84E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074971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FD2D04D-4807-4F07-B014-0FF7A89091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6E77E7CD-8ADB-4290-B3CA-F72E9C9905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6E964-AAC7-48B4-B5D5-4D593C4FCB33}" type="datetime1">
              <a:rPr lang="ko-KR" altLang="en-US" smtClean="0"/>
              <a:t>2021-09-14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2D920FD8-9794-4D1E-ABCB-73ED188AA9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A158FB24-CD0A-49FB-95EA-3D82A61136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F3F2B-8B8B-452E-A208-1D2A644A84E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667581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CCD34D04-5BB0-48D9-902E-E494D99237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DA9F8-E2E0-45D2-A534-349B93458D05}" type="datetime1">
              <a:rPr lang="ko-KR" altLang="en-US" smtClean="0"/>
              <a:t>2021-09-14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7CB9FDF9-70A2-4BDE-9087-F8BD52F056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CEDAC7D3-0514-4EBA-84A0-B822C551E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F3F2B-8B8B-452E-A208-1D2A644A84E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169985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606288A-3469-40D2-B59D-6FB5E9727F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BB6F82B6-172B-4997-A2D5-36AD7E8A07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9C9D501C-6CAA-4DED-B4AA-8D06A3182AB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AA5C3D16-52D3-4479-82F7-72FE22AF22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5B27D-684B-40FB-9863-A6B01CD554CF}" type="datetime1">
              <a:rPr lang="ko-KR" altLang="en-US" smtClean="0"/>
              <a:t>2021-09-14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36022D67-875F-4FF9-974B-A7974B424F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4968016-A12D-4530-A1D2-01BACB929D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F3F2B-8B8B-452E-A208-1D2A644A84E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209412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E6B36BE-DC3B-42AB-BC0B-0DDBED94F9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79EEF08E-D581-4230-B6CB-D8EED164705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895524DB-D8AB-444C-8D29-AB135402B6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BDD5417D-F092-46FE-84A1-04B5D1262B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70C4F-FA10-4F44-A572-A81C9319F02B}" type="datetime1">
              <a:rPr lang="ko-KR" altLang="en-US" smtClean="0"/>
              <a:t>2021-09-14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64BEDEB8-BE5A-472B-AFC7-C9ABDBD470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07B33BDD-1DA8-408A-911B-58A02E40C8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F3F2B-8B8B-452E-A208-1D2A644A84E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40290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42CFA63-DEE3-426D-9314-F117D6ABFD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415079E9-9B81-49C3-89C0-AA8207B504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F8FC89A-F0C8-477E-9C6C-A1B89618988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04ADF3-84C3-45C9-84C8-2D7ABA74B672}" type="datetime1">
              <a:rPr lang="ko-KR" altLang="en-US" smtClean="0"/>
              <a:t>2021-09-14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72042A6-3658-4448-9747-AA6AE48CBE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B1A94BA-CAE1-4741-9676-B4DDBFE673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CF3F2B-8B8B-452E-A208-1D2A644A84E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98552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8E2F40A-E62B-487C-A22B-478E483045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1371" y="1122363"/>
            <a:ext cx="10929258" cy="2387600"/>
          </a:xfrm>
        </p:spPr>
        <p:txBody>
          <a:bodyPr>
            <a:normAutofit/>
          </a:bodyPr>
          <a:lstStyle/>
          <a:p>
            <a:r>
              <a:rPr lang="ko-KR" altLang="en-US" sz="2800" b="1" kern="0" spc="0" dirty="0">
                <a:solidFill>
                  <a:srgbClr val="000000"/>
                </a:solidFill>
                <a:effectLst/>
                <a:latin typeface="돋움" panose="020B0600000101010101" pitchFamily="50" charset="-127"/>
                <a:ea typeface="돋움" panose="020B0600000101010101" pitchFamily="50" charset="-127"/>
              </a:rPr>
              <a:t>실제 배송데이터를 활용한 </a:t>
            </a:r>
            <a:r>
              <a:rPr lang="ko-KR" altLang="en-US" sz="2800" b="1" kern="0" spc="-40" dirty="0">
                <a:solidFill>
                  <a:srgbClr val="000000"/>
                </a:solidFill>
                <a:effectLst/>
                <a:latin typeface="돋움" panose="020B0600000101010101" pitchFamily="50" charset="-127"/>
                <a:ea typeface="돋움" panose="020B0600000101010101" pitchFamily="50" charset="-127"/>
              </a:rPr>
              <a:t>대규모 물류 배송의 최적화 및 리스크 관리</a:t>
            </a:r>
            <a:br>
              <a:rPr lang="en-US" altLang="ko-KR" sz="2400" b="1" kern="0" spc="-40" dirty="0">
                <a:solidFill>
                  <a:srgbClr val="000000"/>
                </a:solidFill>
                <a:effectLst/>
                <a:latin typeface="돋움" panose="020B0600000101010101" pitchFamily="50" charset="-127"/>
                <a:ea typeface="돋움" panose="020B0600000101010101" pitchFamily="50" charset="-127"/>
              </a:rPr>
            </a:br>
            <a:br>
              <a:rPr lang="en-US" altLang="ko-KR" sz="2400" b="1" kern="0" spc="-40" dirty="0">
                <a:solidFill>
                  <a:srgbClr val="000000"/>
                </a:solidFill>
                <a:effectLst/>
                <a:latin typeface="돋움" panose="020B0600000101010101" pitchFamily="50" charset="-127"/>
                <a:ea typeface="돋움" panose="020B0600000101010101" pitchFamily="50" charset="-127"/>
              </a:rPr>
            </a:br>
            <a:br>
              <a:rPr lang="en-US" altLang="ko-KR" sz="2400" b="1" kern="0" spc="-40" dirty="0">
                <a:solidFill>
                  <a:srgbClr val="000000"/>
                </a:solidFill>
                <a:effectLst/>
                <a:latin typeface="돋움" panose="020B0600000101010101" pitchFamily="50" charset="-127"/>
                <a:ea typeface="돋움" panose="020B0600000101010101" pitchFamily="50" charset="-127"/>
              </a:rPr>
            </a:br>
            <a:br>
              <a:rPr lang="en-US" altLang="ko-KR" sz="2400" b="1" kern="0" spc="-40" dirty="0">
                <a:solidFill>
                  <a:srgbClr val="000000"/>
                </a:solidFill>
                <a:effectLst/>
                <a:latin typeface="돋움" panose="020B0600000101010101" pitchFamily="50" charset="-127"/>
                <a:ea typeface="돋움" panose="020B0600000101010101" pitchFamily="50" charset="-127"/>
              </a:rPr>
            </a:br>
            <a:br>
              <a:rPr lang="ko-KR" altLang="en-US" sz="2400" b="1" kern="0" spc="-40" dirty="0">
                <a:solidFill>
                  <a:srgbClr val="000000"/>
                </a:solidFill>
                <a:effectLst/>
                <a:latin typeface="한양신명조"/>
              </a:rPr>
            </a:br>
            <a:r>
              <a:rPr lang="en-US" altLang="ko-KR" sz="2400" b="1" kern="0" spc="-40" dirty="0">
                <a:solidFill>
                  <a:srgbClr val="000000"/>
                </a:solidFill>
                <a:latin typeface="한양신명조"/>
              </a:rPr>
              <a:t>2021. 09. 15.</a:t>
            </a:r>
            <a:endParaRPr lang="ko-KR" altLang="en-US" sz="7200" dirty="0"/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6DE910B1-4D42-4494-9301-950B72D78F3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 marL="127000" marR="127000" indent="0" algn="ctr" fontAlgn="base" latinLnBrk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endParaRPr lang="en-US" altLang="ko-KR" sz="1800" b="1" u="sng" kern="0" spc="0" dirty="0"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바탕" panose="02030600000101010101" pitchFamily="18" charset="-127"/>
              <a:ea typeface="바탕" panose="02030600000101010101" pitchFamily="18" charset="-127"/>
            </a:endParaRPr>
          </a:p>
          <a:p>
            <a:pPr marL="127000" marR="127000" indent="0" algn="ctr" fontAlgn="base" latinLnBrk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endParaRPr lang="en-US" altLang="ko-KR" sz="1800" b="1" u="sng" kern="0" spc="0" dirty="0"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바탕" panose="02030600000101010101" pitchFamily="18" charset="-127"/>
              <a:ea typeface="바탕" panose="02030600000101010101" pitchFamily="18" charset="-127"/>
            </a:endParaRPr>
          </a:p>
          <a:p>
            <a:pPr marL="127000" marR="127000" indent="0" algn="ctr" fontAlgn="base" latinLnBrk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sz="1800" b="1" u="sng" kern="0" spc="0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바탕" panose="02030600000101010101" pitchFamily="18" charset="-127"/>
                <a:ea typeface="바탕" panose="02030600000101010101" pitchFamily="18" charset="-127"/>
              </a:rPr>
              <a:t>이훈기</a:t>
            </a:r>
            <a:r>
              <a:rPr lang="ko-KR" altLang="en-US" sz="1800" b="1" kern="0" spc="0" baseline="30000" dirty="0">
                <a:solidFill>
                  <a:srgbClr val="000000"/>
                </a:solidFill>
                <a:effectLst/>
                <a:latin typeface="바탕" panose="02030600000101010101" pitchFamily="18" charset="-127"/>
                <a:ea typeface="바탕" panose="02030600000101010101" pitchFamily="18" charset="-127"/>
              </a:rPr>
              <a:t>*</a:t>
            </a:r>
            <a:r>
              <a:rPr lang="en-US" altLang="ko-KR" sz="1800" b="1" kern="0" spc="0" dirty="0">
                <a:solidFill>
                  <a:srgbClr val="000000"/>
                </a:solidFill>
                <a:effectLst/>
                <a:latin typeface="바탕" panose="02030600000101010101" pitchFamily="18" charset="-127"/>
                <a:ea typeface="바탕" panose="02030600000101010101" pitchFamily="18" charset="-127"/>
              </a:rPr>
              <a:t>, </a:t>
            </a:r>
            <a:r>
              <a:rPr lang="ko-KR" altLang="en-US" sz="1800" b="1" kern="0" spc="0" dirty="0">
                <a:solidFill>
                  <a:srgbClr val="000000"/>
                </a:solidFill>
                <a:effectLst/>
                <a:latin typeface="바탕" panose="02030600000101010101" pitchFamily="18" charset="-127"/>
                <a:ea typeface="바탕" panose="02030600000101010101" pitchFamily="18" charset="-127"/>
              </a:rPr>
              <a:t>유상우</a:t>
            </a:r>
            <a:r>
              <a:rPr lang="ko-KR" altLang="en-US" sz="1800" b="1" kern="0" spc="0" baseline="30000" dirty="0">
                <a:solidFill>
                  <a:srgbClr val="000000"/>
                </a:solidFill>
                <a:effectLst/>
                <a:latin typeface="바탕" panose="02030600000101010101" pitchFamily="18" charset="-127"/>
                <a:ea typeface="바탕" panose="02030600000101010101" pitchFamily="18" charset="-127"/>
              </a:rPr>
              <a:t>*</a:t>
            </a:r>
            <a:r>
              <a:rPr lang="en-US" altLang="ko-KR" sz="1800" b="1" kern="0" spc="0" dirty="0">
                <a:solidFill>
                  <a:srgbClr val="000000"/>
                </a:solidFill>
                <a:effectLst/>
                <a:latin typeface="바탕" panose="02030600000101010101" pitchFamily="18" charset="-127"/>
                <a:ea typeface="바탕" panose="02030600000101010101" pitchFamily="18" charset="-127"/>
              </a:rPr>
              <a:t>, </a:t>
            </a:r>
            <a:r>
              <a:rPr lang="ko-KR" altLang="en-US" sz="1800" b="1" kern="0" spc="0" dirty="0" err="1">
                <a:solidFill>
                  <a:srgbClr val="000000"/>
                </a:solidFill>
                <a:effectLst/>
                <a:latin typeface="바탕" panose="02030600000101010101" pitchFamily="18" charset="-127"/>
                <a:ea typeface="바탕" panose="02030600000101010101" pitchFamily="18" charset="-127"/>
              </a:rPr>
              <a:t>신용범</a:t>
            </a:r>
            <a:r>
              <a:rPr lang="ko-KR" altLang="en-US" sz="1800" b="1" kern="0" spc="0" baseline="30000" dirty="0">
                <a:solidFill>
                  <a:srgbClr val="000000"/>
                </a:solidFill>
                <a:effectLst/>
                <a:latin typeface="바탕" panose="02030600000101010101" pitchFamily="18" charset="-127"/>
                <a:ea typeface="바탕" panose="02030600000101010101" pitchFamily="18" charset="-127"/>
              </a:rPr>
              <a:t>**</a:t>
            </a:r>
            <a:r>
              <a:rPr lang="en-US" altLang="ko-KR" sz="1800" b="1" kern="0" spc="0" dirty="0">
                <a:solidFill>
                  <a:srgbClr val="000000"/>
                </a:solidFill>
                <a:effectLst/>
                <a:latin typeface="바탕" panose="02030600000101010101" pitchFamily="18" charset="-127"/>
                <a:ea typeface="바탕" panose="02030600000101010101" pitchFamily="18" charset="-127"/>
              </a:rPr>
              <a:t>, </a:t>
            </a:r>
            <a:r>
              <a:rPr lang="ko-KR" altLang="en-US" sz="1800" b="1" kern="0" spc="0" dirty="0">
                <a:solidFill>
                  <a:srgbClr val="000000"/>
                </a:solidFill>
                <a:effectLst/>
                <a:latin typeface="바탕" panose="02030600000101010101" pitchFamily="18" charset="-127"/>
                <a:ea typeface="바탕" panose="02030600000101010101" pitchFamily="18" charset="-127"/>
              </a:rPr>
              <a:t>신동일</a:t>
            </a:r>
            <a:r>
              <a:rPr lang="ko-KR" altLang="en-US" sz="1800" b="1" kern="0" spc="0" baseline="30000" dirty="0">
                <a:solidFill>
                  <a:srgbClr val="000000"/>
                </a:solidFill>
                <a:effectLst/>
                <a:latin typeface="바탕" panose="02030600000101010101" pitchFamily="18" charset="-127"/>
                <a:ea typeface="바탕" panose="02030600000101010101" pitchFamily="18" charset="-127"/>
              </a:rPr>
              <a:t>*</a:t>
            </a:r>
            <a:r>
              <a:rPr lang="en-US" altLang="ko-KR" sz="1800" b="1" kern="0" spc="0" baseline="30000" dirty="0">
                <a:solidFill>
                  <a:srgbClr val="000000"/>
                </a:solidFill>
                <a:effectLst/>
                <a:latin typeface="바탕" panose="02030600000101010101" pitchFamily="18" charset="-127"/>
                <a:ea typeface="바탕" panose="02030600000101010101" pitchFamily="18" charset="-127"/>
              </a:rPr>
              <a:t>,**†</a:t>
            </a:r>
            <a:r>
              <a:rPr lang="ko-KR" altLang="en-US" sz="1800" b="1" kern="0" spc="0" dirty="0">
                <a:solidFill>
                  <a:srgbClr val="000000"/>
                </a:solidFill>
                <a:effectLst/>
                <a:latin typeface="한컴바탕"/>
                <a:ea typeface="바탕" panose="02030600000101010101" pitchFamily="18" charset="-127"/>
              </a:rPr>
              <a:t> </a:t>
            </a:r>
            <a:endParaRPr lang="ko-KR" altLang="en-US" sz="1800" kern="0" spc="0" dirty="0">
              <a:solidFill>
                <a:srgbClr val="000000"/>
              </a:solidFill>
              <a:effectLst/>
              <a:latin typeface="한컴바탕"/>
            </a:endParaRPr>
          </a:p>
          <a:p>
            <a:pPr marL="0" marR="0" indent="0" algn="ctr" fontAlgn="base" latinLnBrk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sz="1800" kern="0" spc="0" baseline="30000" dirty="0">
                <a:solidFill>
                  <a:srgbClr val="000000"/>
                </a:solidFill>
                <a:effectLst/>
                <a:latin typeface="바탕" panose="02030600000101010101" pitchFamily="18" charset="-127"/>
                <a:ea typeface="바탕" panose="02030600000101010101" pitchFamily="18" charset="-127"/>
              </a:rPr>
              <a:t>*</a:t>
            </a: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바탕" panose="02030600000101010101" pitchFamily="18" charset="-127"/>
                <a:ea typeface="바탕" panose="02030600000101010101" pitchFamily="18" charset="-127"/>
              </a:rPr>
              <a:t>명지대학교 재난안전학과</a:t>
            </a:r>
            <a:r>
              <a:rPr lang="en-US" altLang="ko-KR" sz="1800" kern="0" spc="0" dirty="0">
                <a:solidFill>
                  <a:srgbClr val="000000"/>
                </a:solidFill>
                <a:effectLst/>
                <a:latin typeface="바탕" panose="02030600000101010101" pitchFamily="18" charset="-127"/>
                <a:ea typeface="바탕" panose="02030600000101010101" pitchFamily="18" charset="-127"/>
              </a:rPr>
              <a:t>․ </a:t>
            </a:r>
            <a:r>
              <a:rPr lang="ko-KR" altLang="en-US" sz="1800" kern="0" spc="0" baseline="30000" dirty="0">
                <a:solidFill>
                  <a:srgbClr val="000000"/>
                </a:solidFill>
                <a:effectLst/>
                <a:latin typeface="바탕" panose="02030600000101010101" pitchFamily="18" charset="-127"/>
                <a:ea typeface="바탕" panose="02030600000101010101" pitchFamily="18" charset="-127"/>
              </a:rPr>
              <a:t>**</a:t>
            </a: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바탕" panose="02030600000101010101" pitchFamily="18" charset="-127"/>
                <a:ea typeface="바탕" panose="02030600000101010101" pitchFamily="18" charset="-127"/>
              </a:rPr>
              <a:t>명지대학교 화학공학과</a:t>
            </a:r>
            <a:endParaRPr lang="ko-KR" altLang="en-US" sz="1800" kern="0" spc="0" dirty="0">
              <a:solidFill>
                <a:srgbClr val="000000"/>
              </a:solidFill>
              <a:effectLst/>
              <a:latin typeface="한컴바탕"/>
            </a:endParaRPr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473750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83E17DC-4C6A-4718-98C2-0DBE94B3CC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2800" dirty="0"/>
              <a:t>연구결과 </a:t>
            </a:r>
            <a:r>
              <a:rPr lang="en-US" altLang="ko-KR" sz="2800" dirty="0"/>
              <a:t>– </a:t>
            </a:r>
            <a:r>
              <a:rPr lang="ko-KR" altLang="en-US" sz="2800" dirty="0"/>
              <a:t>제안방법 </a:t>
            </a:r>
            <a:r>
              <a:rPr lang="en-US" altLang="ko-KR" sz="2800" dirty="0"/>
              <a:t>3 (1/2)</a:t>
            </a:r>
            <a:endParaRPr lang="ko-KR" altLang="en-US" sz="2800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143987E-733D-452D-9859-8384DFCC6C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690688"/>
            <a:ext cx="5171983" cy="4351338"/>
          </a:xfrm>
        </p:spPr>
        <p:txBody>
          <a:bodyPr>
            <a:normAutofit/>
          </a:bodyPr>
          <a:lstStyle/>
          <a:p>
            <a:pPr marL="228600" marR="0" lvl="0" indent="-228600" algn="l" defTabSz="914400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altLang="ko-KR" sz="2000" dirty="0">
                <a:solidFill>
                  <a:prstClr val="black"/>
                </a:solidFill>
                <a:latin typeface="맑은 고딕" panose="020F0502020204030204"/>
                <a:ea typeface="맑은 고딕" panose="020B0503020000020004" pitchFamily="50" charset="-127"/>
              </a:rPr>
              <a:t> Roulette wheel selection</a:t>
            </a:r>
          </a:p>
          <a:p>
            <a:pPr lvl="1">
              <a:spcBef>
                <a:spcPts val="1000"/>
              </a:spcBef>
              <a:buFont typeface="Wingdings" panose="05000000000000000000" pitchFamily="2" charset="2"/>
              <a:buChar char="§"/>
              <a:defRPr/>
            </a:pPr>
            <a:r>
              <a:rPr lang="ko-KR" altLang="en-US" sz="1600" dirty="0"/>
              <a:t>초기 </a:t>
            </a:r>
            <a:r>
              <a:rPr lang="ko-KR" altLang="en-US" sz="1600" dirty="0" err="1"/>
              <a:t>해집단</a:t>
            </a:r>
            <a:r>
              <a:rPr lang="ko-KR" altLang="en-US" sz="1600" dirty="0"/>
              <a:t> 생성시</a:t>
            </a:r>
            <a:r>
              <a:rPr lang="en-US" altLang="ko-KR" sz="1600" dirty="0"/>
              <a:t>, </a:t>
            </a:r>
            <a:r>
              <a:rPr lang="ko-KR" altLang="en-US" sz="1600" dirty="0"/>
              <a:t>가능한 모든 해집단에 대해 적합도의 합을 </a:t>
            </a:r>
            <a:r>
              <a:rPr lang="ko-KR" altLang="en-US" sz="1600" dirty="0" err="1"/>
              <a:t>구한후</a:t>
            </a:r>
            <a:r>
              <a:rPr lang="en-US" altLang="ko-KR" sz="1600" dirty="0"/>
              <a:t>, </a:t>
            </a:r>
            <a:r>
              <a:rPr lang="ko-KR" altLang="en-US" sz="1600" dirty="0"/>
              <a:t>해집단에 </a:t>
            </a:r>
            <a:r>
              <a:rPr lang="ko-KR" altLang="en-US" sz="1600" dirty="0" err="1"/>
              <a:t>선택받을</a:t>
            </a:r>
            <a:r>
              <a:rPr lang="ko-KR" altLang="en-US" sz="1600" dirty="0"/>
              <a:t> 수 있는 확률을 설정</a:t>
            </a:r>
            <a:endParaRPr lang="en-US" altLang="ko-KR" sz="1600" dirty="0"/>
          </a:p>
          <a:p>
            <a:pPr marL="228600" marR="0" lvl="0" indent="-228600" algn="l" defTabSz="914400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altLang="ko-KR" sz="2000" dirty="0">
              <a:solidFill>
                <a:prstClr val="black"/>
              </a:solidFill>
              <a:latin typeface="맑은 고딕" panose="020F0502020204030204"/>
              <a:ea typeface="맑은 고딕" panose="020B0503020000020004" pitchFamily="50" charset="-127"/>
            </a:endParaRPr>
          </a:p>
        </p:txBody>
      </p:sp>
      <p:cxnSp>
        <p:nvCxnSpPr>
          <p:cNvPr id="7" name="직선 연결선 6">
            <a:extLst>
              <a:ext uri="{FF2B5EF4-FFF2-40B4-BE49-F238E27FC236}">
                <a16:creationId xmlns:a16="http://schemas.microsoft.com/office/drawing/2014/main" id="{B28BE750-4AF2-454F-8AE9-2B82B8AF24E9}"/>
              </a:ext>
            </a:extLst>
          </p:cNvPr>
          <p:cNvCxnSpPr/>
          <p:nvPr/>
        </p:nvCxnSpPr>
        <p:spPr>
          <a:xfrm>
            <a:off x="838200" y="1287640"/>
            <a:ext cx="5580112" cy="24394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4BCC1FF9-8724-43D0-960E-D0336C63AA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F3F2B-8B8B-452E-A208-1D2A644A84E7}" type="slidenum">
              <a:rPr lang="ko-KR" altLang="en-US" smtClean="0"/>
              <a:t>10</a:t>
            </a:fld>
            <a:endParaRPr lang="ko-KR" altLang="en-US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D41FF0BF-93C7-4F53-A7C9-02E723E2C7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2495" y="1690688"/>
            <a:ext cx="4038600" cy="2095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AE710EF-C992-463A-8EB5-7E94F3727BC2}"/>
              </a:ext>
            </a:extLst>
          </p:cNvPr>
          <p:cNvSpPr txBox="1"/>
          <p:nvPr/>
        </p:nvSpPr>
        <p:spPr>
          <a:xfrm>
            <a:off x="7147249" y="4096139"/>
            <a:ext cx="420655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1400" dirty="0"/>
              <a:t>A – F</a:t>
            </a:r>
            <a:r>
              <a:rPr lang="ko-KR" altLang="en-US" sz="1400" dirty="0"/>
              <a:t>의 다음에 올 수 있는 해의 적합도를 왼쪽의 표처럼 </a:t>
            </a:r>
            <a:r>
              <a:rPr lang="ko-KR" altLang="en-US" sz="1400" dirty="0" err="1"/>
              <a:t>구한후</a:t>
            </a:r>
            <a:r>
              <a:rPr lang="en-US" altLang="ko-KR" sz="1400" dirty="0"/>
              <a:t>, </a:t>
            </a:r>
            <a:r>
              <a:rPr lang="ko-KR" altLang="en-US" sz="1400" dirty="0"/>
              <a:t>모두 더하여 하나의 </a:t>
            </a:r>
            <a:r>
              <a:rPr lang="ko-KR" altLang="en-US" sz="1400" dirty="0" err="1"/>
              <a:t>룰렛을</a:t>
            </a:r>
            <a:r>
              <a:rPr lang="ko-KR" altLang="en-US" sz="1400" dirty="0"/>
              <a:t> 만드는 방식</a:t>
            </a:r>
            <a:endParaRPr lang="en-US" altLang="ko-KR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1400" dirty="0"/>
              <a:t>C</a:t>
            </a:r>
            <a:r>
              <a:rPr lang="ko-KR" altLang="en-US" sz="1400" dirty="0"/>
              <a:t>의 적합도가 가장 높기에 가장 큰 영역을 차지하며</a:t>
            </a:r>
            <a:r>
              <a:rPr lang="en-US" altLang="ko-KR" sz="1400" dirty="0"/>
              <a:t>,</a:t>
            </a:r>
            <a:r>
              <a:rPr lang="ko-KR" altLang="en-US" sz="1400" dirty="0"/>
              <a:t> 다음 해로 뽑힐 확률이 높다</a:t>
            </a:r>
            <a:r>
              <a:rPr lang="en-US" altLang="ko-KR" sz="1400" dirty="0"/>
              <a:t>.</a:t>
            </a:r>
            <a:endParaRPr lang="ko-KR" altLang="en-US" sz="1400" dirty="0"/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DF098FCA-3478-4262-9C6A-A76B567E11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195" y="4002834"/>
            <a:ext cx="3314700" cy="962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05015C1-D45C-4762-8F6C-FE89A5B2C5AB}"/>
              </a:ext>
            </a:extLst>
          </p:cNvPr>
          <p:cNvSpPr txBox="1"/>
          <p:nvPr/>
        </p:nvSpPr>
        <p:spPr>
          <a:xfrm>
            <a:off x="1171724" y="4935507"/>
            <a:ext cx="43613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/>
              <a:t>P</a:t>
            </a:r>
            <a:r>
              <a:rPr lang="ko-KR" altLang="en-US" sz="1200" dirty="0"/>
              <a:t>는 선택 가능성</a:t>
            </a:r>
            <a:r>
              <a:rPr lang="en-US" altLang="ko-KR" sz="1200" dirty="0"/>
              <a:t>, N</a:t>
            </a:r>
            <a:r>
              <a:rPr lang="ko-KR" altLang="en-US" sz="1200" dirty="0"/>
              <a:t>은 해집단의 수</a:t>
            </a:r>
            <a:r>
              <a:rPr lang="en-US" altLang="ko-KR" sz="1200" dirty="0"/>
              <a:t>, f</a:t>
            </a:r>
            <a:r>
              <a:rPr lang="ko-KR" altLang="en-US" sz="1200" dirty="0"/>
              <a:t>는 적합도를 구하는 함수</a:t>
            </a:r>
          </a:p>
        </p:txBody>
      </p:sp>
    </p:spTree>
    <p:extLst>
      <p:ext uri="{BB962C8B-B14F-4D97-AF65-F5344CB8AC3E}">
        <p14:creationId xmlns:p14="http://schemas.microsoft.com/office/powerpoint/2010/main" val="4315631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83E17DC-4C6A-4718-98C2-0DBE94B3CC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2800" dirty="0"/>
              <a:t>연구결과 </a:t>
            </a:r>
            <a:r>
              <a:rPr lang="en-US" altLang="ko-KR" sz="2800" dirty="0"/>
              <a:t>– </a:t>
            </a:r>
            <a:r>
              <a:rPr lang="ko-KR" altLang="en-US" sz="2800" dirty="0"/>
              <a:t>제안방법 </a:t>
            </a:r>
            <a:r>
              <a:rPr lang="en-US" altLang="ko-KR" sz="2800" dirty="0"/>
              <a:t>3 (2/2)</a:t>
            </a:r>
            <a:endParaRPr lang="ko-KR" altLang="en-US" sz="2800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143987E-733D-452D-9859-8384DFCC6C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690688"/>
            <a:ext cx="10741091" cy="4351338"/>
          </a:xfrm>
        </p:spPr>
        <p:txBody>
          <a:bodyPr>
            <a:normAutofit/>
          </a:bodyPr>
          <a:lstStyle/>
          <a:p>
            <a:pPr marL="228600" marR="0" lvl="0" indent="-228600" algn="l" defTabSz="914400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altLang="ko-KR" sz="2000" dirty="0">
                <a:solidFill>
                  <a:prstClr val="black"/>
                </a:solidFill>
                <a:latin typeface="맑은 고딕" panose="020F0502020204030204"/>
                <a:ea typeface="맑은 고딕" panose="020B0503020000020004" pitchFamily="50" charset="-127"/>
              </a:rPr>
              <a:t> Roulette wheel selection </a:t>
            </a:r>
            <a:r>
              <a:rPr lang="ko-KR" altLang="en-US" sz="2000" dirty="0">
                <a:solidFill>
                  <a:prstClr val="black"/>
                </a:solidFill>
                <a:latin typeface="맑은 고딕" panose="020F0502020204030204"/>
                <a:ea typeface="맑은 고딕" panose="020B0503020000020004" pitchFamily="50" charset="-127"/>
              </a:rPr>
              <a:t>사용 결과</a:t>
            </a:r>
            <a:endParaRPr lang="en-US" altLang="ko-KR" sz="2000" dirty="0">
              <a:solidFill>
                <a:prstClr val="black"/>
              </a:solidFill>
              <a:latin typeface="맑은 고딕" panose="020F0502020204030204"/>
              <a:ea typeface="맑은 고딕" panose="020B0503020000020004" pitchFamily="50" charset="-127"/>
            </a:endParaRPr>
          </a:p>
          <a:p>
            <a:pPr lvl="1">
              <a:spcBef>
                <a:spcPts val="1000"/>
              </a:spcBef>
              <a:buFont typeface="Wingdings" panose="05000000000000000000" pitchFamily="2" charset="2"/>
              <a:buChar char="§"/>
              <a:defRPr/>
            </a:pPr>
            <a:r>
              <a:rPr lang="en-US" altLang="ko-KR" sz="1600" dirty="0"/>
              <a:t>clustering</a:t>
            </a:r>
            <a:r>
              <a:rPr lang="ko-KR" altLang="en-US" sz="1600" dirty="0"/>
              <a:t> 방법과 </a:t>
            </a:r>
            <a:r>
              <a:rPr lang="ko-KR" altLang="en-US" sz="1600" dirty="0" err="1"/>
              <a:t>비교시</a:t>
            </a:r>
            <a:r>
              <a:rPr lang="en-US" altLang="ko-KR" sz="1600" dirty="0"/>
              <a:t>, </a:t>
            </a:r>
            <a:r>
              <a:rPr lang="ko-KR" altLang="en-US" sz="1600" dirty="0"/>
              <a:t>계산시간이 오래 걸리며</a:t>
            </a:r>
            <a:r>
              <a:rPr lang="en-US" altLang="ko-KR" sz="1600" dirty="0"/>
              <a:t>, </a:t>
            </a:r>
            <a:r>
              <a:rPr lang="ko-KR" altLang="en-US" sz="1600" dirty="0"/>
              <a:t>정확한 답을 도출하지 못함</a:t>
            </a:r>
            <a:endParaRPr lang="en-US" altLang="ko-KR" sz="1600" dirty="0"/>
          </a:p>
          <a:p>
            <a:pPr lvl="1">
              <a:spcBef>
                <a:spcPts val="1000"/>
              </a:spcBef>
              <a:buFont typeface="Wingdings" panose="05000000000000000000" pitchFamily="2" charset="2"/>
              <a:buChar char="§"/>
              <a:defRPr/>
            </a:pPr>
            <a:r>
              <a:rPr lang="ko-KR" altLang="en-US" sz="1600" dirty="0"/>
              <a:t>기존의 </a:t>
            </a:r>
            <a:r>
              <a:rPr lang="en-US" altLang="ko-KR" sz="1600" dirty="0"/>
              <a:t>tournament </a:t>
            </a:r>
            <a:r>
              <a:rPr lang="ko-KR" altLang="en-US" sz="1600" dirty="0"/>
              <a:t>선택방식은 </a:t>
            </a:r>
            <a:r>
              <a:rPr lang="ko-KR" altLang="en-US" sz="1600" dirty="0" err="1"/>
              <a:t>비교후</a:t>
            </a:r>
            <a:r>
              <a:rPr lang="ko-KR" altLang="en-US" sz="1600" dirty="0"/>
              <a:t> 바로 적합도가 높은 해를 선택했지만</a:t>
            </a:r>
            <a:r>
              <a:rPr lang="en-US" altLang="ko-KR" sz="1600" dirty="0"/>
              <a:t>, </a:t>
            </a:r>
            <a:r>
              <a:rPr lang="en-US" altLang="ko-KR" sz="1600" dirty="0" err="1"/>
              <a:t>Roulltte</a:t>
            </a:r>
            <a:r>
              <a:rPr lang="ko-KR" altLang="en-US" sz="1600" dirty="0"/>
              <a:t> </a:t>
            </a:r>
            <a:r>
              <a:rPr lang="en-US" altLang="ko-KR" sz="1600" dirty="0"/>
              <a:t>wheel</a:t>
            </a:r>
            <a:r>
              <a:rPr lang="ko-KR" altLang="en-US" sz="1600" dirty="0"/>
              <a:t>의 경우</a:t>
            </a:r>
            <a:r>
              <a:rPr lang="en-US" altLang="ko-KR" sz="1600" dirty="0"/>
              <a:t> </a:t>
            </a:r>
            <a:r>
              <a:rPr lang="ko-KR" altLang="en-US" sz="1600" dirty="0"/>
              <a:t>낮은 확률이더라도</a:t>
            </a:r>
            <a:r>
              <a:rPr lang="en-US" altLang="ko-KR" sz="1600" dirty="0"/>
              <a:t>,</a:t>
            </a:r>
            <a:r>
              <a:rPr lang="ko-KR" altLang="en-US" sz="1600" dirty="0"/>
              <a:t> 적합도가 비교적 낮은 해도 선별했기에 최적의 해에 도달하는데 시간이 오래 걸림</a:t>
            </a:r>
            <a:endParaRPr lang="en-US" altLang="ko-KR" sz="1600" dirty="0"/>
          </a:p>
          <a:p>
            <a:pPr lvl="1">
              <a:spcBef>
                <a:spcPts val="1000"/>
              </a:spcBef>
              <a:buFont typeface="Wingdings" panose="05000000000000000000" pitchFamily="2" charset="2"/>
              <a:buChar char="§"/>
              <a:defRPr/>
            </a:pPr>
            <a:r>
              <a:rPr lang="ko-KR" altLang="en-US" sz="1600" dirty="0"/>
              <a:t>또한 초기 </a:t>
            </a:r>
            <a:r>
              <a:rPr lang="ko-KR" altLang="en-US" sz="1600" dirty="0" err="1"/>
              <a:t>해집단</a:t>
            </a:r>
            <a:r>
              <a:rPr lang="ko-KR" altLang="en-US" sz="1600" dirty="0"/>
              <a:t> 생성시 임의로 생성했던</a:t>
            </a:r>
            <a:r>
              <a:rPr lang="en-US" altLang="ko-KR" sz="1600" dirty="0"/>
              <a:t> </a:t>
            </a:r>
            <a:r>
              <a:rPr lang="ko-KR" altLang="en-US" sz="1600" dirty="0"/>
              <a:t>기존의 방식대신</a:t>
            </a:r>
            <a:r>
              <a:rPr lang="en-US" altLang="ko-KR" sz="1600" dirty="0"/>
              <a:t>, </a:t>
            </a:r>
            <a:r>
              <a:rPr lang="ko-KR" altLang="en-US" sz="1600" dirty="0"/>
              <a:t>한번의 연산 과정을 더 거쳤기 때문에</a:t>
            </a:r>
            <a:r>
              <a:rPr lang="en-US" altLang="ko-KR" sz="1600" dirty="0"/>
              <a:t>, </a:t>
            </a:r>
            <a:r>
              <a:rPr lang="ko-KR" altLang="en-US" sz="1600" dirty="0"/>
              <a:t>기존 방식보다도 계산 속도가 느림</a:t>
            </a:r>
            <a:endParaRPr lang="en-US" altLang="ko-KR" sz="1600" dirty="0"/>
          </a:p>
          <a:p>
            <a:pPr lvl="1">
              <a:spcBef>
                <a:spcPts val="1000"/>
              </a:spcBef>
              <a:buFont typeface="Wingdings" panose="05000000000000000000" pitchFamily="2" charset="2"/>
              <a:buChar char="§"/>
              <a:defRPr/>
            </a:pPr>
            <a:r>
              <a:rPr lang="ko-KR" altLang="en-US" sz="1600" dirty="0"/>
              <a:t>같은 매개변수 </a:t>
            </a:r>
            <a:r>
              <a:rPr lang="ko-KR" altLang="en-US" sz="1600" dirty="0" err="1"/>
              <a:t>선택시</a:t>
            </a:r>
            <a:r>
              <a:rPr lang="en-US" altLang="ko-KR" sz="1600" dirty="0"/>
              <a:t>, </a:t>
            </a:r>
            <a:r>
              <a:rPr lang="ko-KR" altLang="en-US" sz="1600" dirty="0"/>
              <a:t>속도와 정확도가 상대적으로 느림</a:t>
            </a:r>
            <a:endParaRPr lang="en-US" altLang="ko-KR" sz="1600" dirty="0"/>
          </a:p>
          <a:p>
            <a:pPr lvl="1">
              <a:spcBef>
                <a:spcPts val="1000"/>
              </a:spcBef>
              <a:defRPr/>
            </a:pPr>
            <a:endParaRPr lang="en-US" altLang="ko-KR" sz="1600" dirty="0"/>
          </a:p>
          <a:p>
            <a:pPr lvl="1">
              <a:spcBef>
                <a:spcPts val="1000"/>
              </a:spcBef>
              <a:defRPr/>
            </a:pPr>
            <a:endParaRPr lang="en-US" altLang="ko-KR" sz="1600" dirty="0"/>
          </a:p>
          <a:p>
            <a:pPr lvl="1">
              <a:spcBef>
                <a:spcPts val="1000"/>
              </a:spcBef>
              <a:defRPr/>
            </a:pPr>
            <a:endParaRPr lang="en-US" altLang="ko-KR" sz="1600" dirty="0"/>
          </a:p>
        </p:txBody>
      </p:sp>
      <p:cxnSp>
        <p:nvCxnSpPr>
          <p:cNvPr id="7" name="직선 연결선 6">
            <a:extLst>
              <a:ext uri="{FF2B5EF4-FFF2-40B4-BE49-F238E27FC236}">
                <a16:creationId xmlns:a16="http://schemas.microsoft.com/office/drawing/2014/main" id="{B28BE750-4AF2-454F-8AE9-2B82B8AF24E9}"/>
              </a:ext>
            </a:extLst>
          </p:cNvPr>
          <p:cNvCxnSpPr/>
          <p:nvPr/>
        </p:nvCxnSpPr>
        <p:spPr>
          <a:xfrm>
            <a:off x="838200" y="1287640"/>
            <a:ext cx="5580112" cy="24394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4BCC1FF9-8724-43D0-960E-D0336C63AA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F3F2B-8B8B-452E-A208-1D2A644A84E7}" type="slidenum">
              <a:rPr lang="ko-KR" altLang="en-US" smtClean="0"/>
              <a:t>11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97940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83E17DC-4C6A-4718-98C2-0DBE94B3CC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2800" dirty="0"/>
              <a:t>연구 보완방법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143987E-733D-452D-9859-8384DFCC6C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690688"/>
            <a:ext cx="10045824" cy="4351338"/>
          </a:xfrm>
        </p:spPr>
        <p:txBody>
          <a:bodyPr>
            <a:normAutofit/>
          </a:bodyPr>
          <a:lstStyle/>
          <a:p>
            <a:pPr marL="228600" marR="0" lvl="0" indent="-228600" algn="l" defTabSz="914400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altLang="ko-KR" sz="2000" dirty="0">
                <a:solidFill>
                  <a:prstClr val="black"/>
                </a:solidFill>
                <a:latin typeface="맑은 고딕" panose="020F0502020204030204"/>
                <a:ea typeface="맑은 고딕" panose="020B0503020000020004" pitchFamily="50" charset="-127"/>
              </a:rPr>
              <a:t> crossover, mutation </a:t>
            </a:r>
            <a:r>
              <a:rPr lang="ko-KR" altLang="en-US" sz="2000" dirty="0">
                <a:solidFill>
                  <a:prstClr val="black"/>
                </a:solidFill>
                <a:latin typeface="맑은 고딕" panose="020F0502020204030204"/>
                <a:ea typeface="맑은 고딕" panose="020B0503020000020004" pitchFamily="50" charset="-127"/>
              </a:rPr>
              <a:t>방법의 변화</a:t>
            </a:r>
            <a:endParaRPr lang="en-US" altLang="ko-KR" sz="2000" dirty="0">
              <a:solidFill>
                <a:prstClr val="black"/>
              </a:solidFill>
              <a:latin typeface="맑은 고딕" panose="020F0502020204030204"/>
              <a:ea typeface="맑은 고딕" panose="020B0503020000020004" pitchFamily="50" charset="-127"/>
            </a:endParaRPr>
          </a:p>
          <a:p>
            <a:pPr lvl="1">
              <a:spcBef>
                <a:spcPts val="1000"/>
              </a:spcBef>
              <a:buFont typeface="Wingdings" panose="05000000000000000000" pitchFamily="2" charset="2"/>
              <a:buChar char="§"/>
              <a:defRPr/>
            </a:pPr>
            <a:r>
              <a:rPr lang="ko-KR" altLang="en-US" sz="1600" dirty="0"/>
              <a:t>기존 </a:t>
            </a:r>
            <a:r>
              <a:rPr lang="en-US" altLang="ko-KR" sz="1600" dirty="0"/>
              <a:t>1:1 </a:t>
            </a:r>
            <a:r>
              <a:rPr lang="ko-KR" altLang="en-US" sz="1600" dirty="0"/>
              <a:t>대응 방식의 </a:t>
            </a:r>
            <a:r>
              <a:rPr lang="en-US" altLang="ko-KR" sz="1600" dirty="0"/>
              <a:t>crossover </a:t>
            </a:r>
            <a:r>
              <a:rPr lang="ko-KR" altLang="en-US" sz="1600" dirty="0"/>
              <a:t>방식을 비슷한 유전자가 </a:t>
            </a:r>
            <a:r>
              <a:rPr lang="ko-KR" altLang="en-US" sz="1600" dirty="0" err="1"/>
              <a:t>모여있는</a:t>
            </a:r>
            <a:r>
              <a:rPr lang="ko-KR" altLang="en-US" sz="1600" dirty="0"/>
              <a:t> 경우 여러 유전자의 순열 통째로 </a:t>
            </a:r>
            <a:r>
              <a:rPr lang="en-US" altLang="ko-KR" sz="1600" dirty="0"/>
              <a:t>crossover</a:t>
            </a:r>
            <a:r>
              <a:rPr lang="ko-KR" altLang="en-US" sz="1600" dirty="0"/>
              <a:t>를 진행하는 방식</a:t>
            </a:r>
            <a:endParaRPr lang="en-US" altLang="ko-KR" sz="1600" dirty="0"/>
          </a:p>
          <a:p>
            <a:pPr lvl="1">
              <a:spcBef>
                <a:spcPts val="1000"/>
              </a:spcBef>
              <a:buFont typeface="Wingdings" panose="05000000000000000000" pitchFamily="2" charset="2"/>
              <a:buChar char="§"/>
              <a:defRPr/>
            </a:pPr>
            <a:r>
              <a:rPr lang="ko-KR" altLang="en-US" sz="1600" dirty="0"/>
              <a:t>규모가 큰 외판원 순회 문제 </a:t>
            </a:r>
            <a:r>
              <a:rPr lang="en-US" altLang="ko-KR" sz="1600" dirty="0"/>
              <a:t>(TSP: Traveling Salesman Problem)</a:t>
            </a:r>
            <a:r>
              <a:rPr lang="ko-KR" altLang="en-US" sz="1600" dirty="0"/>
              <a:t>이기에</a:t>
            </a:r>
            <a:r>
              <a:rPr lang="en-US" altLang="ko-KR" sz="1600" dirty="0"/>
              <a:t>, </a:t>
            </a:r>
            <a:r>
              <a:rPr lang="ko-KR" altLang="en-US" sz="1600" dirty="0"/>
              <a:t>보다 빠른 </a:t>
            </a:r>
            <a:r>
              <a:rPr lang="en-US" altLang="ko-KR" sz="1600" dirty="0"/>
              <a:t>crossover </a:t>
            </a:r>
            <a:r>
              <a:rPr lang="ko-KR" altLang="en-US" sz="1600" dirty="0"/>
              <a:t>방법 선택 필요</a:t>
            </a:r>
            <a:endParaRPr lang="en-US" altLang="ko-KR" sz="1600" dirty="0"/>
          </a:p>
          <a:p>
            <a:pPr lvl="1">
              <a:spcBef>
                <a:spcPts val="1000"/>
              </a:spcBef>
              <a:buFont typeface="Wingdings" panose="05000000000000000000" pitchFamily="2" charset="2"/>
              <a:buChar char="§"/>
              <a:defRPr/>
            </a:pPr>
            <a:r>
              <a:rPr lang="ko-KR" altLang="en-US" sz="1600" dirty="0"/>
              <a:t>전형적 변이가 아닌 </a:t>
            </a:r>
            <a:r>
              <a:rPr lang="ko-KR" altLang="en-US" sz="1600" dirty="0" err="1"/>
              <a:t>비균등</a:t>
            </a:r>
            <a:r>
              <a:rPr lang="ko-KR" altLang="en-US" sz="1600" dirty="0"/>
              <a:t> 변이를 활용해 일정 적합도 이상의 경우 변이의 확률을 더 낮추는 방법</a:t>
            </a:r>
            <a:br>
              <a:rPr lang="en-US" altLang="ko-KR" sz="1600" dirty="0"/>
            </a:br>
            <a:r>
              <a:rPr lang="ko-KR" altLang="en-US" sz="1600" dirty="0"/>
              <a:t>일정 적합도 이상일 경우 변이횟수가 늘어나면</a:t>
            </a:r>
            <a:r>
              <a:rPr lang="en-US" altLang="ko-KR" sz="1600" dirty="0"/>
              <a:t>, </a:t>
            </a:r>
            <a:r>
              <a:rPr lang="ko-KR" altLang="en-US" sz="1600" dirty="0"/>
              <a:t>낮은 적합도의 해와 교배를 할 확률이 높아짐으로 변이의 비율 역시 조정되어야 함</a:t>
            </a:r>
            <a:endParaRPr lang="en-US" altLang="ko-KR" sz="1600" dirty="0"/>
          </a:p>
        </p:txBody>
      </p:sp>
      <p:cxnSp>
        <p:nvCxnSpPr>
          <p:cNvPr id="4" name="직선 연결선 3">
            <a:extLst>
              <a:ext uri="{FF2B5EF4-FFF2-40B4-BE49-F238E27FC236}">
                <a16:creationId xmlns:a16="http://schemas.microsoft.com/office/drawing/2014/main" id="{57FFAE7B-FE50-4A41-9E73-DF2514656E65}"/>
              </a:ext>
            </a:extLst>
          </p:cNvPr>
          <p:cNvCxnSpPr/>
          <p:nvPr/>
        </p:nvCxnSpPr>
        <p:spPr>
          <a:xfrm>
            <a:off x="838200" y="1287640"/>
            <a:ext cx="5580112" cy="24394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73274FC5-59CD-41C8-9E4F-3FF9FE030E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F3F2B-8B8B-452E-A208-1D2A644A84E7}" type="slidenum">
              <a:rPr lang="ko-KR" altLang="en-US" smtClean="0"/>
              <a:t>12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253603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8205991-1688-491E-B50B-A8E370E359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2800" dirty="0"/>
              <a:t>개요</a:t>
            </a:r>
            <a:r>
              <a:rPr lang="en-US" altLang="ko-KR" sz="2800" dirty="0"/>
              <a:t>:</a:t>
            </a:r>
            <a:r>
              <a:rPr lang="ko-KR" altLang="en-US" sz="2800" dirty="0"/>
              <a:t> 물류 배송 최적화의 필요성</a:t>
            </a:r>
          </a:p>
        </p:txBody>
      </p:sp>
      <p:pic>
        <p:nvPicPr>
          <p:cNvPr id="1026" name="Picture 2" descr="한눈에 보는 물류 산업 │ 매거진한경">
            <a:extLst>
              <a:ext uri="{FF2B5EF4-FFF2-40B4-BE49-F238E27FC236}">
                <a16:creationId xmlns:a16="http://schemas.microsoft.com/office/drawing/2014/main" id="{E84798EE-859F-4803-BF32-8B2D4ED3F26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4596" y="2229598"/>
            <a:ext cx="5729022" cy="4010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903A6FD-D82A-4402-A1E7-52690D673F9A}"/>
              </a:ext>
            </a:extLst>
          </p:cNvPr>
          <p:cNvSpPr txBox="1"/>
          <p:nvPr/>
        </p:nvSpPr>
        <p:spPr>
          <a:xfrm>
            <a:off x="726232" y="2229598"/>
            <a:ext cx="4778829" cy="2585323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/>
              <a:t>국제 물류 시장 규모는 매년 </a:t>
            </a:r>
            <a:r>
              <a:rPr lang="en-US" altLang="ko-KR" dirty="0"/>
              <a:t>7.3%, </a:t>
            </a:r>
            <a:r>
              <a:rPr lang="ko-KR" altLang="en-US" dirty="0"/>
              <a:t>한국의 경우 </a:t>
            </a:r>
            <a:r>
              <a:rPr lang="en-US" altLang="ko-KR" dirty="0"/>
              <a:t>9.8% </a:t>
            </a:r>
            <a:r>
              <a:rPr lang="ko-KR" altLang="en-US" dirty="0"/>
              <a:t>성장</a:t>
            </a:r>
            <a:endParaRPr lang="en-US" altLang="ko-KR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ko-K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/>
              <a:t>시장이 커짐에 따라</a:t>
            </a:r>
            <a:r>
              <a:rPr lang="en-US" altLang="ko-KR" dirty="0"/>
              <a:t>, </a:t>
            </a:r>
            <a:r>
              <a:rPr lang="ko-KR" altLang="en-US" dirty="0"/>
              <a:t>비용 최소화</a:t>
            </a:r>
            <a:r>
              <a:rPr lang="en-US" altLang="ko-KR" dirty="0"/>
              <a:t>, </a:t>
            </a:r>
            <a:r>
              <a:rPr lang="ko-KR" altLang="en-US" dirty="0"/>
              <a:t>고객 만족도</a:t>
            </a:r>
            <a:r>
              <a:rPr lang="en-US" altLang="ko-KR" dirty="0"/>
              <a:t>, </a:t>
            </a:r>
            <a:r>
              <a:rPr lang="ko-KR" altLang="en-US" dirty="0"/>
              <a:t>안전까지 고려한 효율적인 배송경로 생성의 중요성 증가</a:t>
            </a:r>
            <a:endParaRPr lang="en-US" altLang="ko-KR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ko-K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휴먼명조"/>
                <a:ea typeface="휴먼명조"/>
              </a:rPr>
              <a:t>마지막 </a:t>
            </a:r>
            <a:r>
              <a:rPr lang="ko-KR" altLang="en-US" sz="1800" kern="0" spc="0" dirty="0" err="1">
                <a:solidFill>
                  <a:srgbClr val="000000"/>
                </a:solidFill>
                <a:effectLst/>
                <a:latin typeface="휴먼명조"/>
                <a:ea typeface="휴먼명조"/>
              </a:rPr>
              <a:t>배송허브에서</a:t>
            </a: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휴먼명조"/>
                <a:ea typeface="휴먼명조"/>
              </a:rPr>
              <a:t> 고객의 집까지 배송하는 </a:t>
            </a:r>
            <a:r>
              <a:rPr lang="en-US" altLang="ko-KR" sz="1800" kern="0" spc="0" dirty="0">
                <a:solidFill>
                  <a:srgbClr val="000000"/>
                </a:solidFill>
                <a:effectLst/>
                <a:latin typeface="휴먼명조"/>
                <a:ea typeface="휴먼명조"/>
              </a:rPr>
              <a:t>Last-mile delivery</a:t>
            </a:r>
            <a:endParaRPr lang="ko-KR" altLang="en-US" sz="1800" kern="0" spc="0" dirty="0">
              <a:solidFill>
                <a:srgbClr val="000000"/>
              </a:solidFill>
              <a:effectLst/>
              <a:latin typeface="한양신명조"/>
            </a:endParaRPr>
          </a:p>
        </p:txBody>
      </p:sp>
      <p:cxnSp>
        <p:nvCxnSpPr>
          <p:cNvPr id="5" name="직선 연결선 4">
            <a:extLst>
              <a:ext uri="{FF2B5EF4-FFF2-40B4-BE49-F238E27FC236}">
                <a16:creationId xmlns:a16="http://schemas.microsoft.com/office/drawing/2014/main" id="{D4EFC63D-D45C-49FC-9051-940277580692}"/>
              </a:ext>
            </a:extLst>
          </p:cNvPr>
          <p:cNvCxnSpPr/>
          <p:nvPr/>
        </p:nvCxnSpPr>
        <p:spPr>
          <a:xfrm>
            <a:off x="838200" y="1287640"/>
            <a:ext cx="5580112" cy="24394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슬라이드 번호 개체 틀 2">
            <a:extLst>
              <a:ext uri="{FF2B5EF4-FFF2-40B4-BE49-F238E27FC236}">
                <a16:creationId xmlns:a16="http://schemas.microsoft.com/office/drawing/2014/main" id="{75ABA7B7-FDE7-4400-AE21-3303C12FF9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F3F2B-8B8B-452E-A208-1D2A644A84E7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240614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>
            <a:extLst>
              <a:ext uri="{FF2B5EF4-FFF2-40B4-BE49-F238E27FC236}">
                <a16:creationId xmlns:a16="http://schemas.microsoft.com/office/drawing/2014/main" id="{F5E1EA67-3433-4E97-BF84-9BCBE38EEE82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581256" y="1441719"/>
            <a:ext cx="7029487" cy="1845366"/>
          </a:xfrm>
          <a:prstGeom prst="rect">
            <a:avLst/>
          </a:prstGeom>
        </p:spPr>
      </p:pic>
      <p:sp>
        <p:nvSpPr>
          <p:cNvPr id="2" name="제목 1">
            <a:extLst>
              <a:ext uri="{FF2B5EF4-FFF2-40B4-BE49-F238E27FC236}">
                <a16:creationId xmlns:a16="http://schemas.microsoft.com/office/drawing/2014/main" id="{68205991-1688-491E-B50B-A8E370E359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ko-KR" altLang="en-US" sz="2400" dirty="0"/>
              <a:t>개요</a:t>
            </a:r>
            <a:r>
              <a:rPr lang="en-US" altLang="ko-KR" sz="2400" dirty="0"/>
              <a:t>:</a:t>
            </a:r>
            <a:r>
              <a:rPr lang="ko-KR" altLang="en-US" sz="2400" dirty="0"/>
              <a:t> </a:t>
            </a:r>
            <a:r>
              <a:rPr lang="en-US" altLang="ko-KR" sz="2400" dirty="0"/>
              <a:t>Amazon Last-Mile Routing Research Challenge</a:t>
            </a:r>
            <a:endParaRPr lang="ko-KR" altLang="en-US" sz="2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903A6FD-D82A-4402-A1E7-52690D673F9A}"/>
              </a:ext>
            </a:extLst>
          </p:cNvPr>
          <p:cNvSpPr txBox="1"/>
          <p:nvPr/>
        </p:nvSpPr>
        <p:spPr>
          <a:xfrm>
            <a:off x="1433317" y="3573626"/>
            <a:ext cx="9325364" cy="3108543"/>
          </a:xfrm>
          <a:prstGeom prst="rect">
            <a:avLst/>
          </a:prstGeom>
          <a:noFill/>
          <a:ln w="0"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/>
              <a:t>개최일시</a:t>
            </a:r>
            <a:r>
              <a:rPr lang="en-US" altLang="ko-KR" dirty="0"/>
              <a:t>: 2021 . 03. 15. – 2021. 06. 02.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ko-K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kern="0" dirty="0">
                <a:solidFill>
                  <a:srgbClr val="000000"/>
                </a:solidFill>
                <a:latin typeface="휴먼명조"/>
                <a:ea typeface="휴먼명조"/>
              </a:rPr>
              <a:t>목적</a:t>
            </a:r>
            <a:r>
              <a:rPr lang="en-US" altLang="ko-KR" kern="0" dirty="0">
                <a:solidFill>
                  <a:srgbClr val="000000"/>
                </a:solidFill>
                <a:latin typeface="휴먼명조"/>
                <a:ea typeface="휴먼명조"/>
              </a:rPr>
              <a:t>: </a:t>
            </a: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휴먼명조"/>
                <a:ea typeface="휴먼명조"/>
              </a:rPr>
              <a:t>마지막 </a:t>
            </a:r>
            <a:r>
              <a:rPr lang="ko-KR" altLang="en-US" sz="1800" kern="0" spc="0" dirty="0" err="1">
                <a:solidFill>
                  <a:srgbClr val="000000"/>
                </a:solidFill>
                <a:effectLst/>
                <a:latin typeface="휴먼명조"/>
                <a:ea typeface="휴먼명조"/>
              </a:rPr>
              <a:t>배송허브에서</a:t>
            </a: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휴먼명조"/>
                <a:ea typeface="휴먼명조"/>
              </a:rPr>
              <a:t> 고객의 집까지 배송하는 </a:t>
            </a:r>
            <a:r>
              <a:rPr lang="en-US" altLang="ko-KR" sz="1800" kern="0" spc="0" dirty="0">
                <a:solidFill>
                  <a:srgbClr val="000000"/>
                </a:solidFill>
                <a:effectLst/>
                <a:latin typeface="휴먼명조"/>
                <a:ea typeface="휴먼명조"/>
              </a:rPr>
              <a:t>Last-mile delivery </a:t>
            </a: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휴먼명조"/>
                <a:ea typeface="휴먼명조"/>
              </a:rPr>
              <a:t>경로의 최적화 </a:t>
            </a:r>
            <a:endParaRPr lang="en-US" altLang="ko-KR" sz="1800" kern="0" spc="0" dirty="0">
              <a:solidFill>
                <a:srgbClr val="000000"/>
              </a:solidFill>
              <a:effectLst/>
              <a:latin typeface="휴먼명조"/>
              <a:ea typeface="휴먼명조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ko-KR" kern="0" dirty="0">
              <a:solidFill>
                <a:srgbClr val="000000"/>
              </a:solidFill>
              <a:latin typeface="휴먼명조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휴먼명조"/>
              </a:rPr>
              <a:t>제공 데이터</a:t>
            </a:r>
            <a:r>
              <a:rPr lang="en-US" altLang="ko-KR" sz="1800" kern="0" spc="0" dirty="0">
                <a:solidFill>
                  <a:srgbClr val="000000"/>
                </a:solidFill>
                <a:effectLst/>
                <a:latin typeface="휴먼명조"/>
              </a:rPr>
              <a:t>: 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altLang="ko-KR" sz="1600" kern="0" dirty="0">
                <a:solidFill>
                  <a:srgbClr val="000000"/>
                </a:solidFill>
                <a:latin typeface="휴먼명조"/>
              </a:rPr>
              <a:t>6000</a:t>
            </a:r>
            <a:r>
              <a:rPr lang="ko-KR" altLang="en-US" sz="1600" kern="0" dirty="0">
                <a:solidFill>
                  <a:srgbClr val="000000"/>
                </a:solidFill>
                <a:latin typeface="휴먼명조"/>
              </a:rPr>
              <a:t>여개의 </a:t>
            </a:r>
            <a:r>
              <a:rPr lang="ko-KR" altLang="en-US" sz="1600" kern="0" dirty="0" err="1">
                <a:solidFill>
                  <a:srgbClr val="000000"/>
                </a:solidFill>
                <a:latin typeface="휴먼명조"/>
              </a:rPr>
              <a:t>실배송</a:t>
            </a:r>
            <a:r>
              <a:rPr lang="ko-KR" altLang="en-US" sz="1600" kern="0" dirty="0">
                <a:solidFill>
                  <a:srgbClr val="000000"/>
                </a:solidFill>
                <a:latin typeface="휴먼명조"/>
              </a:rPr>
              <a:t> 사례에 대한 데이터</a:t>
            </a:r>
            <a:endParaRPr lang="en-US" altLang="ko-KR" sz="1600" kern="0" dirty="0">
              <a:solidFill>
                <a:srgbClr val="FF0000"/>
              </a:solidFill>
              <a:latin typeface="휴먼명조"/>
            </a:endParaRP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ko-KR" altLang="en-US" sz="1600" kern="0" dirty="0">
                <a:solidFill>
                  <a:srgbClr val="FF0000"/>
                </a:solidFill>
                <a:latin typeface="휴먼명조"/>
              </a:rPr>
              <a:t>배송 단계 정보</a:t>
            </a:r>
            <a:endParaRPr lang="en-US" altLang="ko-KR" sz="1600" kern="0" dirty="0">
              <a:solidFill>
                <a:srgbClr val="FF0000"/>
              </a:solidFill>
              <a:latin typeface="휴먼명조"/>
            </a:endParaRPr>
          </a:p>
          <a:p>
            <a:pPr marL="1200150" lvl="2" indent="-285750">
              <a:buFont typeface="Wingdings" panose="05000000000000000000" pitchFamily="2" charset="2"/>
              <a:buChar char="ü"/>
            </a:pPr>
            <a:r>
              <a:rPr lang="ko-KR" altLang="en-US" sz="1400" kern="0" spc="0" dirty="0">
                <a:solidFill>
                  <a:srgbClr val="FF0000"/>
                </a:solidFill>
                <a:effectLst/>
                <a:latin typeface="휴먼명조"/>
              </a:rPr>
              <a:t>배송 위치 및 물리적 배송 특성</a:t>
            </a:r>
            <a:r>
              <a:rPr lang="en-US" altLang="ko-KR" sz="1400" kern="0" spc="0" dirty="0">
                <a:solidFill>
                  <a:srgbClr val="FF0000"/>
                </a:solidFill>
                <a:effectLst/>
                <a:latin typeface="휴먼명조"/>
              </a:rPr>
              <a:t> 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ko-KR" altLang="en-US" sz="1600" kern="0" spc="0" dirty="0">
                <a:solidFill>
                  <a:srgbClr val="FF0000"/>
                </a:solidFill>
                <a:effectLst/>
                <a:latin typeface="휴먼명조"/>
              </a:rPr>
              <a:t>교통 정보</a:t>
            </a:r>
            <a:r>
              <a:rPr lang="en-US" altLang="ko-KR" sz="1600" kern="0" spc="0" dirty="0">
                <a:solidFill>
                  <a:srgbClr val="FF0000"/>
                </a:solidFill>
                <a:effectLst/>
                <a:latin typeface="휴먼명조"/>
              </a:rPr>
              <a:t> </a:t>
            </a:r>
          </a:p>
          <a:p>
            <a:pPr marL="1200150" lvl="2" indent="-285750">
              <a:buFont typeface="Wingdings" panose="05000000000000000000" pitchFamily="2" charset="2"/>
              <a:buChar char="ü"/>
            </a:pPr>
            <a:r>
              <a:rPr lang="ko-KR" altLang="en-US" sz="1400" kern="0" spc="0" dirty="0">
                <a:solidFill>
                  <a:srgbClr val="FF0000"/>
                </a:solidFill>
                <a:effectLst/>
                <a:latin typeface="휴먼명조"/>
              </a:rPr>
              <a:t>이동 거리 및 시간</a:t>
            </a:r>
            <a:endParaRPr lang="en-US" altLang="ko-KR" sz="1400" kern="0" spc="0" dirty="0">
              <a:solidFill>
                <a:srgbClr val="FF0000"/>
              </a:solidFill>
              <a:effectLst/>
              <a:latin typeface="휴먼명조"/>
            </a:endParaRP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ko-KR" altLang="en-US" sz="1600" kern="0" dirty="0">
                <a:latin typeface="휴먼명조"/>
              </a:rPr>
              <a:t>경로 단계 정보</a:t>
            </a:r>
            <a:endParaRPr lang="en-US" altLang="ko-KR" sz="1600" kern="0" dirty="0">
              <a:latin typeface="휴먼명조"/>
            </a:endParaRPr>
          </a:p>
          <a:p>
            <a:pPr marL="1200150" lvl="2" indent="-285750">
              <a:buFont typeface="Wingdings" panose="05000000000000000000" pitchFamily="2" charset="2"/>
              <a:buChar char="ü"/>
            </a:pPr>
            <a:r>
              <a:rPr lang="ko-KR" altLang="en-US" sz="1400" kern="0" spc="0" dirty="0">
                <a:effectLst/>
                <a:latin typeface="휴먼명조"/>
              </a:rPr>
              <a:t>날짜</a:t>
            </a:r>
            <a:r>
              <a:rPr lang="en-US" altLang="ko-KR" sz="1400" kern="0" spc="0" dirty="0">
                <a:effectLst/>
                <a:latin typeface="휴먼명조"/>
              </a:rPr>
              <a:t>, </a:t>
            </a:r>
            <a:r>
              <a:rPr lang="ko-KR" altLang="en-US" sz="1400" kern="0" spc="0" dirty="0">
                <a:effectLst/>
                <a:latin typeface="휴먼명조"/>
              </a:rPr>
              <a:t>출발지</a:t>
            </a:r>
            <a:r>
              <a:rPr lang="en-US" altLang="ko-KR" sz="1400" kern="0" spc="0" dirty="0">
                <a:effectLst/>
                <a:latin typeface="휴먼명조"/>
              </a:rPr>
              <a:t>, </a:t>
            </a:r>
            <a:r>
              <a:rPr lang="ko-KR" altLang="en-US" sz="1400" kern="0" spc="0" dirty="0">
                <a:effectLst/>
                <a:latin typeface="휴먼명조"/>
              </a:rPr>
              <a:t>차량</a:t>
            </a:r>
            <a:endParaRPr lang="en-US" altLang="ko-KR" sz="1400" kern="0" spc="0" dirty="0">
              <a:effectLst/>
              <a:latin typeface="휴먼명조"/>
            </a:endParaRPr>
          </a:p>
        </p:txBody>
      </p:sp>
      <p:cxnSp>
        <p:nvCxnSpPr>
          <p:cNvPr id="8" name="직선 연결선 7">
            <a:extLst>
              <a:ext uri="{FF2B5EF4-FFF2-40B4-BE49-F238E27FC236}">
                <a16:creationId xmlns:a16="http://schemas.microsoft.com/office/drawing/2014/main" id="{08FECADA-D0C7-40E5-9B61-3F13EFF85993}"/>
              </a:ext>
            </a:extLst>
          </p:cNvPr>
          <p:cNvCxnSpPr/>
          <p:nvPr/>
        </p:nvCxnSpPr>
        <p:spPr>
          <a:xfrm>
            <a:off x="838200" y="1287640"/>
            <a:ext cx="5580112" cy="24394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0EE962BD-BA42-473E-AF53-F33D3B3DE8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F3F2B-8B8B-452E-A208-1D2A644A84E7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646526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83E17DC-4C6A-4718-98C2-0DBE94B3CC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2800" dirty="0"/>
              <a:t>방법론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143987E-733D-452D-9859-8384DFCC6C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sz="2000" dirty="0"/>
              <a:t>유전알고리즘</a:t>
            </a:r>
            <a:r>
              <a:rPr lang="en-US" altLang="ko-KR" sz="2000" dirty="0"/>
              <a:t>: </a:t>
            </a:r>
            <a:br>
              <a:rPr lang="en-US" altLang="ko-KR" sz="2000" dirty="0"/>
            </a:br>
            <a:r>
              <a:rPr lang="ko-KR" altLang="en-US" sz="20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함수 </a:t>
            </a:r>
            <a:r>
              <a:rPr lang="en-US" altLang="ko-KR" sz="20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Y = f(x)</a:t>
            </a:r>
            <a:r>
              <a:rPr lang="ko-KR" altLang="en-US" sz="20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를 최적화하는 해 </a:t>
            </a:r>
            <a:r>
              <a:rPr lang="en-US" altLang="ko-KR" sz="20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x</a:t>
            </a:r>
            <a:r>
              <a:rPr lang="ko-KR" altLang="en-US" sz="20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를 찾기 위해</a:t>
            </a:r>
            <a:r>
              <a:rPr lang="en-US" altLang="ko-KR" sz="20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, </a:t>
            </a:r>
            <a:r>
              <a:rPr lang="ko-KR" altLang="en-US" sz="20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자연의 진화과정을 모방한</a:t>
            </a:r>
            <a:r>
              <a:rPr lang="en-US" altLang="ko-KR" sz="20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(Simulated evolution) </a:t>
            </a:r>
            <a:r>
              <a:rPr lang="ko-KR" altLang="en-US" sz="20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탐색 알고리즘</a:t>
            </a:r>
            <a:endParaRPr lang="en-US" altLang="ko-KR" sz="2000" dirty="0"/>
          </a:p>
          <a:p>
            <a:pPr lvl="1">
              <a:buFont typeface="Wingdings" panose="05000000000000000000" pitchFamily="2" charset="2"/>
              <a:buChar char="§"/>
            </a:pPr>
            <a:endParaRPr lang="en-US" altLang="ko-KR" sz="18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ko-KR" altLang="en-US" sz="1800" dirty="0"/>
              <a:t>선택</a:t>
            </a:r>
            <a:r>
              <a:rPr lang="en-US" altLang="ko-KR" sz="1800" dirty="0"/>
              <a:t>: </a:t>
            </a:r>
            <a:r>
              <a:rPr lang="ko-KR" altLang="en-US" sz="1800" dirty="0"/>
              <a:t>한 세대에서 다음 세대로 넘어갈 때</a:t>
            </a:r>
            <a:r>
              <a:rPr lang="en-US" altLang="ko-KR" sz="1800" dirty="0"/>
              <a:t>, </a:t>
            </a:r>
            <a:r>
              <a:rPr lang="ko-KR" altLang="en-US" sz="1800" dirty="0"/>
              <a:t>다음 변이에 사용될 해집단을 선택하는 과정</a:t>
            </a:r>
            <a:endParaRPr lang="en-US" altLang="ko-KR" sz="18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ko-KR" altLang="en-US" sz="1800" dirty="0"/>
              <a:t>교차</a:t>
            </a:r>
            <a:r>
              <a:rPr lang="en-US" altLang="ko-KR" sz="1800" dirty="0"/>
              <a:t>: </a:t>
            </a:r>
            <a:r>
              <a:rPr lang="ko-KR" altLang="en-US" sz="1800" dirty="0"/>
              <a:t>선택된 해들을 교배하여</a:t>
            </a:r>
            <a:r>
              <a:rPr lang="en-US" altLang="ko-KR" sz="1800" dirty="0"/>
              <a:t>, </a:t>
            </a:r>
            <a:r>
              <a:rPr lang="ko-KR" altLang="en-US" sz="1800" dirty="0"/>
              <a:t>새로운 우수한 해를 생성하는 과정</a:t>
            </a:r>
            <a:endParaRPr lang="en-US" altLang="ko-KR" sz="18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ko-KR" altLang="en-US" sz="1800" dirty="0"/>
              <a:t>변이</a:t>
            </a:r>
            <a:r>
              <a:rPr lang="en-US" altLang="ko-KR" sz="1800" dirty="0"/>
              <a:t>: </a:t>
            </a:r>
            <a:r>
              <a:rPr lang="ko-KR" altLang="en-US" sz="1800" dirty="0"/>
              <a:t>전체 세대의 해가</a:t>
            </a:r>
            <a:r>
              <a:rPr lang="en-US" altLang="ko-KR" sz="1800" dirty="0"/>
              <a:t> </a:t>
            </a:r>
            <a:r>
              <a:rPr lang="ko-KR" altLang="en-US" sz="1800" dirty="0"/>
              <a:t>지역 최적해에 빠지는 것을 방지하기 위한 과정</a:t>
            </a:r>
            <a:endParaRPr lang="en-US" altLang="ko-KR" sz="18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ko-KR" altLang="en-US" sz="1800" dirty="0"/>
              <a:t>대치</a:t>
            </a:r>
            <a:r>
              <a:rPr lang="en-US" altLang="ko-KR" sz="1800" dirty="0"/>
              <a:t>: </a:t>
            </a:r>
            <a:r>
              <a:rPr lang="ko-KR" altLang="en-US" sz="1800" dirty="0"/>
              <a:t>교차</a:t>
            </a:r>
            <a:r>
              <a:rPr lang="en-US" altLang="ko-KR" sz="1800" dirty="0"/>
              <a:t>, </a:t>
            </a:r>
            <a:r>
              <a:rPr lang="ko-KR" altLang="en-US" sz="1800" dirty="0"/>
              <a:t>변이를 거친 </a:t>
            </a:r>
            <a:r>
              <a:rPr lang="ko-KR" altLang="en-US" sz="1800" dirty="0" err="1"/>
              <a:t>해집단</a:t>
            </a:r>
            <a:r>
              <a:rPr lang="ko-KR" altLang="en-US" sz="1800" dirty="0"/>
              <a:t> 중에서 열등한 해를 제외시키는 과정</a:t>
            </a:r>
          </a:p>
        </p:txBody>
      </p:sp>
      <p:pic>
        <p:nvPicPr>
          <p:cNvPr id="4" name="_x671360008">
            <a:extLst>
              <a:ext uri="{FF2B5EF4-FFF2-40B4-BE49-F238E27FC236}">
                <a16:creationId xmlns:a16="http://schemas.microsoft.com/office/drawing/2014/main" id="{5BC83FF6-FF1A-4CA8-A534-B0901A98AC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4239" y="4409540"/>
            <a:ext cx="7523522" cy="2334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직선 연결선 5">
            <a:extLst>
              <a:ext uri="{FF2B5EF4-FFF2-40B4-BE49-F238E27FC236}">
                <a16:creationId xmlns:a16="http://schemas.microsoft.com/office/drawing/2014/main" id="{CE32B783-F642-42C0-848F-FE25A1429197}"/>
              </a:ext>
            </a:extLst>
          </p:cNvPr>
          <p:cNvCxnSpPr/>
          <p:nvPr/>
        </p:nvCxnSpPr>
        <p:spPr>
          <a:xfrm>
            <a:off x="838200" y="1287640"/>
            <a:ext cx="5580112" cy="24394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BC35A703-B0B1-4C14-B5C8-9E52680FEA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F3F2B-8B8B-452E-A208-1D2A644A84E7}" type="slidenum">
              <a:rPr lang="ko-KR" altLang="en-US" smtClean="0"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039058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83E17DC-4C6A-4718-98C2-0DBE94B3CC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2800" dirty="0"/>
              <a:t>방법론</a:t>
            </a:r>
            <a:r>
              <a:rPr lang="en-US" altLang="ko-KR" sz="2800" dirty="0"/>
              <a:t>: </a:t>
            </a:r>
            <a:r>
              <a:rPr lang="ko-KR" altLang="en-US" sz="2800" dirty="0"/>
              <a:t>연구에 채택한 연산방법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내용 개체 틀 2">
                <a:extLst>
                  <a:ext uri="{FF2B5EF4-FFF2-40B4-BE49-F238E27FC236}">
                    <a16:creationId xmlns:a16="http://schemas.microsoft.com/office/drawing/2014/main" id="{4143987E-733D-452D-9859-8384DFCC6CF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937594"/>
                <a:ext cx="6654282" cy="4351338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ko-KR" altLang="en-US" sz="2000" dirty="0"/>
                  <a:t>선택</a:t>
                </a:r>
                <a:r>
                  <a:rPr lang="en-US" altLang="ko-KR" sz="2000" dirty="0"/>
                  <a:t>:</a:t>
                </a:r>
                <a:r>
                  <a:rPr lang="ko-KR" altLang="en-US" sz="2000" dirty="0"/>
                  <a:t> 토너먼트 선택</a:t>
                </a:r>
                <a:endParaRPr lang="en-US" altLang="ko-KR" sz="2000" dirty="0"/>
              </a:p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ko-KR" altLang="en-US" sz="1800" dirty="0"/>
                  <a:t>두 해의 적합도를 비교하여 더 우수한 해를 살리는 방식</a:t>
                </a:r>
                <a:endParaRPr lang="en-US" altLang="ko-KR" sz="1800" dirty="0"/>
              </a:p>
              <a:p>
                <a:pPr lvl="1">
                  <a:buFont typeface="Wingdings" panose="05000000000000000000" pitchFamily="2" charset="2"/>
                  <a:buChar char="§"/>
                </a:pPr>
                <a:endParaRPr lang="en-US" altLang="ko-KR" sz="1800" dirty="0"/>
              </a:p>
              <a:p>
                <a:r>
                  <a:rPr lang="ko-KR" altLang="en-US" sz="2000" dirty="0"/>
                  <a:t>교차</a:t>
                </a:r>
                <a:r>
                  <a:rPr lang="en-US" altLang="ko-KR" sz="2000" dirty="0"/>
                  <a:t>: cycle crossover</a:t>
                </a:r>
              </a:p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ko-KR" altLang="en-US" sz="1800" dirty="0"/>
                  <a:t>두 부모 해의 대응하는 위치의 유전자를 복사하는 방식</a:t>
                </a:r>
                <a:r>
                  <a:rPr lang="en-US" altLang="ko-KR" sz="1800" dirty="0"/>
                  <a:t>, </a:t>
                </a:r>
                <a:r>
                  <a:rPr lang="ko-KR" altLang="en-US" sz="1800" dirty="0"/>
                  <a:t>더이상 복사할 수 없을 때까지 반복</a:t>
                </a:r>
                <a:endParaRPr lang="en-US" altLang="ko-KR" sz="1800" dirty="0"/>
              </a:p>
              <a:p>
                <a:pPr lvl="1">
                  <a:buFont typeface="Wingdings" panose="05000000000000000000" pitchFamily="2" charset="2"/>
                  <a:buChar char="§"/>
                </a:pPr>
                <a:endParaRPr lang="en-US" altLang="ko-KR" sz="1800" dirty="0"/>
              </a:p>
              <a:p>
                <a:r>
                  <a:rPr lang="ko-KR" altLang="en-US" sz="2000" dirty="0"/>
                  <a:t>변이</a:t>
                </a:r>
                <a:r>
                  <a:rPr lang="en-US" altLang="ko-KR" sz="2000" dirty="0"/>
                  <a:t>: </a:t>
                </a:r>
                <a:r>
                  <a:rPr lang="ko-KR" altLang="en-US" sz="2000" dirty="0"/>
                  <a:t>전형적변이</a:t>
                </a:r>
                <a:endParaRPr lang="en-US" altLang="ko-KR" sz="2000" dirty="0"/>
              </a:p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ko-KR" altLang="en-US" sz="1800" dirty="0"/>
                  <a:t>일정한 비율로 계속 변이 발생</a:t>
                </a:r>
                <a:endParaRPr lang="en-US" altLang="ko-KR" sz="1800" dirty="0"/>
              </a:p>
              <a:p>
                <a:pPr lvl="1">
                  <a:buFont typeface="Wingdings" panose="05000000000000000000" pitchFamily="2" charset="2"/>
                  <a:buChar char="§"/>
                </a:pPr>
                <a:endParaRPr lang="en-US" altLang="ko-KR" sz="1800" dirty="0"/>
              </a:p>
              <a:p>
                <a:r>
                  <a:rPr lang="ko-KR" altLang="en-US" sz="2000" dirty="0"/>
                  <a:t>대치</a:t>
                </a:r>
                <a:r>
                  <a:rPr lang="en-US" altLang="ko-KR" sz="2000" dirty="0"/>
                  <a:t>: </a:t>
                </a:r>
                <a:r>
                  <a:rPr lang="af-ZA" altLang="ko-KR" sz="2000" i="0" dirty="0">
                    <a:solidFill>
                      <a:srgbClr val="000000"/>
                    </a:solidFill>
                    <a:effectLst/>
                    <a:latin typeface="Malgun Gothic" panose="020B0503020000020004" pitchFamily="50" charset="-127"/>
                    <a:ea typeface="Malgun Gothic" panose="020B0503020000020004" pitchFamily="50" charset="-127"/>
                  </a:rPr>
                  <a:t>elitism</a:t>
                </a:r>
              </a:p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ko-KR" altLang="en-US" sz="1800" dirty="0"/>
                  <a:t>우수한 해 몇개를 교차나</a:t>
                </a:r>
                <a:r>
                  <a:rPr lang="en-US" altLang="ko-KR" sz="1800" dirty="0"/>
                  <a:t>, </a:t>
                </a:r>
                <a:r>
                  <a:rPr lang="ko-KR" altLang="en-US" sz="1800" dirty="0"/>
                  <a:t>변이를 진행시키지 않고 그대로 </a:t>
                </a:r>
                <a:r>
                  <a:rPr lang="ko-KR" altLang="en-US" sz="1800" dirty="0" err="1"/>
                  <a:t>이어받는것</a:t>
                </a:r>
                <a:r>
                  <a:rPr lang="ko-KR" altLang="en-US" sz="1800" dirty="0"/>
                  <a:t> </a:t>
                </a:r>
                <a:endParaRPr lang="en-US" altLang="ko-KR" sz="1800" dirty="0"/>
              </a:p>
              <a:p>
                <a:endParaRPr lang="en-US" altLang="ko-KR" sz="2000" dirty="0"/>
              </a:p>
              <a:p>
                <a:r>
                  <a:rPr lang="ko-KR" altLang="en-US" sz="2000" dirty="0"/>
                  <a:t>적합도</a:t>
                </a:r>
                <a:r>
                  <a:rPr lang="en-US" altLang="ko-KR" sz="2000" dirty="0"/>
                  <a:t>: </a:t>
                </a:r>
                <a14:m>
                  <m:oMath xmlns:m="http://schemas.openxmlformats.org/officeDocument/2006/math">
                    <m:r>
                      <a:rPr lang="en-US" altLang="ko-KR" sz="2000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altLang="ko-KR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ko-KR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sz="2000" b="0" i="1" smtClean="0">
                                <a:latin typeface="Cambria Math" panose="02040503050406030204" pitchFamily="18" charset="0"/>
                              </a:rPr>
                              <m:t>𝐶h</m:t>
                            </m:r>
                          </m:e>
                          <m:sub>
                            <m:r>
                              <a:rPr lang="en-US" altLang="ko-KR" sz="20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d>
                    <m:r>
                      <a:rPr lang="en-US" altLang="ko-KR" sz="2000" b="0" i="1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altLang="ko-KR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ko-KR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ko-KR" sz="20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den>
                    </m:f>
                  </m:oMath>
                </a14:m>
                <a:r>
                  <a:rPr lang="en-US" altLang="ko-KR" sz="1800" dirty="0"/>
                  <a:t>  t = </a:t>
                </a:r>
                <a:r>
                  <a:rPr lang="ko-KR" altLang="en-US" sz="1800" dirty="0"/>
                  <a:t> 소요 시간</a:t>
                </a:r>
                <a:endParaRPr lang="en-US" altLang="ko-KR" sz="1800" dirty="0"/>
              </a:p>
            </p:txBody>
          </p:sp>
        </mc:Choice>
        <mc:Fallback>
          <p:sp>
            <p:nvSpPr>
              <p:cNvPr id="3" name="내용 개체 틀 2">
                <a:extLst>
                  <a:ext uri="{FF2B5EF4-FFF2-40B4-BE49-F238E27FC236}">
                    <a16:creationId xmlns:a16="http://schemas.microsoft.com/office/drawing/2014/main" id="{4143987E-733D-452D-9859-8384DFCC6CF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937594"/>
                <a:ext cx="6654282" cy="4351338"/>
              </a:xfrm>
              <a:blipFill>
                <a:blip r:embed="rId2"/>
                <a:stretch>
                  <a:fillRect l="-733" t="-2661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그림 4">
            <a:extLst>
              <a:ext uri="{FF2B5EF4-FFF2-40B4-BE49-F238E27FC236}">
                <a16:creationId xmlns:a16="http://schemas.microsoft.com/office/drawing/2014/main" id="{5EB41DB3-19B9-437E-A721-31524EDDDE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58405" y="2544084"/>
            <a:ext cx="3810000" cy="981075"/>
          </a:xfrm>
          <a:prstGeom prst="rect">
            <a:avLst/>
          </a:prstGeom>
        </p:spPr>
      </p:pic>
      <p:pic>
        <p:nvPicPr>
          <p:cNvPr id="8" name="그림 7">
            <a:extLst>
              <a:ext uri="{FF2B5EF4-FFF2-40B4-BE49-F238E27FC236}">
                <a16:creationId xmlns:a16="http://schemas.microsoft.com/office/drawing/2014/main" id="{209C8838-82DC-4E4C-9536-F5CFE744F7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58405" y="3525159"/>
            <a:ext cx="3810000" cy="238125"/>
          </a:xfrm>
          <a:prstGeom prst="rect">
            <a:avLst/>
          </a:prstGeom>
        </p:spPr>
      </p:pic>
      <p:pic>
        <p:nvPicPr>
          <p:cNvPr id="10" name="그림 9">
            <a:extLst>
              <a:ext uri="{FF2B5EF4-FFF2-40B4-BE49-F238E27FC236}">
                <a16:creationId xmlns:a16="http://schemas.microsoft.com/office/drawing/2014/main" id="{1382331A-AB7A-44D0-B41C-6F734FD8C3C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58405" y="3763284"/>
            <a:ext cx="3810000" cy="1076325"/>
          </a:xfrm>
          <a:prstGeom prst="rect">
            <a:avLst/>
          </a:prstGeom>
        </p:spPr>
      </p:pic>
      <p:pic>
        <p:nvPicPr>
          <p:cNvPr id="14" name="그림 13">
            <a:extLst>
              <a:ext uri="{FF2B5EF4-FFF2-40B4-BE49-F238E27FC236}">
                <a16:creationId xmlns:a16="http://schemas.microsoft.com/office/drawing/2014/main" id="{33F1669F-87C0-4528-8E85-E2A0BF6895B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34655" y="4839609"/>
            <a:ext cx="3333750" cy="344553"/>
          </a:xfrm>
          <a:prstGeom prst="rect">
            <a:avLst/>
          </a:prstGeom>
        </p:spPr>
      </p:pic>
      <p:pic>
        <p:nvPicPr>
          <p:cNvPr id="16" name="그림 15">
            <a:extLst>
              <a:ext uri="{FF2B5EF4-FFF2-40B4-BE49-F238E27FC236}">
                <a16:creationId xmlns:a16="http://schemas.microsoft.com/office/drawing/2014/main" id="{784CD185-31CE-48AB-B3AC-2BBF2E1892B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58405" y="4744359"/>
            <a:ext cx="476250" cy="439803"/>
          </a:xfrm>
          <a:prstGeom prst="rect">
            <a:avLst/>
          </a:prstGeom>
        </p:spPr>
      </p:pic>
      <p:cxnSp>
        <p:nvCxnSpPr>
          <p:cNvPr id="11" name="직선 연결선 10">
            <a:extLst>
              <a:ext uri="{FF2B5EF4-FFF2-40B4-BE49-F238E27FC236}">
                <a16:creationId xmlns:a16="http://schemas.microsoft.com/office/drawing/2014/main" id="{5C97CA7D-7AE2-4354-B24D-4DAE28CB41ED}"/>
              </a:ext>
            </a:extLst>
          </p:cNvPr>
          <p:cNvCxnSpPr/>
          <p:nvPr/>
        </p:nvCxnSpPr>
        <p:spPr>
          <a:xfrm>
            <a:off x="838200" y="1287640"/>
            <a:ext cx="5580112" cy="24394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D3A90ACF-62EF-4927-B199-A1147CCD6E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F3F2B-8B8B-452E-A208-1D2A644A84E7}" type="slidenum">
              <a:rPr lang="ko-KR" altLang="en-US" smtClean="0"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792853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83E17DC-4C6A-4718-98C2-0DBE94B3CC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2800" dirty="0"/>
              <a:t>연구결과 </a:t>
            </a:r>
            <a:r>
              <a:rPr lang="en-US" altLang="ko-KR" sz="2800" dirty="0"/>
              <a:t>– </a:t>
            </a:r>
            <a:r>
              <a:rPr lang="ko-KR" altLang="en-US" sz="2800" dirty="0"/>
              <a:t>제안방법</a:t>
            </a:r>
            <a:r>
              <a:rPr lang="en-US" altLang="ko-KR" sz="2800" dirty="0"/>
              <a:t>1 (1/2)</a:t>
            </a:r>
            <a:endParaRPr lang="ko-KR" altLang="en-US" sz="2800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143987E-733D-452D-9859-8384DFCC6C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433180" cy="4351338"/>
          </a:xfrm>
        </p:spPr>
        <p:txBody>
          <a:bodyPr>
            <a:normAutofit/>
          </a:bodyPr>
          <a:lstStyle/>
          <a:p>
            <a:r>
              <a:rPr lang="ko-KR" altLang="en-US" sz="1800" dirty="0"/>
              <a:t>앞 장에서 설명한 연산 방법을 활용한 기본적인 유전 알고리즘 사용</a:t>
            </a:r>
            <a:endParaRPr lang="en-US" altLang="ko-KR" sz="1800" dirty="0"/>
          </a:p>
          <a:p>
            <a:endParaRPr lang="en-US" altLang="ko-KR" sz="1800" dirty="0"/>
          </a:p>
          <a:p>
            <a:r>
              <a:rPr lang="ko-KR" altLang="en-US" sz="1800" dirty="0"/>
              <a:t>매개변수</a:t>
            </a:r>
            <a:r>
              <a:rPr lang="en-US" altLang="ko-KR" sz="1800" dirty="0"/>
              <a:t>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altLang="ko-KR" sz="1400" dirty="0"/>
              <a:t>Mutation Rate: </a:t>
            </a:r>
            <a:r>
              <a:rPr lang="ko-KR" altLang="en-US" sz="1400" dirty="0"/>
              <a:t>변이의 비율</a:t>
            </a:r>
            <a:endParaRPr lang="en-US" altLang="ko-KR" sz="14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altLang="ko-KR" sz="1400" dirty="0"/>
              <a:t>Population Size: </a:t>
            </a:r>
            <a:r>
              <a:rPr lang="ko-KR" altLang="en-US" sz="1400" dirty="0"/>
              <a:t>초기 해집단의 크기</a:t>
            </a:r>
            <a:endParaRPr lang="en-US" altLang="ko-KR" sz="14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altLang="ko-KR" sz="1400" dirty="0"/>
              <a:t>Tournament Size: </a:t>
            </a:r>
            <a:r>
              <a:rPr lang="ko-KR" altLang="en-US" sz="1400" dirty="0"/>
              <a:t>토너먼트의 크기</a:t>
            </a:r>
            <a:endParaRPr lang="en-US" altLang="ko-KR" sz="14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altLang="ko-KR" sz="1400" dirty="0"/>
              <a:t>Number of Generation: </a:t>
            </a:r>
            <a:r>
              <a:rPr lang="ko-KR" altLang="en-US" sz="1400" dirty="0"/>
              <a:t>유전이 </a:t>
            </a:r>
            <a:r>
              <a:rPr lang="ko-KR" altLang="en-US" sz="1400" dirty="0" err="1"/>
              <a:t>몇세대</a:t>
            </a:r>
            <a:r>
              <a:rPr lang="ko-KR" altLang="en-US" sz="1400" dirty="0"/>
              <a:t> 동안 진행될 것인지 설정</a:t>
            </a:r>
            <a:endParaRPr lang="en-US" altLang="ko-KR" sz="14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ko-KR" altLang="en-US" sz="1400" dirty="0" err="1"/>
              <a:t>배송해야하는</a:t>
            </a:r>
            <a:r>
              <a:rPr lang="ko-KR" altLang="en-US" sz="1400" dirty="0"/>
              <a:t> 지점의 수에 따라 매개변수 값을 증가</a:t>
            </a:r>
            <a:endParaRPr lang="en-US" altLang="ko-KR" sz="1400" dirty="0"/>
          </a:p>
          <a:p>
            <a:r>
              <a:rPr lang="ko-KR" altLang="en-US" sz="1800" dirty="0"/>
              <a:t>결과</a:t>
            </a:r>
            <a:r>
              <a:rPr lang="en-US" altLang="ko-KR" sz="1800" dirty="0"/>
              <a:t>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ko-KR" altLang="en-US" sz="1400" dirty="0" err="1"/>
              <a:t>배송해야하는</a:t>
            </a:r>
            <a:r>
              <a:rPr lang="ko-KR" altLang="en-US" sz="1400" dirty="0"/>
              <a:t> 지점의 </a:t>
            </a:r>
            <a:r>
              <a:rPr lang="en-US" altLang="ko-KR" sz="1400" dirty="0"/>
              <a:t>50</a:t>
            </a:r>
            <a:r>
              <a:rPr lang="ko-KR" altLang="en-US" sz="1400" dirty="0"/>
              <a:t>개의 경우까지</a:t>
            </a:r>
            <a:r>
              <a:rPr lang="en-US" altLang="ko-KR" sz="1400" dirty="0"/>
              <a:t>, </a:t>
            </a:r>
            <a:r>
              <a:rPr lang="ko-KR" altLang="en-US" sz="1400" dirty="0"/>
              <a:t>정확한 답을 도출할 수 </a:t>
            </a:r>
            <a:br>
              <a:rPr lang="en-US" altLang="ko-KR" sz="1400" dirty="0"/>
            </a:br>
            <a:r>
              <a:rPr lang="ko-KR" altLang="en-US" sz="1400" dirty="0"/>
              <a:t>있었지만</a:t>
            </a:r>
            <a:r>
              <a:rPr lang="en-US" altLang="ko-KR" sz="1400" dirty="0"/>
              <a:t>, </a:t>
            </a:r>
            <a:r>
              <a:rPr lang="ko-KR" altLang="en-US" sz="1400" dirty="0"/>
              <a:t>배송지점의 수에 따라 매개변수 값을 증가시키면서</a:t>
            </a:r>
            <a:r>
              <a:rPr lang="en-US" altLang="ko-KR" sz="1400" dirty="0"/>
              <a:t>,</a:t>
            </a:r>
            <a:br>
              <a:rPr lang="en-US" altLang="ko-KR" sz="1400" dirty="0"/>
            </a:br>
            <a:r>
              <a:rPr lang="ko-KR" altLang="en-US" sz="1400" dirty="0"/>
              <a:t>계산에 필요한 시간이 기하급수적으로 증가</a:t>
            </a:r>
            <a:endParaRPr lang="en-US" altLang="ko-KR" sz="14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altLang="ko-KR" sz="1400" dirty="0"/>
              <a:t>80</a:t>
            </a:r>
            <a:r>
              <a:rPr lang="ko-KR" altLang="en-US" sz="1400" dirty="0"/>
              <a:t>개의 배송지점에 대해서</a:t>
            </a:r>
            <a:r>
              <a:rPr lang="en-US" altLang="ko-KR" sz="1400" dirty="0"/>
              <a:t>, </a:t>
            </a:r>
            <a:r>
              <a:rPr lang="ko-KR" altLang="en-US" sz="1400" dirty="0"/>
              <a:t>매개변수 값을 증가시킨 경우</a:t>
            </a:r>
            <a:r>
              <a:rPr lang="en-US" altLang="ko-KR" sz="1400" dirty="0"/>
              <a:t>, </a:t>
            </a:r>
            <a:r>
              <a:rPr lang="ko-KR" altLang="en-US" sz="1400" dirty="0"/>
              <a:t>계산에</a:t>
            </a:r>
            <a:br>
              <a:rPr lang="en-US" altLang="ko-KR" sz="1400" dirty="0"/>
            </a:br>
            <a:r>
              <a:rPr lang="ko-KR" altLang="en-US" sz="1400" dirty="0"/>
              <a:t>걸리는 시간이 </a:t>
            </a:r>
            <a:r>
              <a:rPr lang="en-US" altLang="ko-KR" sz="1400" dirty="0"/>
              <a:t>2~3</a:t>
            </a:r>
            <a:r>
              <a:rPr lang="ko-KR" altLang="en-US" sz="1400" dirty="0"/>
              <a:t>일 소요되므로 사용이 불가하다 판단</a:t>
            </a:r>
            <a:endParaRPr lang="en-US" altLang="ko-KR" sz="1400" dirty="0"/>
          </a:p>
        </p:txBody>
      </p:sp>
      <p:graphicFrame>
        <p:nvGraphicFramePr>
          <p:cNvPr id="9" name="내용 개체 틀 4">
            <a:extLst>
              <a:ext uri="{FF2B5EF4-FFF2-40B4-BE49-F238E27FC236}">
                <a16:creationId xmlns:a16="http://schemas.microsoft.com/office/drawing/2014/main" id="{80ECE3E3-043A-4E83-903F-8AE1C57F214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93498813"/>
              </p:ext>
            </p:extLst>
          </p:nvPr>
        </p:nvGraphicFramePr>
        <p:xfrm>
          <a:off x="6955804" y="2305800"/>
          <a:ext cx="4612850" cy="3272785"/>
        </p:xfrm>
        <a:graphic>
          <a:graphicData uri="http://schemas.openxmlformats.org/drawingml/2006/table">
            <a:tbl>
              <a:tblPr/>
              <a:tblGrid>
                <a:gridCol w="1940252">
                  <a:extLst>
                    <a:ext uri="{9D8B030D-6E8A-4147-A177-3AD203B41FA5}">
                      <a16:colId xmlns:a16="http://schemas.microsoft.com/office/drawing/2014/main" val="3906414132"/>
                    </a:ext>
                  </a:extLst>
                </a:gridCol>
                <a:gridCol w="890866">
                  <a:extLst>
                    <a:ext uri="{9D8B030D-6E8A-4147-A177-3AD203B41FA5}">
                      <a16:colId xmlns:a16="http://schemas.microsoft.com/office/drawing/2014/main" val="4035735801"/>
                    </a:ext>
                  </a:extLst>
                </a:gridCol>
                <a:gridCol w="890866">
                  <a:extLst>
                    <a:ext uri="{9D8B030D-6E8A-4147-A177-3AD203B41FA5}">
                      <a16:colId xmlns:a16="http://schemas.microsoft.com/office/drawing/2014/main" val="530654781"/>
                    </a:ext>
                  </a:extLst>
                </a:gridCol>
                <a:gridCol w="890866">
                  <a:extLst>
                    <a:ext uri="{9D8B030D-6E8A-4147-A177-3AD203B41FA5}">
                      <a16:colId xmlns:a16="http://schemas.microsoft.com/office/drawing/2014/main" val="751155532"/>
                    </a:ext>
                  </a:extLst>
                </a:gridCol>
              </a:tblGrid>
              <a:tr h="358283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Performance</a:t>
                      </a:r>
                      <a:endParaRPr lang="en-US" sz="8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Case 1 (10)</a:t>
                      </a:r>
                      <a:endParaRPr lang="en-US" sz="8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Case 2 (30)</a:t>
                      </a:r>
                      <a:endParaRPr lang="en-US" sz="8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Case 3 (50)</a:t>
                      </a:r>
                      <a:endParaRPr lang="en-US" sz="8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00959679"/>
                  </a:ext>
                </a:extLst>
              </a:tr>
              <a:tr h="358283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Distance [km] (Optimal)</a:t>
                      </a:r>
                      <a:endParaRPr lang="en-US" sz="8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70.18</a:t>
                      </a:r>
                      <a:endParaRPr lang="en-US" sz="8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73.59</a:t>
                      </a:r>
                      <a:endParaRPr lang="en-US" sz="8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>
                      <a:noFill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79.27</a:t>
                      </a:r>
                      <a:endParaRPr lang="en-US" sz="8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>
                      <a:noFill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7579732"/>
                  </a:ext>
                </a:extLst>
              </a:tr>
              <a:tr h="358283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Delivery Time [h] (Optimal)</a:t>
                      </a:r>
                      <a:endParaRPr lang="en-US" sz="8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1.43</a:t>
                      </a:r>
                      <a:endParaRPr lang="en-US" sz="8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1.59</a:t>
                      </a:r>
                      <a:endParaRPr lang="en-US" sz="8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1.84</a:t>
                      </a:r>
                      <a:endParaRPr lang="en-US" sz="8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40811535"/>
                  </a:ext>
                </a:extLst>
              </a:tr>
              <a:tr h="358283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Delivery Time [h] (Actual)</a:t>
                      </a:r>
                      <a:endParaRPr lang="en-US" sz="8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1.43</a:t>
                      </a:r>
                      <a:endParaRPr lang="en-US" sz="8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1.6</a:t>
                      </a:r>
                      <a:endParaRPr lang="en-US" sz="8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1.82</a:t>
                      </a:r>
                      <a:endParaRPr lang="en-US" sz="8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23246981"/>
                  </a:ext>
                </a:extLst>
              </a:tr>
              <a:tr h="246895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Computational Time [s]</a:t>
                      </a:r>
                      <a:endParaRPr lang="en-US" sz="8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99.66</a:t>
                      </a:r>
                      <a:endParaRPr lang="en-US" sz="8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2752.6</a:t>
                      </a:r>
                      <a:endParaRPr lang="en-US" sz="8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14960.41</a:t>
                      </a:r>
                      <a:endParaRPr lang="en-US" sz="8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13637536"/>
                  </a:ext>
                </a:extLst>
              </a:tr>
              <a:tr h="246895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Score</a:t>
                      </a:r>
                      <a:endParaRPr lang="en-US" sz="8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8656368"/>
                  </a:ext>
                </a:extLst>
              </a:tr>
              <a:tr h="358283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0" spc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Parameters</a:t>
                      </a:r>
                      <a:endParaRPr lang="en-US" sz="8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Case 1 (10)</a:t>
                      </a:r>
                      <a:endParaRPr lang="en-US" sz="8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Case 2 (30)</a:t>
                      </a:r>
                      <a:endParaRPr lang="en-US" sz="8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Case 3 (50)</a:t>
                      </a:r>
                      <a:endParaRPr lang="en-US" sz="8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8516223"/>
                  </a:ext>
                </a:extLst>
              </a:tr>
              <a:tr h="246895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Mutation Rate</a:t>
                      </a:r>
                      <a:endParaRPr lang="en-US" sz="8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0.0001</a:t>
                      </a:r>
                      <a:endParaRPr lang="en-US" sz="8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0.0001</a:t>
                      </a:r>
                      <a:endParaRPr lang="en-US" sz="8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>
                      <a:noFill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0.0001</a:t>
                      </a:r>
                      <a:endParaRPr lang="en-US" sz="8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>
                      <a:noFill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65319071"/>
                  </a:ext>
                </a:extLst>
              </a:tr>
              <a:tr h="246895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Population Size</a:t>
                      </a:r>
                      <a:endParaRPr lang="en-US" sz="8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1000</a:t>
                      </a:r>
                      <a:endParaRPr lang="en-US" sz="8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3000</a:t>
                      </a:r>
                      <a:endParaRPr lang="en-US" sz="8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5000</a:t>
                      </a:r>
                      <a:endParaRPr lang="en-US" sz="8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38007234"/>
                  </a:ext>
                </a:extLst>
              </a:tr>
              <a:tr h="246895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Tournament Size</a:t>
                      </a:r>
                      <a:endParaRPr lang="en-US" sz="8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100</a:t>
                      </a:r>
                      <a:endParaRPr lang="en-US" sz="8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300</a:t>
                      </a:r>
                      <a:endParaRPr lang="en-US" sz="8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500</a:t>
                      </a:r>
                      <a:endParaRPr lang="en-US" sz="8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50758143"/>
                  </a:ext>
                </a:extLst>
              </a:tr>
              <a:tr h="246895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Number of Generation</a:t>
                      </a:r>
                      <a:endParaRPr lang="en-US" sz="8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100</a:t>
                      </a:r>
                      <a:endParaRPr lang="en-US" sz="8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300</a:t>
                      </a:r>
                      <a:endParaRPr lang="en-US" sz="8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500</a:t>
                      </a:r>
                      <a:endParaRPr lang="en-US" sz="8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641745"/>
                  </a:ext>
                </a:extLst>
              </a:tr>
            </a:tbl>
          </a:graphicData>
        </a:graphic>
      </p:graphicFrame>
      <p:cxnSp>
        <p:nvCxnSpPr>
          <p:cNvPr id="6" name="직선 연결선 5">
            <a:extLst>
              <a:ext uri="{FF2B5EF4-FFF2-40B4-BE49-F238E27FC236}">
                <a16:creationId xmlns:a16="http://schemas.microsoft.com/office/drawing/2014/main" id="{EECB8394-3A8E-41C8-9048-99411C3DE7A3}"/>
              </a:ext>
            </a:extLst>
          </p:cNvPr>
          <p:cNvCxnSpPr/>
          <p:nvPr/>
        </p:nvCxnSpPr>
        <p:spPr>
          <a:xfrm>
            <a:off x="838200" y="1287640"/>
            <a:ext cx="5580112" cy="24394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36015C64-B3CB-44E2-AF3B-EF62A7DE61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F3F2B-8B8B-452E-A208-1D2A644A84E7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152881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83E17DC-4C6A-4718-98C2-0DBE94B3CC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2800" dirty="0"/>
              <a:t>연구결과 </a:t>
            </a:r>
            <a:r>
              <a:rPr lang="en-US" altLang="ko-KR" sz="2800" dirty="0"/>
              <a:t>– </a:t>
            </a:r>
            <a:r>
              <a:rPr lang="ko-KR" altLang="en-US" sz="2800" dirty="0"/>
              <a:t>제안방법</a:t>
            </a:r>
            <a:r>
              <a:rPr lang="en-US" altLang="ko-KR" sz="2800" dirty="0"/>
              <a:t>1 (2/2)</a:t>
            </a:r>
            <a:endParaRPr lang="ko-KR" altLang="en-US" sz="2800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143987E-733D-452D-9859-8384DFCC6C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4115540" cy="4351338"/>
          </a:xfrm>
        </p:spPr>
        <p:txBody>
          <a:bodyPr>
            <a:normAutofit/>
          </a:bodyPr>
          <a:lstStyle/>
          <a:p>
            <a:pPr marL="228600" marR="0" lvl="0" indent="-228600" algn="l" defTabSz="914400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ko-KR" altLang="en-US" sz="2000" dirty="0">
                <a:solidFill>
                  <a:prstClr val="black"/>
                </a:solidFill>
                <a:latin typeface="맑은 고딕" panose="020F0502020204030204"/>
                <a:ea typeface="맑은 고딕" panose="020B0503020000020004" pitchFamily="50" charset="-127"/>
              </a:rPr>
              <a:t>보완방법</a:t>
            </a:r>
            <a:endParaRPr lang="en-US" altLang="ko-KR" sz="2000" dirty="0">
              <a:solidFill>
                <a:prstClr val="black"/>
              </a:solidFill>
              <a:latin typeface="맑은 고딕" panose="020F0502020204030204"/>
              <a:ea typeface="맑은 고딕" panose="020B0503020000020004" pitchFamily="50" charset="-127"/>
            </a:endParaRPr>
          </a:p>
          <a:p>
            <a:pPr lvl="1">
              <a:spcBef>
                <a:spcPts val="1000"/>
              </a:spcBef>
              <a:buFont typeface="Wingdings" panose="05000000000000000000" pitchFamily="2" charset="2"/>
              <a:buChar char="§"/>
              <a:defRPr/>
            </a:pPr>
            <a:r>
              <a:rPr lang="ko-KR" altLang="en-US" sz="1600" dirty="0">
                <a:solidFill>
                  <a:prstClr val="black"/>
                </a:solidFill>
                <a:latin typeface="맑은 고딕" panose="020F0502020204030204"/>
                <a:ea typeface="맑은 고딕" panose="020B0503020000020004" pitchFamily="50" charset="-127"/>
              </a:rPr>
              <a:t>매개변수 값을 증가시키지 않고 일정하게 설정한 경우</a:t>
            </a:r>
            <a:r>
              <a:rPr lang="en-US" altLang="ko-KR" sz="1600" dirty="0">
                <a:solidFill>
                  <a:prstClr val="black"/>
                </a:solidFill>
                <a:latin typeface="맑은 고딕" panose="020F0502020204030204"/>
                <a:ea typeface="맑은 고딕" panose="020B0503020000020004" pitchFamily="50" charset="-127"/>
              </a:rPr>
              <a:t>, 40</a:t>
            </a:r>
            <a:r>
              <a:rPr lang="ko-KR" altLang="en-US" sz="1600" dirty="0">
                <a:solidFill>
                  <a:prstClr val="black"/>
                </a:solidFill>
                <a:latin typeface="맑은 고딕" panose="020F0502020204030204"/>
                <a:ea typeface="맑은 고딕" panose="020B0503020000020004" pitchFamily="50" charset="-127"/>
              </a:rPr>
              <a:t>개까지는 답을 최적화한다고 볼 수 있었지만</a:t>
            </a:r>
            <a:r>
              <a:rPr lang="en-US" altLang="ko-KR" sz="1600" dirty="0">
                <a:solidFill>
                  <a:prstClr val="black"/>
                </a:solidFill>
                <a:latin typeface="맑은 고딕" panose="020F0502020204030204"/>
                <a:ea typeface="맑은 고딕" panose="020B0503020000020004" pitchFamily="50" charset="-127"/>
              </a:rPr>
              <a:t>, 50</a:t>
            </a:r>
            <a:r>
              <a:rPr lang="ko-KR" altLang="en-US" sz="1600" dirty="0">
                <a:solidFill>
                  <a:prstClr val="black"/>
                </a:solidFill>
                <a:latin typeface="맑은 고딕" panose="020F0502020204030204"/>
                <a:ea typeface="맑은 고딕" panose="020B0503020000020004" pitchFamily="50" charset="-127"/>
              </a:rPr>
              <a:t>개부터는 최적의 해를 도출한다고 보기 어려움</a:t>
            </a:r>
            <a:endParaRPr kumimoji="0" lang="en-US" altLang="ko-KR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  <a:p>
            <a:pPr lvl="1"/>
            <a:endParaRPr lang="en-US" altLang="ko-KR" sz="1600" dirty="0"/>
          </a:p>
          <a:p>
            <a:pPr lvl="1"/>
            <a:endParaRPr lang="en-US" altLang="ko-KR" sz="1600" dirty="0"/>
          </a:p>
        </p:txBody>
      </p:sp>
      <p:graphicFrame>
        <p:nvGraphicFramePr>
          <p:cNvPr id="6" name="내용 개체 틀 4">
            <a:extLst>
              <a:ext uri="{FF2B5EF4-FFF2-40B4-BE49-F238E27FC236}">
                <a16:creationId xmlns:a16="http://schemas.microsoft.com/office/drawing/2014/main" id="{28E1F5EE-2E5A-4A22-B4A1-8DBA3DCA1CE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62996847"/>
              </p:ext>
            </p:extLst>
          </p:nvPr>
        </p:nvGraphicFramePr>
        <p:xfrm>
          <a:off x="6096000" y="2229964"/>
          <a:ext cx="4612850" cy="3272785"/>
        </p:xfrm>
        <a:graphic>
          <a:graphicData uri="http://schemas.openxmlformats.org/drawingml/2006/table">
            <a:tbl>
              <a:tblPr/>
              <a:tblGrid>
                <a:gridCol w="1940252">
                  <a:extLst>
                    <a:ext uri="{9D8B030D-6E8A-4147-A177-3AD203B41FA5}">
                      <a16:colId xmlns:a16="http://schemas.microsoft.com/office/drawing/2014/main" val="3906414132"/>
                    </a:ext>
                  </a:extLst>
                </a:gridCol>
                <a:gridCol w="890866">
                  <a:extLst>
                    <a:ext uri="{9D8B030D-6E8A-4147-A177-3AD203B41FA5}">
                      <a16:colId xmlns:a16="http://schemas.microsoft.com/office/drawing/2014/main" val="4035735801"/>
                    </a:ext>
                  </a:extLst>
                </a:gridCol>
                <a:gridCol w="890866">
                  <a:extLst>
                    <a:ext uri="{9D8B030D-6E8A-4147-A177-3AD203B41FA5}">
                      <a16:colId xmlns:a16="http://schemas.microsoft.com/office/drawing/2014/main" val="530654781"/>
                    </a:ext>
                  </a:extLst>
                </a:gridCol>
                <a:gridCol w="890866">
                  <a:extLst>
                    <a:ext uri="{9D8B030D-6E8A-4147-A177-3AD203B41FA5}">
                      <a16:colId xmlns:a16="http://schemas.microsoft.com/office/drawing/2014/main" val="751155532"/>
                    </a:ext>
                  </a:extLst>
                </a:gridCol>
              </a:tblGrid>
              <a:tr h="358283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Performance</a:t>
                      </a:r>
                      <a:endParaRPr lang="en-US" sz="8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Case 1 (20)</a:t>
                      </a:r>
                      <a:endParaRPr lang="en-US" sz="8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Case 2 (40)</a:t>
                      </a:r>
                      <a:endParaRPr lang="en-US" sz="8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Case 3 (50)</a:t>
                      </a:r>
                      <a:endParaRPr lang="en-US" sz="8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00959679"/>
                  </a:ext>
                </a:extLst>
              </a:tr>
              <a:tr h="358283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Distance [km] (Optimal)</a:t>
                      </a:r>
                      <a:endParaRPr lang="en-US" sz="8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98.54</a:t>
                      </a:r>
                      <a:endParaRPr lang="en-US" sz="8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105.67</a:t>
                      </a:r>
                      <a:endParaRPr lang="en-US" sz="8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>
                      <a:noFill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112.18</a:t>
                      </a:r>
                      <a:endParaRPr lang="en-US" sz="8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>
                      <a:noFill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7579732"/>
                  </a:ext>
                </a:extLst>
              </a:tr>
              <a:tr h="358283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Delivery Time [h] (Optimal)</a:t>
                      </a:r>
                      <a:endParaRPr lang="en-US" sz="8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</a:rPr>
                        <a:t>1.74</a:t>
                      </a:r>
                    </a:p>
                  </a:txBody>
                  <a:tcPr marL="54952" marR="54952" marT="15193" marB="151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2.12</a:t>
                      </a:r>
                      <a:endParaRPr lang="en-US" sz="8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</a:rPr>
                        <a:t>2.71</a:t>
                      </a:r>
                    </a:p>
                  </a:txBody>
                  <a:tcPr marL="54952" marR="54952" marT="15193" marB="151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40811535"/>
                  </a:ext>
                </a:extLst>
              </a:tr>
              <a:tr h="358283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Delivery Time [h] (Actual)</a:t>
                      </a:r>
                      <a:endParaRPr lang="en-US" sz="8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1.75</a:t>
                      </a:r>
                      <a:endParaRPr lang="en-US" sz="8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2.2</a:t>
                      </a:r>
                      <a:endParaRPr lang="en-US" sz="8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2.45</a:t>
                      </a:r>
                      <a:endParaRPr lang="en-US" sz="8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23246981"/>
                  </a:ext>
                </a:extLst>
              </a:tr>
              <a:tr h="246895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Computational Time [s]</a:t>
                      </a:r>
                      <a:endParaRPr lang="en-US" sz="8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120.12</a:t>
                      </a:r>
                      <a:endParaRPr lang="en-US" sz="8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635.7</a:t>
                      </a:r>
                      <a:endParaRPr lang="en-US" sz="8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817.2</a:t>
                      </a:r>
                      <a:endParaRPr lang="en-US" sz="8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13637536"/>
                  </a:ext>
                </a:extLst>
              </a:tr>
              <a:tr h="246895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8656368"/>
                  </a:ext>
                </a:extLst>
              </a:tr>
              <a:tr h="358283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0" spc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Parameters</a:t>
                      </a:r>
                      <a:endParaRPr lang="en-US" sz="8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Case 1 </a:t>
                      </a:r>
                      <a:endParaRPr lang="en-US" sz="8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Case 2 (30)</a:t>
                      </a:r>
                      <a:endParaRPr lang="en-US" sz="8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Case 3 (50)</a:t>
                      </a:r>
                      <a:endParaRPr lang="en-US" sz="8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8516223"/>
                  </a:ext>
                </a:extLst>
              </a:tr>
              <a:tr h="246895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Mutation Rate</a:t>
                      </a:r>
                      <a:endParaRPr lang="en-US" sz="8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0.001</a:t>
                      </a:r>
                      <a:endParaRPr lang="en-US" sz="8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>
                      <a:noFill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>
                      <a:noFill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65319071"/>
                  </a:ext>
                </a:extLst>
              </a:tr>
              <a:tr h="246895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Population Size</a:t>
                      </a:r>
                      <a:endParaRPr lang="en-US" sz="8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</a:rPr>
                        <a:t>50</a:t>
                      </a:r>
                    </a:p>
                  </a:txBody>
                  <a:tcPr marL="54952" marR="54952" marT="15193" marB="151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38007234"/>
                  </a:ext>
                </a:extLst>
              </a:tr>
              <a:tr h="246895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Tournament Size</a:t>
                      </a:r>
                      <a:endParaRPr lang="en-US" sz="8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</a:rPr>
                        <a:t>500</a:t>
                      </a:r>
                    </a:p>
                  </a:txBody>
                  <a:tcPr marL="54952" marR="54952" marT="15193" marB="151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50758143"/>
                  </a:ext>
                </a:extLst>
              </a:tr>
              <a:tr h="246895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Number of Generation</a:t>
                      </a:r>
                      <a:endParaRPr lang="en-US" sz="8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</a:rPr>
                        <a:t>500</a:t>
                      </a:r>
                    </a:p>
                  </a:txBody>
                  <a:tcPr marL="54952" marR="54952" marT="15193" marB="151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641745"/>
                  </a:ext>
                </a:extLst>
              </a:tr>
            </a:tbl>
          </a:graphicData>
        </a:graphic>
      </p:graphicFrame>
      <p:cxnSp>
        <p:nvCxnSpPr>
          <p:cNvPr id="7" name="직선 연결선 6">
            <a:extLst>
              <a:ext uri="{FF2B5EF4-FFF2-40B4-BE49-F238E27FC236}">
                <a16:creationId xmlns:a16="http://schemas.microsoft.com/office/drawing/2014/main" id="{94E54D9D-82B0-47A9-96D2-8538E1B6F027}"/>
              </a:ext>
            </a:extLst>
          </p:cNvPr>
          <p:cNvCxnSpPr/>
          <p:nvPr/>
        </p:nvCxnSpPr>
        <p:spPr>
          <a:xfrm>
            <a:off x="838200" y="1287640"/>
            <a:ext cx="5580112" cy="24394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635778C0-BF95-4A69-B63D-D20822B7D3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F3F2B-8B8B-452E-A208-1D2A644A84E7}" type="slidenum">
              <a:rPr lang="ko-KR" altLang="en-US" smtClean="0"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29861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83E17DC-4C6A-4718-98C2-0DBE94B3CC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2800" dirty="0"/>
              <a:t>연구결과 </a:t>
            </a:r>
            <a:r>
              <a:rPr lang="en-US" altLang="ko-KR" sz="2800" dirty="0"/>
              <a:t>– </a:t>
            </a:r>
            <a:r>
              <a:rPr lang="ko-KR" altLang="en-US" sz="2800" dirty="0"/>
              <a:t>제안방법</a:t>
            </a:r>
            <a:r>
              <a:rPr lang="en-US" altLang="ko-KR" sz="2800" dirty="0"/>
              <a:t>2 (1/2)</a:t>
            </a:r>
            <a:endParaRPr lang="ko-KR" altLang="en-US" sz="2800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143987E-733D-452D-9859-8384DFCC6C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690688"/>
            <a:ext cx="5171983" cy="4351338"/>
          </a:xfrm>
        </p:spPr>
        <p:txBody>
          <a:bodyPr>
            <a:normAutofit/>
          </a:bodyPr>
          <a:lstStyle/>
          <a:p>
            <a:pPr marL="228600" marR="0" lvl="0" indent="-228600" algn="l" defTabSz="914400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altLang="ko-KR" sz="2000" dirty="0">
                <a:solidFill>
                  <a:prstClr val="black"/>
                </a:solidFill>
                <a:latin typeface="맑은 고딕" panose="020F0502020204030204"/>
                <a:ea typeface="맑은 고딕" panose="020B0503020000020004" pitchFamily="50" charset="-127"/>
              </a:rPr>
              <a:t> clustering</a:t>
            </a:r>
            <a:r>
              <a:rPr lang="ko-KR" altLang="en-US" sz="2000" dirty="0">
                <a:solidFill>
                  <a:prstClr val="black"/>
                </a:solidFill>
                <a:latin typeface="맑은 고딕" panose="020F0502020204030204"/>
                <a:ea typeface="맑은 고딕" panose="020B0503020000020004" pitchFamily="50" charset="-127"/>
              </a:rPr>
              <a:t>을 통한 군집화를 사용한 방법</a:t>
            </a:r>
            <a:endParaRPr lang="en-US" altLang="ko-KR" sz="2000" dirty="0">
              <a:solidFill>
                <a:prstClr val="black"/>
              </a:solidFill>
              <a:latin typeface="맑은 고딕" panose="020F0502020204030204"/>
              <a:ea typeface="맑은 고딕" panose="020B0503020000020004" pitchFamily="50" charset="-127"/>
            </a:endParaRPr>
          </a:p>
          <a:p>
            <a:pPr lvl="1">
              <a:spcBef>
                <a:spcPts val="1000"/>
              </a:spcBef>
              <a:buFont typeface="Wingdings" panose="05000000000000000000" pitchFamily="2" charset="2"/>
              <a:buChar char="§"/>
              <a:defRPr/>
            </a:pPr>
            <a:r>
              <a:rPr lang="ko-KR" altLang="en-US" sz="1600" dirty="0"/>
              <a:t>배송지점들을 거리 기준으로 </a:t>
            </a:r>
            <a:r>
              <a:rPr lang="en-US" altLang="ko-KR" sz="1600" dirty="0"/>
              <a:t>k-means clustering</a:t>
            </a:r>
            <a:r>
              <a:rPr lang="ko-KR" altLang="en-US" sz="1600" dirty="0"/>
              <a:t>을 통해 </a:t>
            </a:r>
            <a:r>
              <a:rPr lang="en-US" altLang="ko-KR" sz="1600" dirty="0"/>
              <a:t>n</a:t>
            </a:r>
            <a:r>
              <a:rPr lang="ko-KR" altLang="en-US" sz="1600" dirty="0"/>
              <a:t>개의 </a:t>
            </a:r>
            <a:r>
              <a:rPr lang="en-US" altLang="ko-KR" sz="1600" dirty="0"/>
              <a:t>cluster </a:t>
            </a:r>
            <a:r>
              <a:rPr lang="ko-KR" altLang="en-US" sz="1600" dirty="0"/>
              <a:t>생성</a:t>
            </a:r>
            <a:endParaRPr lang="en-US" altLang="ko-KR" sz="1600" dirty="0"/>
          </a:p>
          <a:p>
            <a:pPr lvl="1">
              <a:spcBef>
                <a:spcPts val="1000"/>
              </a:spcBef>
              <a:buFont typeface="Wingdings" panose="05000000000000000000" pitchFamily="2" charset="2"/>
              <a:buChar char="§"/>
              <a:defRPr/>
            </a:pPr>
            <a:r>
              <a:rPr lang="ko-KR" altLang="en-US" sz="1600" dirty="0"/>
              <a:t>기존 사용한 유전알고리즘을 활용해 거리기준으로 우선 방문할 </a:t>
            </a:r>
            <a:r>
              <a:rPr lang="en-US" altLang="ko-KR" sz="1600" dirty="0"/>
              <a:t>cluster</a:t>
            </a:r>
            <a:r>
              <a:rPr lang="ko-KR" altLang="en-US" sz="1600" dirty="0"/>
              <a:t>의 순서를 도출</a:t>
            </a:r>
            <a:endParaRPr lang="en-US" altLang="ko-KR" sz="1600" dirty="0"/>
          </a:p>
          <a:p>
            <a:pPr lvl="1">
              <a:spcBef>
                <a:spcPts val="1000"/>
              </a:spcBef>
              <a:buFont typeface="Wingdings" panose="05000000000000000000" pitchFamily="2" charset="2"/>
              <a:buChar char="§"/>
              <a:defRPr/>
            </a:pPr>
            <a:r>
              <a:rPr lang="ko-KR" altLang="en-US" sz="1600" dirty="0"/>
              <a:t>이후</a:t>
            </a:r>
            <a:r>
              <a:rPr lang="en-US" altLang="ko-KR" sz="1600" dirty="0"/>
              <a:t>, cluster </a:t>
            </a:r>
            <a:r>
              <a:rPr lang="ko-KR" altLang="en-US" sz="1600" dirty="0"/>
              <a:t>내부의 지점간 배송순서를 시간기준으로 도출</a:t>
            </a:r>
            <a:endParaRPr lang="en-US" altLang="ko-KR" sz="1600" dirty="0"/>
          </a:p>
          <a:p>
            <a:pPr lvl="1">
              <a:spcBef>
                <a:spcPts val="1000"/>
              </a:spcBef>
              <a:buFont typeface="Wingdings" panose="05000000000000000000" pitchFamily="2" charset="2"/>
              <a:buChar char="§"/>
              <a:defRPr/>
            </a:pPr>
            <a:r>
              <a:rPr lang="en-US" altLang="ko-KR" sz="1600" dirty="0"/>
              <a:t>cluster </a:t>
            </a:r>
            <a:r>
              <a:rPr lang="ko-KR" altLang="en-US" sz="1600" dirty="0"/>
              <a:t>내부 지점간 배송순서를 </a:t>
            </a:r>
            <a:r>
              <a:rPr lang="ko-KR" altLang="en-US" sz="1600" dirty="0" err="1"/>
              <a:t>도출시</a:t>
            </a:r>
            <a:r>
              <a:rPr lang="en-US" altLang="ko-KR" sz="1600" dirty="0"/>
              <a:t>,</a:t>
            </a:r>
            <a:r>
              <a:rPr lang="ko-KR" altLang="en-US" sz="1600" dirty="0"/>
              <a:t> 원점으로 돌아가려는 성향</a:t>
            </a:r>
            <a:endParaRPr lang="en-US" altLang="ko-KR" sz="1600" dirty="0"/>
          </a:p>
          <a:p>
            <a:pPr lvl="1">
              <a:spcBef>
                <a:spcPts val="1000"/>
              </a:spcBef>
              <a:buFont typeface="Wingdings" panose="05000000000000000000" pitchFamily="2" charset="2"/>
              <a:buChar char="§"/>
              <a:defRPr/>
            </a:pPr>
            <a:r>
              <a:rPr lang="ko-KR" altLang="en-US" sz="1600" dirty="0"/>
              <a:t>문제를 해결하기 위해</a:t>
            </a:r>
            <a:r>
              <a:rPr lang="en-US" altLang="ko-KR" sz="1600" dirty="0"/>
              <a:t>, </a:t>
            </a:r>
            <a:r>
              <a:rPr lang="ko-KR" altLang="en-US" sz="1600" dirty="0"/>
              <a:t>내부 배송순서 도출 시</a:t>
            </a:r>
            <a:r>
              <a:rPr lang="en-US" altLang="ko-KR" sz="1600" dirty="0"/>
              <a:t>, </a:t>
            </a:r>
            <a:r>
              <a:rPr lang="ko-KR" altLang="en-US" sz="1600" dirty="0"/>
              <a:t>다음 </a:t>
            </a:r>
            <a:r>
              <a:rPr lang="en-US" altLang="ko-KR" sz="1600" dirty="0"/>
              <a:t>cluster</a:t>
            </a:r>
            <a:r>
              <a:rPr lang="ko-KR" altLang="en-US" sz="1600" dirty="0"/>
              <a:t>의 중심점을 기준으로 가장 가까운 점을 마지막 점 지정</a:t>
            </a:r>
            <a:endParaRPr lang="en-US" altLang="ko-KR" sz="1600" dirty="0"/>
          </a:p>
          <a:p>
            <a:pPr lvl="1">
              <a:spcBef>
                <a:spcPts val="1000"/>
              </a:spcBef>
              <a:defRPr/>
            </a:pPr>
            <a:endParaRPr lang="en-US" altLang="ko-KR" sz="1600" dirty="0"/>
          </a:p>
          <a:p>
            <a:pPr lvl="1">
              <a:spcBef>
                <a:spcPts val="1000"/>
              </a:spcBef>
              <a:defRPr/>
            </a:pPr>
            <a:endParaRPr lang="en-US" altLang="ko-KR" sz="1600" dirty="0"/>
          </a:p>
        </p:txBody>
      </p:sp>
      <p:pic>
        <p:nvPicPr>
          <p:cNvPr id="5" name="그림 4" descr="지도이(가) 표시된 사진&#10;&#10;자동 생성된 설명">
            <a:extLst>
              <a:ext uri="{FF2B5EF4-FFF2-40B4-BE49-F238E27FC236}">
                <a16:creationId xmlns:a16="http://schemas.microsoft.com/office/drawing/2014/main" id="{B8BF65A7-88AE-40D0-9198-1F866E8EA4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1236" y="3705792"/>
            <a:ext cx="3189765" cy="2653391"/>
          </a:xfrm>
          <a:prstGeom prst="rect">
            <a:avLst/>
          </a:prstGeom>
        </p:spPr>
      </p:pic>
      <p:pic>
        <p:nvPicPr>
          <p:cNvPr id="8" name="그림 7" descr="지도이(가) 표시된 사진&#10;&#10;자동 생성된 설명">
            <a:extLst>
              <a:ext uri="{FF2B5EF4-FFF2-40B4-BE49-F238E27FC236}">
                <a16:creationId xmlns:a16="http://schemas.microsoft.com/office/drawing/2014/main" id="{13184CC7-288C-4AE7-8353-A653EEA95A1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4836" y="732824"/>
            <a:ext cx="3382564" cy="2849826"/>
          </a:xfrm>
          <a:prstGeom prst="rect">
            <a:avLst/>
          </a:prstGeom>
        </p:spPr>
      </p:pic>
      <p:cxnSp>
        <p:nvCxnSpPr>
          <p:cNvPr id="7" name="직선 연결선 6">
            <a:extLst>
              <a:ext uri="{FF2B5EF4-FFF2-40B4-BE49-F238E27FC236}">
                <a16:creationId xmlns:a16="http://schemas.microsoft.com/office/drawing/2014/main" id="{DB33B26C-753B-41E0-AA57-484C48C20D64}"/>
              </a:ext>
            </a:extLst>
          </p:cNvPr>
          <p:cNvCxnSpPr/>
          <p:nvPr/>
        </p:nvCxnSpPr>
        <p:spPr>
          <a:xfrm>
            <a:off x="838200" y="1287640"/>
            <a:ext cx="5580112" cy="24394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0A9AC47A-E541-49E6-A58C-97ADC47B7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F3F2B-8B8B-452E-A208-1D2A644A84E7}" type="slidenum">
              <a:rPr lang="ko-KR" altLang="en-US" smtClean="0"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193846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83E17DC-4C6A-4718-98C2-0DBE94B3CC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2800" dirty="0"/>
              <a:t>연구결과 </a:t>
            </a:r>
            <a:r>
              <a:rPr lang="en-US" altLang="ko-KR" sz="2800" dirty="0"/>
              <a:t>– </a:t>
            </a:r>
            <a:r>
              <a:rPr lang="ko-KR" altLang="en-US" sz="2800" dirty="0"/>
              <a:t>제안방법</a:t>
            </a:r>
            <a:r>
              <a:rPr lang="en-US" altLang="ko-KR" sz="2800" dirty="0"/>
              <a:t>2 (2/2)</a:t>
            </a:r>
            <a:endParaRPr lang="ko-KR" altLang="en-US" sz="2800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143987E-733D-452D-9859-8384DFCC6C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690688"/>
            <a:ext cx="5171983" cy="4351338"/>
          </a:xfrm>
        </p:spPr>
        <p:txBody>
          <a:bodyPr>
            <a:normAutofit/>
          </a:bodyPr>
          <a:lstStyle/>
          <a:p>
            <a:pPr marL="228600" marR="0" lvl="0" indent="-228600" algn="l" defTabSz="914400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altLang="ko-KR" sz="2000" dirty="0">
                <a:solidFill>
                  <a:prstClr val="black"/>
                </a:solidFill>
                <a:latin typeface="맑은 고딕" panose="020F0502020204030204"/>
                <a:ea typeface="맑은 고딕" panose="020B0503020000020004" pitchFamily="50" charset="-127"/>
              </a:rPr>
              <a:t> clustering </a:t>
            </a:r>
            <a:r>
              <a:rPr lang="ko-KR" altLang="en-US" sz="2000" dirty="0">
                <a:solidFill>
                  <a:prstClr val="black"/>
                </a:solidFill>
                <a:latin typeface="맑은 고딕" panose="020F0502020204030204"/>
                <a:ea typeface="맑은 고딕" panose="020B0503020000020004" pitchFamily="50" charset="-127"/>
              </a:rPr>
              <a:t>사용 결과</a:t>
            </a:r>
            <a:endParaRPr lang="en-US" altLang="ko-KR" sz="2000" dirty="0">
              <a:solidFill>
                <a:prstClr val="black"/>
              </a:solidFill>
              <a:latin typeface="맑은 고딕" panose="020F0502020204030204"/>
              <a:ea typeface="맑은 고딕" panose="020B0503020000020004" pitchFamily="50" charset="-127"/>
            </a:endParaRPr>
          </a:p>
          <a:p>
            <a:pPr lvl="1">
              <a:spcBef>
                <a:spcPts val="1000"/>
              </a:spcBef>
              <a:buFont typeface="Wingdings" panose="05000000000000000000" pitchFamily="2" charset="2"/>
              <a:buChar char="§"/>
              <a:defRPr/>
            </a:pPr>
            <a:r>
              <a:rPr lang="ko-KR" altLang="en-US" sz="1600" dirty="0"/>
              <a:t>기존 유전알고리즘 사용시 보다 적은 매개변수 값 사용</a:t>
            </a:r>
            <a:endParaRPr lang="en-US" altLang="ko-KR" sz="1600" dirty="0"/>
          </a:p>
          <a:p>
            <a:pPr lvl="1">
              <a:spcBef>
                <a:spcPts val="1000"/>
              </a:spcBef>
              <a:buFont typeface="Wingdings" panose="05000000000000000000" pitchFamily="2" charset="2"/>
              <a:buChar char="§"/>
              <a:defRPr/>
            </a:pPr>
            <a:r>
              <a:rPr lang="ko-KR" altLang="en-US" sz="1600" dirty="0"/>
              <a:t>계산시간 </a:t>
            </a:r>
            <a:r>
              <a:rPr lang="en-US" altLang="ko-KR" sz="1600" dirty="0"/>
              <a:t>= </a:t>
            </a:r>
            <a:r>
              <a:rPr lang="ko-KR" altLang="en-US" sz="1600" dirty="0"/>
              <a:t>소수의 배송지점에 대한 계산시간 </a:t>
            </a:r>
            <a:r>
              <a:rPr lang="en-US" altLang="ko-KR" sz="1600" dirty="0"/>
              <a:t>* cluster</a:t>
            </a:r>
            <a:r>
              <a:rPr lang="ko-KR" altLang="en-US" sz="1600" dirty="0"/>
              <a:t>의 </a:t>
            </a:r>
            <a:r>
              <a:rPr lang="ko-KR" altLang="en-US" sz="1600" dirty="0" err="1"/>
              <a:t>갯수</a:t>
            </a:r>
            <a:endParaRPr lang="en-US" altLang="ko-KR" sz="1600" dirty="0"/>
          </a:p>
          <a:p>
            <a:pPr lvl="1">
              <a:spcBef>
                <a:spcPts val="1000"/>
              </a:spcBef>
              <a:buFont typeface="Wingdings" panose="05000000000000000000" pitchFamily="2" charset="2"/>
              <a:buChar char="§"/>
              <a:defRPr/>
            </a:pPr>
            <a:r>
              <a:rPr lang="ko-KR" altLang="en-US" sz="1600" dirty="0"/>
              <a:t>이전 방법과 </a:t>
            </a:r>
            <a:r>
              <a:rPr lang="ko-KR" altLang="en-US" sz="1600" dirty="0" err="1"/>
              <a:t>비교시</a:t>
            </a:r>
            <a:r>
              <a:rPr lang="en-US" altLang="ko-KR" sz="1600" dirty="0"/>
              <a:t>, </a:t>
            </a:r>
            <a:r>
              <a:rPr lang="ko-KR" altLang="en-US" sz="1600" dirty="0"/>
              <a:t>계산시간 대비 비교적 높은 일치도의 해 도출 가능</a:t>
            </a:r>
            <a:endParaRPr lang="en-US" altLang="ko-KR" sz="1600" dirty="0"/>
          </a:p>
          <a:p>
            <a:pPr lvl="1">
              <a:spcBef>
                <a:spcPts val="1000"/>
              </a:spcBef>
              <a:defRPr/>
            </a:pPr>
            <a:endParaRPr lang="en-US" altLang="ko-KR" sz="1600" dirty="0"/>
          </a:p>
          <a:p>
            <a:pPr lvl="1">
              <a:spcBef>
                <a:spcPts val="1000"/>
              </a:spcBef>
              <a:defRPr/>
            </a:pPr>
            <a:endParaRPr lang="en-US" altLang="ko-KR" sz="1600" dirty="0"/>
          </a:p>
          <a:p>
            <a:pPr lvl="1">
              <a:spcBef>
                <a:spcPts val="1000"/>
              </a:spcBef>
              <a:defRPr/>
            </a:pPr>
            <a:endParaRPr lang="en-US" altLang="ko-KR" sz="1600" dirty="0"/>
          </a:p>
        </p:txBody>
      </p:sp>
      <p:graphicFrame>
        <p:nvGraphicFramePr>
          <p:cNvPr id="6" name="내용 개체 틀 4">
            <a:extLst>
              <a:ext uri="{FF2B5EF4-FFF2-40B4-BE49-F238E27FC236}">
                <a16:creationId xmlns:a16="http://schemas.microsoft.com/office/drawing/2014/main" id="{401F2AA8-0262-4F7F-BFD4-6777C906BCE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5472677"/>
              </p:ext>
            </p:extLst>
          </p:nvPr>
        </p:nvGraphicFramePr>
        <p:xfrm>
          <a:off x="6823969" y="1872506"/>
          <a:ext cx="4612850" cy="2914502"/>
        </p:xfrm>
        <a:graphic>
          <a:graphicData uri="http://schemas.openxmlformats.org/drawingml/2006/table">
            <a:tbl>
              <a:tblPr/>
              <a:tblGrid>
                <a:gridCol w="2311153">
                  <a:extLst>
                    <a:ext uri="{9D8B030D-6E8A-4147-A177-3AD203B41FA5}">
                      <a16:colId xmlns:a16="http://schemas.microsoft.com/office/drawing/2014/main" val="3906414132"/>
                    </a:ext>
                  </a:extLst>
                </a:gridCol>
                <a:gridCol w="2301697">
                  <a:extLst>
                    <a:ext uri="{9D8B030D-6E8A-4147-A177-3AD203B41FA5}">
                      <a16:colId xmlns:a16="http://schemas.microsoft.com/office/drawing/2014/main" val="4035735801"/>
                    </a:ext>
                  </a:extLst>
                </a:gridCol>
              </a:tblGrid>
              <a:tr h="358283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Performance</a:t>
                      </a:r>
                      <a:endParaRPr lang="en-US" sz="8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Case</a:t>
                      </a:r>
                      <a:endParaRPr lang="en-US" sz="8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00959679"/>
                  </a:ext>
                </a:extLst>
              </a:tr>
              <a:tr h="358283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Delivery Time [h] (Optimal)</a:t>
                      </a:r>
                      <a:endParaRPr lang="en-US" sz="8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</a:rPr>
                        <a:t>3.86</a:t>
                      </a:r>
                      <a:endParaRPr lang="en-US" sz="8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40811535"/>
                  </a:ext>
                </a:extLst>
              </a:tr>
              <a:tr h="358283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Delivery Time [h] (Suggestion method1)</a:t>
                      </a:r>
                      <a:endParaRPr lang="en-US" sz="8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</a:rPr>
                        <a:t>5.84</a:t>
                      </a:r>
                    </a:p>
                  </a:txBody>
                  <a:tcPr marL="54952" marR="54952" marT="15193" marB="151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23246981"/>
                  </a:ext>
                </a:extLst>
              </a:tr>
              <a:tr h="246895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Computational Time [s]</a:t>
                      </a:r>
                      <a:r>
                        <a:rPr lang="en-US" altLang="ko-KR" sz="80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 (Optimal)</a:t>
                      </a:r>
                      <a:endParaRPr lang="en-US" sz="8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</a:rPr>
                        <a:t>239.87</a:t>
                      </a:r>
                    </a:p>
                  </a:txBody>
                  <a:tcPr marL="54952" marR="54952" marT="15193" marB="151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13637536"/>
                  </a:ext>
                </a:extLst>
              </a:tr>
              <a:tr h="246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Computational Time [s] (Suggestion method1)</a:t>
                      </a:r>
                      <a:endParaRPr lang="en-US" altLang="ko-KR" sz="8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</a:rPr>
                        <a:t>2752</a:t>
                      </a: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8656368"/>
                  </a:ext>
                </a:extLst>
              </a:tr>
              <a:tr h="358283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0" spc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Parameters</a:t>
                      </a:r>
                      <a:endParaRPr lang="en-US" sz="8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Case</a:t>
                      </a:r>
                      <a:endParaRPr lang="en-US" sz="8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8516223"/>
                  </a:ext>
                </a:extLst>
              </a:tr>
              <a:tr h="246895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Mutation Rate</a:t>
                      </a:r>
                      <a:endParaRPr lang="en-US" sz="8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0.0001</a:t>
                      </a:r>
                      <a:endParaRPr lang="en-US" sz="8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65319071"/>
                  </a:ext>
                </a:extLst>
              </a:tr>
              <a:tr h="246895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Population Size</a:t>
                      </a:r>
                      <a:endParaRPr lang="en-US" sz="8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</a:rPr>
                        <a:t>200</a:t>
                      </a:r>
                    </a:p>
                  </a:txBody>
                  <a:tcPr marL="54952" marR="54952" marT="15193" marB="151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38007234"/>
                  </a:ext>
                </a:extLst>
              </a:tr>
              <a:tr h="246895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Tournament Size</a:t>
                      </a:r>
                      <a:endParaRPr lang="en-US" sz="8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</a:rPr>
                        <a:t>50</a:t>
                      </a:r>
                    </a:p>
                  </a:txBody>
                  <a:tcPr marL="54952" marR="54952" marT="15193" marB="151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50758143"/>
                  </a:ext>
                </a:extLst>
              </a:tr>
              <a:tr h="246895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  <a:ea typeface="한컴바탕"/>
                        </a:rPr>
                        <a:t>Number of Generation</a:t>
                      </a:r>
                      <a:endParaRPr lang="en-US" sz="8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4952" marR="54952" marT="15193" marB="1519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rgbClr val="000000"/>
                          </a:solidFill>
                          <a:effectLst/>
                          <a:latin typeface="한컴바탕"/>
                        </a:rPr>
                        <a:t>150</a:t>
                      </a:r>
                    </a:p>
                  </a:txBody>
                  <a:tcPr marL="54952" marR="54952" marT="15193" marB="151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641745"/>
                  </a:ext>
                </a:extLst>
              </a:tr>
            </a:tbl>
          </a:graphicData>
        </a:graphic>
      </p:graphicFrame>
      <p:cxnSp>
        <p:nvCxnSpPr>
          <p:cNvPr id="7" name="직선 연결선 6">
            <a:extLst>
              <a:ext uri="{FF2B5EF4-FFF2-40B4-BE49-F238E27FC236}">
                <a16:creationId xmlns:a16="http://schemas.microsoft.com/office/drawing/2014/main" id="{B28BE750-4AF2-454F-8AE9-2B82B8AF24E9}"/>
              </a:ext>
            </a:extLst>
          </p:cNvPr>
          <p:cNvCxnSpPr/>
          <p:nvPr/>
        </p:nvCxnSpPr>
        <p:spPr>
          <a:xfrm>
            <a:off x="838200" y="1287640"/>
            <a:ext cx="5580112" cy="24394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4BCC1FF9-8724-43D0-960E-D0336C63AA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F3F2B-8B8B-452E-A208-1D2A644A84E7}" type="slidenum">
              <a:rPr lang="ko-KR" altLang="en-US" smtClean="0"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342773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문서" ma:contentTypeID="0x0101009935090DE90593469D1B1D23DA93EE42" ma:contentTypeVersion="2" ma:contentTypeDescription="새 문서를 만듭니다." ma:contentTypeScope="" ma:versionID="beeb3737e008464e19d60b60d634fefc">
  <xsd:schema xmlns:xsd="http://www.w3.org/2001/XMLSchema" xmlns:xs="http://www.w3.org/2001/XMLSchema" xmlns:p="http://schemas.microsoft.com/office/2006/metadata/properties" xmlns:ns3="9aace4dd-b9ef-4da7-9c4a-0c6428c1f193" targetNamespace="http://schemas.microsoft.com/office/2006/metadata/properties" ma:root="true" ma:fieldsID="d1383b6846a3a0dc9c95465323a9c853" ns3:_="">
    <xsd:import namespace="9aace4dd-b9ef-4da7-9c4a-0c6428c1f193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aace4dd-b9ef-4da7-9c4a-0c6428c1f19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콘텐츠 형식"/>
        <xsd:element ref="dc:title" minOccurs="0" maxOccurs="1" ma:index="4" ma:displayName="제목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407A0BD-29C7-4038-9CC2-9331F70E4F44}">
  <ds:schemaRefs>
    <ds:schemaRef ds:uri="http://purl.org/dc/elements/1.1/"/>
    <ds:schemaRef ds:uri="http://schemas.microsoft.com/office/2006/metadata/properties"/>
    <ds:schemaRef ds:uri="http://schemas.microsoft.com/office/2006/documentManagement/types"/>
    <ds:schemaRef ds:uri="9aace4dd-b9ef-4da7-9c4a-0c6428c1f193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64E71A56-F12F-4ACF-A596-1540567C8C0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D2FB59D-0924-4436-8771-168CEF054F0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aace4dd-b9ef-4da7-9c4a-0c6428c1f19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1763</TotalTime>
  <Words>1023</Words>
  <Application>Microsoft Office PowerPoint</Application>
  <PresentationFormat>와이드스크린</PresentationFormat>
  <Paragraphs>195</Paragraphs>
  <Slides>12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10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12</vt:i4>
      </vt:variant>
    </vt:vector>
  </HeadingPairs>
  <TitlesOfParts>
    <vt:vector size="23" baseType="lpstr">
      <vt:lpstr>돋움</vt:lpstr>
      <vt:lpstr>맑은 고딕</vt:lpstr>
      <vt:lpstr>맑은 고딕</vt:lpstr>
      <vt:lpstr>바탕</vt:lpstr>
      <vt:lpstr>한양신명조</vt:lpstr>
      <vt:lpstr>한컴바탕</vt:lpstr>
      <vt:lpstr>휴먼명조</vt:lpstr>
      <vt:lpstr>Arial</vt:lpstr>
      <vt:lpstr>Cambria Math</vt:lpstr>
      <vt:lpstr>Wingdings</vt:lpstr>
      <vt:lpstr>Office 테마</vt:lpstr>
      <vt:lpstr>실제 배송데이터를 활용한 대규모 물류 배송의 최적화 및 리스크 관리     2021. 09. 15.</vt:lpstr>
      <vt:lpstr>개요: 물류 배송 최적화의 필요성</vt:lpstr>
      <vt:lpstr>개요: Amazon Last-Mile Routing Research Challenge</vt:lpstr>
      <vt:lpstr>방법론</vt:lpstr>
      <vt:lpstr>방법론: 연구에 채택한 연산방법</vt:lpstr>
      <vt:lpstr>연구결과 – 제안방법1 (1/2)</vt:lpstr>
      <vt:lpstr>연구결과 – 제안방법1 (2/2)</vt:lpstr>
      <vt:lpstr>연구결과 – 제안방법2 (1/2)</vt:lpstr>
      <vt:lpstr>연구결과 – 제안방법2 (2/2)</vt:lpstr>
      <vt:lpstr>연구결과 – 제안방법 3 (1/2)</vt:lpstr>
      <vt:lpstr>연구결과 – 제안방법 3 (2/2)</vt:lpstr>
      <vt:lpstr>연구 보완방법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실제 배송데이터를 활용한 대규모 물류 배송의 최적화 및 리스크 관리 </dc:title>
  <dc:creator>이훈기</dc:creator>
  <cp:lastModifiedBy>이훈기</cp:lastModifiedBy>
  <cp:revision>9</cp:revision>
  <dcterms:created xsi:type="dcterms:W3CDTF">2021-09-13T04:34:18Z</dcterms:created>
  <dcterms:modified xsi:type="dcterms:W3CDTF">2021-09-14T10:00:45Z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0x0101009935090DE90593469D1B1D23DA93EE42</vt:lpwstr>
  </property>
</Properties>
</file>