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473" r:id="rId2"/>
    <p:sldId id="484" r:id="rId3"/>
    <p:sldId id="501" r:id="rId4"/>
    <p:sldId id="494" r:id="rId5"/>
    <p:sldId id="558" r:id="rId6"/>
    <p:sldId id="561" r:id="rId7"/>
    <p:sldId id="515" r:id="rId8"/>
    <p:sldId id="567" r:id="rId9"/>
    <p:sldId id="565" r:id="rId10"/>
    <p:sldId id="548" r:id="rId11"/>
    <p:sldId id="568" r:id="rId12"/>
    <p:sldId id="569" r:id="rId13"/>
    <p:sldId id="570" r:id="rId14"/>
    <p:sldId id="571" r:id="rId15"/>
    <p:sldId id="572" r:id="rId16"/>
    <p:sldId id="573" r:id="rId17"/>
    <p:sldId id="574" r:id="rId18"/>
    <p:sldId id="575" r:id="rId19"/>
    <p:sldId id="576" r:id="rId20"/>
    <p:sldId id="566" r:id="rId21"/>
    <p:sldId id="503" r:id="rId22"/>
    <p:sldId id="512" r:id="rId2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D02"/>
    <a:srgbClr val="CC0000"/>
    <a:srgbClr val="404040"/>
    <a:srgbClr val="0070C4"/>
    <a:srgbClr val="BB9461"/>
    <a:srgbClr val="EA8D04"/>
    <a:srgbClr val="75B4C8"/>
    <a:srgbClr val="918981"/>
    <a:srgbClr val="FBA019"/>
    <a:srgbClr val="1AB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90" autoAdjust="0"/>
  </p:normalViewPr>
  <p:slideViewPr>
    <p:cSldViewPr>
      <p:cViewPr varScale="1">
        <p:scale>
          <a:sx n="100" d="100"/>
          <a:sy n="100" d="100"/>
        </p:scale>
        <p:origin x="-1944" y="-84"/>
      </p:cViewPr>
      <p:guideLst>
        <p:guide orient="horz" pos="3702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72152903-1848-49E5-B508-597181F67F92}" type="datetimeFigureOut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6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6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BA1316D3-9AB7-4382-B4C9-4AB6B30CE6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0495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316D3-9AB7-4382-B4C9-4AB6B30CE6A7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88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316D3-9AB7-4382-B4C9-4AB6B30CE6A7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88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316D3-9AB7-4382-B4C9-4AB6B30CE6A7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88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D846-FE67-45D0-9E26-E375A570DE9C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1F1EA-9312-4693-AB80-EE31726F2BAF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222-8751-4CE9-905D-5B88CA2D1618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5C594-CA5B-47ED-9C49-3A1494C8D57E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15FA-859E-4B1E-8C76-7C9515314CCA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71DAE-E2CA-47CF-9298-3B8F50D5EA3C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C6FA-CA61-40AB-8918-302B399E8CB2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6BE1-657F-4EA3-820F-6369E8FC6504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1C0C7-D115-40E6-A98B-7512FB42A2D5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6B2C-A053-4072-A859-5E15B024883C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2CC93-2EE3-4663-AFEB-68608DB6BCE3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9DA54-38C3-49F5-96FA-693A6EF89FFD}" type="datetime1">
              <a:rPr lang="ko-KR" altLang="en-US" smtClean="0"/>
              <a:pPr/>
              <a:t>2021-09-09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F6F3-AE44-49BB-BD4F-A6A7E6DA66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hhjang@korea.kr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2339752" y="3861048"/>
            <a:ext cx="4464496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2021</a:t>
            </a:r>
            <a:r>
              <a:rPr kumimoji="0" lang="en-US" altLang="ko-KR" sz="2800" b="0" i="0" u="none" strike="noStrike" kern="1200" cap="none" spc="-15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. 9. 16.</a:t>
            </a:r>
            <a:endParaRPr kumimoji="0" lang="en-US" altLang="ko-KR" sz="2800" b="0" i="0" u="none" strike="noStrike" kern="1200" cap="none" spc="-15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uLnTx/>
              <a:uFillTx/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07632" y="1484784"/>
            <a:ext cx="8015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36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선박 기름유출 사고에 대한</a:t>
            </a:r>
            <a:endParaRPr lang="en-US" altLang="ko-KR" sz="3600" b="1" kern="0" spc="-150" smtClean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  <a:p>
            <a:pPr algn="ctr" defTabSz="1330325" eaLnBrk="0" latinLnBrk="0" hangingPunct="0">
              <a:buSzPct val="100000"/>
              <a:defRPr/>
            </a:pPr>
            <a:r>
              <a:rPr lang="ko-KR" altLang="en-US" sz="36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샘플링 위치별 유지문 분석</a:t>
            </a:r>
            <a:endParaRPr lang="en-US" altLang="ko-KR" sz="3600" b="1" kern="0" spc="-150" dirty="0" smtClean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1" name="자유형 10"/>
          <p:cNvSpPr/>
          <p:nvPr/>
        </p:nvSpPr>
        <p:spPr>
          <a:xfrm>
            <a:off x="575620" y="2996952"/>
            <a:ext cx="7879404" cy="0"/>
          </a:xfrm>
          <a:custGeom>
            <a:avLst/>
            <a:gdLst>
              <a:gd name="connsiteX0" fmla="*/ 0 w 7879404"/>
              <a:gd name="connsiteY0" fmla="*/ 0 h 0"/>
              <a:gd name="connsiteX1" fmla="*/ 7879404 w 787940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79404">
                <a:moveTo>
                  <a:pt x="0" y="0"/>
                </a:moveTo>
                <a:lnTo>
                  <a:pt x="7879404" y="0"/>
                </a:lnTo>
              </a:path>
            </a:pathLst>
          </a:cu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81" y="5260322"/>
            <a:ext cx="4136667" cy="618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10</a:t>
            </a:fld>
            <a:endParaRPr lang="ko-KR" altLang="en-US"/>
          </a:p>
        </p:txBody>
      </p:sp>
      <p:grpSp>
        <p:nvGrpSpPr>
          <p:cNvPr id="2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4" name="양쪽 모서리가 둥근 사각형 13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6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" name="모서리가 둥근 직사각형 8"/>
          <p:cNvSpPr/>
          <p:nvPr/>
        </p:nvSpPr>
        <p:spPr>
          <a:xfrm>
            <a:off x="251520" y="1268760"/>
            <a:ext cx="8640960" cy="21602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8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21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자유형 2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6750" y="1196752"/>
            <a:ext cx="21140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1.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인천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pic>
        <p:nvPicPr>
          <p:cNvPr id="26" name="그림 2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6"/>
          <a:stretch/>
        </p:blipFill>
        <p:spPr bwMode="auto">
          <a:xfrm>
            <a:off x="430309" y="3573016"/>
            <a:ext cx="8318155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467544" y="155679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해상유출유와 사고선박 시료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연료탱크 시료는 매우 유사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 채취시료는 상이로 판단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에어벤트와 연료탱크 채취 시료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시료는 경유로 추정되었으며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크로마토그램  및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UCM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형태가 다르게 나타남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73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11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172819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1.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인천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556792"/>
            <a:ext cx="79928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3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풍화도 그래프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에어벤트에서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C13~C15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의 저분자량 탄화수소가 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풍화되었을 것으로 추측되며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C19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에서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152%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로 유사유 판정기준 초과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4.   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판별지수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1.0~6.1%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범위로 모든 항목에서 유사유 판정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9" name="그림 1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" t="1858" r="1071" b="858"/>
          <a:stretch/>
        </p:blipFill>
        <p:spPr bwMode="auto">
          <a:xfrm>
            <a:off x="350965" y="3501008"/>
            <a:ext cx="3962863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그림 1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" t="1543" r="933" b="2330"/>
          <a:stretch/>
        </p:blipFill>
        <p:spPr bwMode="auto">
          <a:xfrm>
            <a:off x="4527940" y="3501008"/>
            <a:ext cx="4384681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4570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12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12113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1.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인천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155679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5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GC-MS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크로마토그램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Bicyclic Sesquiterpanes, C2-Naphthalene, PAHs </a:t>
            </a: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등의 피크에서 확연한 차이 발견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</a:p>
        </p:txBody>
      </p:sp>
      <p:pic>
        <p:nvPicPr>
          <p:cNvPr id="19" name="그림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8234826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686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13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12113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1.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인천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155679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6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GC-MS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풍화도 그래프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22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개 항목 중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6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개 항목만 유사유 판단기준 만족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6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판별지수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(Diagnostic Ratios)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4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개 항목에서 유사기준 초과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8" name="그림 1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" t="1911" r="1069" b="2229"/>
          <a:stretch/>
        </p:blipFill>
        <p:spPr bwMode="auto">
          <a:xfrm>
            <a:off x="391580" y="2708920"/>
            <a:ext cx="4180420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그림 1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" t="1614" r="589" b="1936"/>
          <a:stretch/>
        </p:blipFill>
        <p:spPr bwMode="auto">
          <a:xfrm>
            <a:off x="4463988" y="2780928"/>
            <a:ext cx="3996444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592340" y="5733256"/>
            <a:ext cx="6844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solidFill>
                  <a:srgbClr val="C64D02"/>
                </a:solidFill>
              </a:rPr>
              <a:t>결과 </a:t>
            </a:r>
            <a:r>
              <a:rPr lang="en-US" altLang="ko-KR" sz="2000" smtClean="0">
                <a:solidFill>
                  <a:srgbClr val="C64D02"/>
                </a:solidFill>
              </a:rPr>
              <a:t>: </a:t>
            </a:r>
            <a:r>
              <a:rPr lang="ko-KR" altLang="en-US" sz="2000" smtClean="0">
                <a:solidFill>
                  <a:srgbClr val="C64D02"/>
                </a:solidFill>
              </a:rPr>
              <a:t>연료유와 에어벤트 채취시료 상이하다고 판단</a:t>
            </a:r>
            <a:endParaRPr lang="ko-KR" altLang="en-US" sz="2000">
              <a:solidFill>
                <a:srgbClr val="C64D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73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14</a:t>
            </a:fld>
            <a:endParaRPr lang="ko-KR" altLang="en-US"/>
          </a:p>
        </p:txBody>
      </p:sp>
      <p:grpSp>
        <p:nvGrpSpPr>
          <p:cNvPr id="2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4" name="양쪽 모서리가 둥근 사각형 13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6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" name="모서리가 둥근 직사각형 8"/>
          <p:cNvSpPr/>
          <p:nvPr/>
        </p:nvSpPr>
        <p:spPr>
          <a:xfrm>
            <a:off x="251520" y="1268760"/>
            <a:ext cx="8640960" cy="21602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8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21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자유형 2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6750" y="1196752"/>
            <a:ext cx="21140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2.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울진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67544" y="155679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해상유출유와 사고선박 시료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연료탱크  시료와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 채취시료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유사로 판정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2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에어벤트와 연료탱크 채취 시료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시료는 경유로 추정되었으며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크로마토그램  및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UCM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형태가 비슷하게 나타남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24" name="그림 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7848872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41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15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172819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2.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울진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556792"/>
            <a:ext cx="79928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3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풍화도 그래프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피크선이 비교적 선명한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C11~C23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구간에서 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유사유 판정기준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85~118%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이내 분포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4.   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판별지수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0.1~4.1%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범위로 모든 항목에서 유사유 판정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7" name="그림 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" t="2868" r="1327" b="938"/>
          <a:stretch/>
        </p:blipFill>
        <p:spPr bwMode="auto">
          <a:xfrm>
            <a:off x="426393" y="3429000"/>
            <a:ext cx="3811088" cy="25172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그림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" t="1618" r="1173" b="1850"/>
          <a:stretch/>
        </p:blipFill>
        <p:spPr bwMode="auto">
          <a:xfrm>
            <a:off x="4237481" y="3432398"/>
            <a:ext cx="4294959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8993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16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9361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2.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울진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1556792"/>
            <a:ext cx="79928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5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GC-MS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크로마토그램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나프탈렌을 제외하고 피크 형태 유사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7" name="그림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2371978"/>
            <a:ext cx="6619029" cy="2105660"/>
          </a:xfrm>
          <a:prstGeom prst="rect">
            <a:avLst/>
          </a:prstGeom>
          <a:noFill/>
        </p:spPr>
      </p:pic>
      <p:pic>
        <p:nvPicPr>
          <p:cNvPr id="18" name="그림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481830"/>
            <a:ext cx="6582587" cy="23094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7791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17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12113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2.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울진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경유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155679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6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GC-MS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풍화도 그래프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1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개 항목 제외하고 유사유 판단기준 만족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6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판별지수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(Diagnostic Ratios)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모든 항목 유사기준 만족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92340" y="5733256"/>
            <a:ext cx="6844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solidFill>
                  <a:srgbClr val="C64D02"/>
                </a:solidFill>
              </a:rPr>
              <a:t>결과 </a:t>
            </a:r>
            <a:r>
              <a:rPr lang="en-US" altLang="ko-KR" sz="2000" smtClean="0">
                <a:solidFill>
                  <a:srgbClr val="C64D02"/>
                </a:solidFill>
              </a:rPr>
              <a:t>: </a:t>
            </a:r>
            <a:r>
              <a:rPr lang="ko-KR" altLang="en-US" sz="2000" smtClean="0">
                <a:solidFill>
                  <a:srgbClr val="C64D02"/>
                </a:solidFill>
              </a:rPr>
              <a:t>연료유와 에어벤트 채취시료 유사하다고 판단</a:t>
            </a:r>
            <a:endParaRPr lang="ko-KR" altLang="en-US" sz="2000">
              <a:solidFill>
                <a:srgbClr val="C64D02"/>
              </a:solidFill>
            </a:endParaRPr>
          </a:p>
        </p:txBody>
      </p:sp>
      <p:pic>
        <p:nvPicPr>
          <p:cNvPr id="21" name="그림 2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" t="1078" r="1425" b="878"/>
          <a:stretch/>
        </p:blipFill>
        <p:spPr bwMode="auto">
          <a:xfrm>
            <a:off x="413319" y="2780928"/>
            <a:ext cx="4066391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그림 2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" t="1077" r="1272" b="1077"/>
          <a:stretch/>
        </p:blipFill>
        <p:spPr bwMode="auto">
          <a:xfrm>
            <a:off x="4423212" y="2780928"/>
            <a:ext cx="3893203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9636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18</a:t>
            </a:fld>
            <a:endParaRPr lang="ko-KR" altLang="en-US"/>
          </a:p>
        </p:txBody>
      </p:sp>
      <p:grpSp>
        <p:nvGrpSpPr>
          <p:cNvPr id="2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4" name="양쪽 모서리가 둥근 사각형 13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6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" name="모서리가 둥근 직사각형 8"/>
          <p:cNvSpPr/>
          <p:nvPr/>
        </p:nvSpPr>
        <p:spPr>
          <a:xfrm>
            <a:off x="251520" y="1268760"/>
            <a:ext cx="8640960" cy="21602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8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21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자유형 2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6750" y="1196752"/>
            <a:ext cx="21140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3.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울산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B-A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유출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67544" y="155679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해상유출유와 사고선박 시료 비교 결과</a:t>
            </a: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연료탱크 시료는 매우 유사</a:t>
            </a: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 채취시료는 상이로 판단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2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에어벤트와 연료탱크 채취 시료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시료는 중유로 추정되었으며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UCM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및 일부 항목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(FAME, C18:1)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에서 확연하게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상이로 판단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25" name="그림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"/>
          <a:stretch/>
        </p:blipFill>
        <p:spPr bwMode="auto">
          <a:xfrm>
            <a:off x="781039" y="3645024"/>
            <a:ext cx="7365897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197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19</a:t>
            </a:fld>
            <a:endParaRPr lang="ko-KR" altLang="en-US"/>
          </a:p>
        </p:txBody>
      </p:sp>
      <p:grpSp>
        <p:nvGrpSpPr>
          <p:cNvPr id="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6" name="양쪽 모서리가 둥근 사각형 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연구결과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03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251520" y="1268760"/>
            <a:ext cx="8640960" cy="21602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dirty="0"/>
              <a:t>* Public Safety - Long Term Evolution : </a:t>
            </a:r>
            <a:r>
              <a:rPr lang="ko-KR" altLang="en-US" sz="1400" dirty="0"/>
              <a:t>데이터 통신이 가능한 재난안전용 </a:t>
            </a:r>
            <a:r>
              <a:rPr lang="en-US" altLang="ko-KR" sz="1400" dirty="0"/>
              <a:t>4</a:t>
            </a:r>
            <a:r>
              <a:rPr lang="ko-KR" altLang="en-US" sz="1400" dirty="0"/>
              <a:t>세대 무선통신</a:t>
            </a:r>
          </a:p>
        </p:txBody>
      </p:sp>
      <p:grpSp>
        <p:nvGrpSpPr>
          <p:cNvPr id="10" name="그룹 14"/>
          <p:cNvGrpSpPr/>
          <p:nvPr/>
        </p:nvGrpSpPr>
        <p:grpSpPr>
          <a:xfrm>
            <a:off x="395536" y="1196752"/>
            <a:ext cx="2880320" cy="344505"/>
            <a:chOff x="471482" y="1390934"/>
            <a:chExt cx="4043874" cy="46670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자유형 1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6750" y="1196752"/>
            <a:ext cx="2609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3. 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울산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B-A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 유출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(</a:t>
            </a: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계속</a:t>
            </a:r>
            <a:r>
              <a:rPr lang="en-US" altLang="ko-KR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)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55679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 startAt="3"/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풍화도 그래프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에어벤트에서 저분자량 탄화수소가 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풍화되었을 것으로 추측되며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비교적 안정한 이소프레노이드 화합물에서 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 129~309%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로 유사유 판정기준 초과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4.   GC-FID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판별지수 비교 결과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16.8~144.4%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범위로 모든 항목에서 상이 판정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7" name="그림 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" t="1524" r="1143" b="1143"/>
          <a:stretch/>
        </p:blipFill>
        <p:spPr bwMode="auto">
          <a:xfrm>
            <a:off x="618381" y="3647306"/>
            <a:ext cx="3430484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그림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" t="1558" r="940" b="1537"/>
          <a:stretch/>
        </p:blipFill>
        <p:spPr bwMode="auto">
          <a:xfrm>
            <a:off x="4355976" y="3647306"/>
            <a:ext cx="3816424" cy="2445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592340" y="6125234"/>
            <a:ext cx="6844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solidFill>
                  <a:srgbClr val="C64D02"/>
                </a:solidFill>
              </a:rPr>
              <a:t>결과 </a:t>
            </a:r>
            <a:r>
              <a:rPr lang="en-US" altLang="ko-KR" sz="2000" smtClean="0">
                <a:solidFill>
                  <a:srgbClr val="C64D02"/>
                </a:solidFill>
              </a:rPr>
              <a:t>: </a:t>
            </a:r>
            <a:r>
              <a:rPr lang="ko-KR" altLang="en-US" sz="2000" smtClean="0">
                <a:solidFill>
                  <a:srgbClr val="C64D02"/>
                </a:solidFill>
              </a:rPr>
              <a:t>연료유와 에어벤트 채취시료 상이하다고 판단</a:t>
            </a:r>
            <a:endParaRPr lang="ko-KR" altLang="en-US" sz="2000">
              <a:solidFill>
                <a:srgbClr val="C64D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2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직선 연결선 47"/>
          <p:cNvCxnSpPr/>
          <p:nvPr/>
        </p:nvCxnSpPr>
        <p:spPr>
          <a:xfrm>
            <a:off x="827584" y="1507430"/>
            <a:ext cx="7464447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3689279" y="283294"/>
            <a:ext cx="148309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defRPr/>
            </a:pPr>
            <a:r>
              <a:rPr lang="ko-KR" altLang="en-US" sz="4800" b="1" kern="0" spc="-15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목  차</a:t>
            </a:r>
            <a:endParaRPr lang="en-US" altLang="ko-KR" sz="48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3085" y="1844824"/>
            <a:ext cx="63212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US" altLang="ko-KR" sz="3000" b="1" dirty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Ⅰ</a:t>
            </a:r>
            <a:r>
              <a:rPr lang="en-US" altLang="ko-KR" sz="3000" b="1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. </a:t>
            </a:r>
            <a:r>
              <a:rPr lang="ko-KR" altLang="en-US" sz="3000" b="1" smtClean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추진배경</a:t>
            </a:r>
            <a:endParaRPr lang="en-US" altLang="ko-KR" sz="3000" b="1" dirty="0">
              <a:solidFill>
                <a:schemeClr val="tx2"/>
              </a:solidFill>
              <a:latin typeface="+mj-lt"/>
              <a:ea typeface="나눔고딕 ExtraBold" charset="-127"/>
              <a:cs typeface="Arial" pitchFamily="34" charset="0"/>
            </a:endParaRPr>
          </a:p>
          <a:p>
            <a:pPr marL="514350" indent="-514350">
              <a:lnSpc>
                <a:spcPct val="200000"/>
              </a:lnSpc>
            </a:pPr>
            <a:r>
              <a:rPr lang="en-US" altLang="ko-KR" sz="3000" b="1" dirty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Ⅱ. </a:t>
            </a:r>
            <a:r>
              <a:rPr lang="ko-KR" altLang="en-US" sz="3000" b="1" dirty="0" smtClean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연구방법</a:t>
            </a:r>
            <a:endParaRPr lang="en-US" altLang="ko-KR" sz="3000" b="1" dirty="0">
              <a:solidFill>
                <a:schemeClr val="tx2"/>
              </a:solidFill>
              <a:latin typeface="+mj-lt"/>
              <a:ea typeface="나눔고딕 ExtraBold" charset="-127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3000" b="1" dirty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Ⅲ. </a:t>
            </a:r>
            <a:r>
              <a:rPr lang="ko-KR" altLang="en-US" sz="3000" b="1" dirty="0" smtClean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연구결과</a:t>
            </a:r>
            <a:endParaRPr lang="en-US" altLang="ko-KR" sz="3000" b="1" dirty="0">
              <a:solidFill>
                <a:schemeClr val="tx2"/>
              </a:solidFill>
              <a:latin typeface="+mj-lt"/>
              <a:ea typeface="나눔고딕 ExtraBold" charset="-127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3000" b="1" dirty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IV. </a:t>
            </a:r>
            <a:r>
              <a:rPr lang="ko-KR" altLang="en-US" sz="3000" b="1" dirty="0" smtClean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결      </a:t>
            </a:r>
            <a:r>
              <a:rPr lang="ko-KR" altLang="en-US" sz="3000" b="1" dirty="0" err="1" smtClean="0">
                <a:solidFill>
                  <a:schemeClr val="tx2"/>
                </a:solidFill>
                <a:latin typeface="+mj-lt"/>
                <a:ea typeface="나눔고딕 ExtraBold" charset="-127"/>
                <a:cs typeface="Arial" pitchFamily="34" charset="0"/>
              </a:rPr>
              <a:t>론</a:t>
            </a:r>
            <a:endParaRPr lang="en-US" altLang="ko-KR" sz="3000" b="1" dirty="0">
              <a:solidFill>
                <a:schemeClr val="tx2"/>
              </a:solidFill>
              <a:latin typeface="+mj-lt"/>
              <a:ea typeface="나눔고딕 ExtraBold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직선 연결선 47"/>
          <p:cNvCxnSpPr/>
          <p:nvPr/>
        </p:nvCxnSpPr>
        <p:spPr>
          <a:xfrm>
            <a:off x="3563888" y="2876743"/>
            <a:ext cx="5580112" cy="2439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825451" y="1700808"/>
            <a:ext cx="20489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defRPr/>
            </a:pPr>
            <a:r>
              <a:rPr lang="en-US" altLang="ko-KR" sz="4800" b="1" kern="0" spc="-15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4</a:t>
            </a:r>
            <a:r>
              <a:rPr lang="en-US" altLang="ko-KR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ko-KR" altLang="en-US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결론</a:t>
            </a:r>
            <a:endParaRPr lang="en-US" altLang="ko-KR" sz="48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66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35" name="양쪽 모서리가 둥근 사각형 34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결론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37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04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26" name="모서리가 둥근 직사각형 8"/>
          <p:cNvSpPr/>
          <p:nvPr/>
        </p:nvSpPr>
        <p:spPr>
          <a:xfrm>
            <a:off x="251520" y="1268809"/>
            <a:ext cx="8640960" cy="37443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67544" y="1412776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200000"/>
              </a:lnSpc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선박의 연료탱크 에어벤트에서 채취한 시료는 다른 이물질 혼입으로 해상유출유와 상이한 결과가 나올 수 있음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285750" indent="-285750" eaLnBrk="0" latinLnBrk="0" hangingPunct="0">
              <a:lnSpc>
                <a:spcPct val="20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유출경로 파악을 위해서 에어벤트 시료 채취 필요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285750" indent="-285750" eaLnBrk="0" latinLnBrk="0" hangingPunct="0">
              <a:lnSpc>
                <a:spcPct val="20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에어벤트 시료 채취 시 두 점 이상의 시료 채취로 결과 보완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285750" indent="-285750" eaLnBrk="0" latinLnBrk="0" hangingPunct="0">
              <a:lnSpc>
                <a:spcPct val="20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해상유출유와 상이한 결과가 나오더라도 혐의선박에서 제외하는 근거로     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200000"/>
              </a:lnSpc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사용하기 보다는 참고자료로 활용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83568" y="2059708"/>
            <a:ext cx="80153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4800" b="1" kern="0" spc="-15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감사합니다</a:t>
            </a:r>
            <a:endParaRPr lang="en-US" altLang="ko-KR" sz="4800" b="1" kern="0" spc="-150" dirty="0" smtClean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6" name="자유형 5"/>
          <p:cNvSpPr/>
          <p:nvPr/>
        </p:nvSpPr>
        <p:spPr>
          <a:xfrm>
            <a:off x="2699792" y="2888940"/>
            <a:ext cx="4009892" cy="45719"/>
          </a:xfrm>
          <a:custGeom>
            <a:avLst/>
            <a:gdLst>
              <a:gd name="connsiteX0" fmla="*/ 0 w 7879404"/>
              <a:gd name="connsiteY0" fmla="*/ 0 h 0"/>
              <a:gd name="connsiteX1" fmla="*/ 7879404 w 787940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79404">
                <a:moveTo>
                  <a:pt x="0" y="0"/>
                </a:moveTo>
                <a:lnTo>
                  <a:pt x="7879404" y="0"/>
                </a:lnTo>
              </a:path>
            </a:pathLst>
          </a:cu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059832" y="5157192"/>
            <a:ext cx="547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000" b="1" smtClean="0">
                <a:solidFill>
                  <a:schemeClr val="accent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해양경찰연구센터 화학분석연구팀 장혜현</a:t>
            </a:r>
            <a:endParaRPr lang="en-US" altLang="ko-KR" sz="2000" b="1" dirty="0" smtClean="0">
              <a:solidFill>
                <a:schemeClr val="accent1">
                  <a:lumMod val="50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r"/>
            <a:r>
              <a:rPr lang="en-US" altLang="ko-KR" sz="2000" b="1" smtClean="0">
                <a:solidFill>
                  <a:schemeClr val="accent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  <a:hlinkClick r:id="rId2"/>
              </a:rPr>
              <a:t>hhjang@korea.kr</a:t>
            </a:r>
            <a:endParaRPr lang="en-US" altLang="ko-KR" sz="2000" b="1" dirty="0" smtClean="0">
              <a:solidFill>
                <a:schemeClr val="accent1">
                  <a:lumMod val="50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r"/>
            <a:r>
              <a:rPr lang="en-US" altLang="ko-KR" sz="2000" b="1" dirty="0" smtClean="0">
                <a:solidFill>
                  <a:schemeClr val="accent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041</a:t>
            </a:r>
            <a:r>
              <a:rPr lang="en-US" altLang="ko-KR" sz="2000" b="1" smtClean="0">
                <a:solidFill>
                  <a:schemeClr val="accent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) 640-2671</a:t>
            </a:r>
            <a:endParaRPr lang="ko-KR" altLang="en-US" sz="2000" b="1" dirty="0">
              <a:solidFill>
                <a:schemeClr val="accent1">
                  <a:lumMod val="50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직선 연결선 47"/>
          <p:cNvCxnSpPr/>
          <p:nvPr/>
        </p:nvCxnSpPr>
        <p:spPr>
          <a:xfrm>
            <a:off x="3563888" y="2876743"/>
            <a:ext cx="5580112" cy="2439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792781" y="1700808"/>
            <a:ext cx="4243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defRPr/>
            </a:pPr>
            <a:r>
              <a:rPr lang="en-US" altLang="ko-KR" sz="4800" b="1" kern="0" spc="-15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en-US" altLang="ko-KR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ko-KR" altLang="en-US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추진배경</a:t>
            </a:r>
            <a:endParaRPr lang="en-US" altLang="ko-KR" sz="48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2" name="양쪽 모서리가 둥근 사각형 11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추진배경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4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01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70" name="직사각형 69"/>
          <p:cNvSpPr/>
          <p:nvPr/>
        </p:nvSpPr>
        <p:spPr>
          <a:xfrm>
            <a:off x="6733256" y="5417545"/>
            <a:ext cx="2231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ko-KR" altLang="en-US" sz="1200" b="1" kern="0" dirty="0" smtClean="0">
                <a:ln w="3175">
                  <a:solidFill>
                    <a:prstClr val="black">
                      <a:lumMod val="85000"/>
                      <a:lumOff val="15000"/>
                      <a:alpha val="1000"/>
                    </a:prst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가장 먼저 출원한 자</a:t>
            </a:r>
            <a:endParaRPr lang="en-US" altLang="ko-KR" sz="1200" b="1" kern="0" dirty="0" smtClean="0">
              <a:ln w="3175">
                <a:solidFill>
                  <a:prstClr val="black">
                    <a:lumMod val="85000"/>
                    <a:lumOff val="15000"/>
                    <a:alpha val="1000"/>
                  </a:prst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latinLnBrk="0">
              <a:defRPr/>
            </a:pPr>
            <a:r>
              <a:rPr lang="ko-KR" altLang="en-US" sz="1200" b="1" kern="0" dirty="0" smtClean="0">
                <a:ln w="3175">
                  <a:solidFill>
                    <a:prstClr val="black">
                      <a:lumMod val="85000"/>
                      <a:lumOff val="15000"/>
                      <a:alpha val="1000"/>
                    </a:prst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확대된 선출원주의</a:t>
            </a:r>
          </a:p>
        </p:txBody>
      </p:sp>
      <p:sp>
        <p:nvSpPr>
          <p:cNvPr id="102" name="슬라이드 번호 개체 틀 101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97FCF6F3-AE44-49BB-BD4F-A6A7E6DA66EE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556" y="6597352"/>
            <a:ext cx="23599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Invention Promotion Association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7" name="모서리가 둥근 직사각형 8"/>
          <p:cNvSpPr/>
          <p:nvPr/>
        </p:nvSpPr>
        <p:spPr>
          <a:xfrm>
            <a:off x="251520" y="1268759"/>
            <a:ext cx="8640960" cy="245785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76" name="모서리가 둥근 직사각형 8"/>
          <p:cNvSpPr/>
          <p:nvPr/>
        </p:nvSpPr>
        <p:spPr>
          <a:xfrm>
            <a:off x="251520" y="4005065"/>
            <a:ext cx="8640960" cy="230425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79" name="자유형 78"/>
          <p:cNvSpPr/>
          <p:nvPr/>
        </p:nvSpPr>
        <p:spPr>
          <a:xfrm>
            <a:off x="2922168" y="4642119"/>
            <a:ext cx="951101" cy="556252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자유형 81"/>
          <p:cNvSpPr/>
          <p:nvPr/>
        </p:nvSpPr>
        <p:spPr>
          <a:xfrm>
            <a:off x="2995080" y="5462399"/>
            <a:ext cx="951101" cy="508915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8" name="자유형 87"/>
          <p:cNvSpPr/>
          <p:nvPr/>
        </p:nvSpPr>
        <p:spPr>
          <a:xfrm>
            <a:off x="1660123" y="5301208"/>
            <a:ext cx="991951" cy="432000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99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100" name="모서리가 둥근 직사각형 99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03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4" name="자유형 103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430309" y="1196752"/>
            <a:ext cx="230432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/>
            <a:r>
              <a:rPr lang="ko-KR" altLang="en-US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연구배경 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grpSp>
        <p:nvGrpSpPr>
          <p:cNvPr id="106" name="그룹 105"/>
          <p:cNvGrpSpPr/>
          <p:nvPr/>
        </p:nvGrpSpPr>
        <p:grpSpPr>
          <a:xfrm>
            <a:off x="467544" y="3950397"/>
            <a:ext cx="2304256" cy="342699"/>
            <a:chOff x="471482" y="1390934"/>
            <a:chExt cx="4043874" cy="466703"/>
          </a:xfrm>
        </p:grpSpPr>
        <p:sp>
          <p:nvSpPr>
            <p:cNvPr id="107" name="모서리가 둥근 직사각형 106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pic>
          <p:nvPicPr>
            <p:cNvPr id="108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직사각형 108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10" name="자유형 109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1" name="자유형 110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2" name="제목 114"/>
          <p:cNvSpPr txBox="1">
            <a:spLocks/>
          </p:cNvSpPr>
          <p:nvPr/>
        </p:nvSpPr>
        <p:spPr>
          <a:xfrm>
            <a:off x="539552" y="3954616"/>
            <a:ext cx="2160240" cy="337004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문 제 점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467544" y="1556792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기름은 지방족탄화수소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PAHs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등을 포함하는 복잡한 화합물로 유지문 분석을 통해 기름오염 식별의 기초로 활용됨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z="1600" spc="-150">
                <a:solidFill>
                  <a:srgbClr val="C64D02"/>
                </a:solidFill>
                <a:latin typeface="+mj-lt"/>
                <a:ea typeface="나눔바른고딕" pitchFamily="50" charset="-127"/>
              </a:rPr>
              <a:t> </a:t>
            </a:r>
            <a:r>
              <a:rPr lang="en-US" altLang="ko-KR" sz="1600" spc="-150" smtClean="0">
                <a:solidFill>
                  <a:srgbClr val="C64D02"/>
                </a:solidFill>
                <a:latin typeface="+mj-lt"/>
                <a:ea typeface="나눔바른고딕" pitchFamily="50" charset="-127"/>
              </a:rPr>
              <a:t>   ※  </a:t>
            </a:r>
            <a:r>
              <a:rPr lang="ko-KR" altLang="en-US" sz="1600" spc="-150" smtClean="0">
                <a:solidFill>
                  <a:srgbClr val="C64D02"/>
                </a:solidFill>
                <a:latin typeface="+mj-lt"/>
                <a:ea typeface="나눔바른고딕" pitchFamily="50" charset="-127"/>
              </a:rPr>
              <a:t>유지문</a:t>
            </a:r>
            <a:r>
              <a:rPr lang="en-US" altLang="ko-KR" sz="1600" spc="-150" smtClean="0">
                <a:solidFill>
                  <a:srgbClr val="C64D02"/>
                </a:solidFill>
                <a:latin typeface="+mj-lt"/>
                <a:ea typeface="나눔바른고딕" pitchFamily="50" charset="-127"/>
              </a:rPr>
              <a:t>(Oil fingerprint) : </a:t>
            </a:r>
            <a:r>
              <a:rPr lang="ko-KR" altLang="en-US" sz="1600" spc="-150" smtClean="0">
                <a:solidFill>
                  <a:srgbClr val="C64D02"/>
                </a:solidFill>
                <a:latin typeface="+mj-lt"/>
                <a:ea typeface="나눔바른고딕" pitchFamily="50" charset="-127"/>
              </a:rPr>
              <a:t>각각의 기름이 갖고 있는 고유의 화학적 조성</a:t>
            </a:r>
            <a:endParaRPr lang="en-US" altLang="ko-KR" sz="1600" spc="-150" smtClean="0">
              <a:solidFill>
                <a:srgbClr val="C64D02"/>
              </a:solidFill>
              <a:latin typeface="+mj-lt"/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2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유지문 </a:t>
            </a: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분석의 결과는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해양오염사고로 </a:t>
            </a: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인한 피해보상 및 법적 책임</a:t>
            </a: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,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혐의선박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색출을 위한 기초자료로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사용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467544" y="4293096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신뢰성 있는 분석결과를 위해서는 오염원을 대표할 수 있는 시료 채취 필요</a:t>
            </a:r>
            <a:endParaRPr lang="en-US" altLang="ko-KR" spc="-150" dirty="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사고선박 시료가 채취 장소에 따라 해상유출유와 상이한 경우 발견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기름유출사고의 일시적인 특성때문에 시료채취가 잘못되더라도 시간이 지난 후 다시 샘플링을 하는 것은 불가능</a:t>
            </a:r>
            <a:endParaRPr lang="en-US" altLang="ko-KR" spc="-150" dirty="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직선 연결선 47"/>
          <p:cNvCxnSpPr/>
          <p:nvPr/>
        </p:nvCxnSpPr>
        <p:spPr>
          <a:xfrm>
            <a:off x="3563888" y="2876743"/>
            <a:ext cx="5580112" cy="2439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441533" y="1700808"/>
            <a:ext cx="34018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defRPr/>
            </a:pPr>
            <a:r>
              <a:rPr lang="en-US" altLang="ko-KR" sz="4800" b="1" kern="0" spc="-15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en-US" altLang="ko-KR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ko-KR" altLang="en-US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연구 방법</a:t>
            </a:r>
            <a:endParaRPr lang="en-US" altLang="ko-KR" sz="48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79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144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12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26" name="양쪽 모서리가 둥근 사각형 12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7" name="직사각형 12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연구방법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2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82" name="슬라이드 번호 개체 틀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9" name="메인텍스트"/>
          <p:cNvSpPr txBox="1">
            <a:spLocks noChangeArrowheads="1"/>
          </p:cNvSpPr>
          <p:nvPr/>
        </p:nvSpPr>
        <p:spPr bwMode="auto">
          <a:xfrm>
            <a:off x="332911" y="288080"/>
            <a:ext cx="710697" cy="49244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bg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600" b="1" spc="-70" dirty="0" smtClean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rPr>
              <a:t>02</a:t>
            </a:r>
            <a:endParaRPr lang="ko-KR" altLang="en-US" sz="3600" b="1" spc="-70" dirty="0">
              <a:ln>
                <a:prstDash val="solid"/>
              </a:ln>
              <a:gradFill>
                <a:gsLst>
                  <a:gs pos="47000">
                    <a:prstClr val="white"/>
                  </a:gs>
                  <a:gs pos="50000">
                    <a:prstClr val="black">
                      <a:lumMod val="50000"/>
                      <a:lumOff val="50000"/>
                    </a:prstClr>
                  </a:gs>
                  <a:gs pos="100000">
                    <a:prstClr val="white"/>
                  </a:gs>
                </a:gsLst>
                <a:lin ang="5400000" scaled="0"/>
              </a:gradFill>
              <a:effectLst>
                <a:outerShdw blurRad="88900" dist="50800" dir="5040000" algn="tl">
                  <a:prstClr val="black">
                    <a:alpha val="34000"/>
                  </a:prstClr>
                </a:outerShdw>
              </a:effectLst>
              <a:ea typeface="-윤고딕340" panose="02030504000101010101" pitchFamily="18" charset="-127"/>
              <a:cs typeface="Arial" pitchFamily="34" charset="0"/>
            </a:endParaRPr>
          </a:p>
        </p:txBody>
      </p:sp>
      <p:sp>
        <p:nvSpPr>
          <p:cNvPr id="11" name="모서리가 둥근 직사각형 8"/>
          <p:cNvSpPr/>
          <p:nvPr/>
        </p:nvSpPr>
        <p:spPr>
          <a:xfrm>
            <a:off x="251520" y="1268759"/>
            <a:ext cx="8640960" cy="532859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grpSp>
        <p:nvGrpSpPr>
          <p:cNvPr id="12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5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자유형 15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0309" y="1196752"/>
            <a:ext cx="230432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/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사례연구 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585367"/>
            <a:ext cx="799288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50000"/>
              </a:lnSpc>
              <a:defRPr/>
            </a:pP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선박의 에어벤트를 통해 해상으로 연료유가 유출된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3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건의 사고 분석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pic>
        <p:nvPicPr>
          <p:cNvPr id="19" name="그림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06191"/>
            <a:ext cx="3327176" cy="354958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09" y="2920142"/>
            <a:ext cx="43942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4428401"/>
            <a:ext cx="4020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유출경로</a:t>
            </a:r>
            <a:r>
              <a:rPr lang="en-US" altLang="ko-KR" sz="1600" smtClean="0"/>
              <a:t>: </a:t>
            </a:r>
            <a:r>
              <a:rPr lang="ko-KR" altLang="en-US" sz="1600" smtClean="0"/>
              <a:t>연료탱크</a:t>
            </a:r>
            <a:r>
              <a:rPr lang="en-US" altLang="ko-KR" sz="1600" smtClean="0"/>
              <a:t>-</a:t>
            </a:r>
            <a:r>
              <a:rPr lang="ko-KR" altLang="en-US" sz="1600" smtClean="0"/>
              <a:t>에어벤트</a:t>
            </a:r>
            <a:r>
              <a:rPr lang="en-US" altLang="ko-KR" sz="1600" smtClean="0"/>
              <a:t>-</a:t>
            </a:r>
            <a:r>
              <a:rPr lang="ko-KR" altLang="en-US" sz="1600" smtClean="0"/>
              <a:t>갑판</a:t>
            </a:r>
            <a:r>
              <a:rPr lang="en-US" altLang="ko-KR" sz="1600" smtClean="0"/>
              <a:t>-</a:t>
            </a:r>
            <a:r>
              <a:rPr lang="ko-KR" altLang="en-US" sz="1600" smtClean="0"/>
              <a:t>해상</a:t>
            </a:r>
            <a:endParaRPr lang="en-US" altLang="ko-KR" sz="1600" smtClean="0"/>
          </a:p>
          <a:p>
            <a:r>
              <a:rPr lang="en-US" altLang="ko-KR" sz="1600" smtClean="0"/>
              <a:t>(</a:t>
            </a:r>
            <a:r>
              <a:rPr lang="ko-KR" altLang="en-US" sz="1600" smtClean="0"/>
              <a:t>시료채취 장소와 같음</a:t>
            </a:r>
            <a:r>
              <a:rPr lang="en-US" altLang="ko-KR" sz="1600" smtClean="0"/>
              <a:t>)</a:t>
            </a:r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145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모서리가 둥근 직사각형 8"/>
          <p:cNvSpPr/>
          <p:nvPr/>
        </p:nvSpPr>
        <p:spPr>
          <a:xfrm>
            <a:off x="251520" y="1268760"/>
            <a:ext cx="8640960" cy="511256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556" y="6597352"/>
            <a:ext cx="2154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Korea</a:t>
            </a:r>
            <a:r>
              <a:rPr lang="en-US" altLang="ko-KR" sz="900" b="1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Coast Guard Research Center</a:t>
            </a:r>
            <a:endParaRPr lang="ko-KR" altLang="en-US" sz="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67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70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66750" y="1196752"/>
            <a:ext cx="21140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분석방법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grpSp>
        <p:nvGrpSpPr>
          <p:cNvPr id="125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26" name="양쪽 모서리가 둥근 사각형 125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7" name="직사각형 126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연구방법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28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02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82" name="슬라이드 번호 개체 틀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36" name="Afbeelding 4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81418"/>
            <a:ext cx="4608512" cy="4912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82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F6F3-AE44-49BB-BD4F-A6A7E6DA66EE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5" name="모서리가 둥근 직사각형 8"/>
          <p:cNvSpPr/>
          <p:nvPr/>
        </p:nvSpPr>
        <p:spPr>
          <a:xfrm>
            <a:off x="251520" y="1268760"/>
            <a:ext cx="8640960" cy="18722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grpSp>
        <p:nvGrpSpPr>
          <p:cNvPr id="6" name="그룹 14"/>
          <p:cNvGrpSpPr/>
          <p:nvPr/>
        </p:nvGrpSpPr>
        <p:grpSpPr>
          <a:xfrm>
            <a:off x="395536" y="1196752"/>
            <a:ext cx="2376265" cy="344505"/>
            <a:chOff x="471482" y="1390934"/>
            <a:chExt cx="4043874" cy="466703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9" name="자유형 3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자유형 9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9552" y="1196752"/>
            <a:ext cx="21140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풍화도그래프 분석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grpSp>
        <p:nvGrpSpPr>
          <p:cNvPr id="12" name="그룹 8"/>
          <p:cNvGrpSpPr/>
          <p:nvPr/>
        </p:nvGrpSpPr>
        <p:grpSpPr>
          <a:xfrm>
            <a:off x="0" y="238839"/>
            <a:ext cx="9144000" cy="597873"/>
            <a:chOff x="0" y="404665"/>
            <a:chExt cx="9144000" cy="597873"/>
          </a:xfrm>
        </p:grpSpPr>
        <p:sp>
          <p:nvSpPr>
            <p:cNvPr id="13" name="양쪽 모서리가 둥근 사각형 12"/>
            <p:cNvSpPr/>
            <p:nvPr/>
          </p:nvSpPr>
          <p:spPr>
            <a:xfrm rot="5400000">
              <a:off x="237459" y="167206"/>
              <a:ext cx="597873" cy="1072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137650" y="409855"/>
              <a:ext cx="800635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indent="-285750"/>
              <a:r>
                <a:rPr lang="ko-KR" altLang="en-US" sz="3200" b="1" spc="-150" smtClean="0">
                  <a:gradFill>
                    <a:gsLst>
                      <a:gs pos="49000">
                        <a:srgbClr val="004274"/>
                      </a:gs>
                      <a:gs pos="50000">
                        <a:srgbClr val="000066"/>
                      </a:gs>
                      <a:gs pos="100000">
                        <a:srgbClr val="000066"/>
                      </a:gs>
                    </a:gsLst>
                    <a:lin ang="5400000" scaled="0"/>
                  </a:gra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ea typeface="나눔바른고딕" pitchFamily="50" charset="-127"/>
                  <a:cs typeface="Arial" pitchFamily="34" charset="0"/>
                </a:rPr>
                <a:t>연구방법</a:t>
              </a:r>
              <a:endParaRPr lang="ko-KR" altLang="en-US" sz="3200" b="1" spc="-150" dirty="0">
                <a:gradFill>
                  <a:gsLst>
                    <a:gs pos="49000">
                      <a:srgbClr val="004274"/>
                    </a:gs>
                    <a:gs pos="50000">
                      <a:srgbClr val="000066"/>
                    </a:gs>
                    <a:gs pos="100000">
                      <a:srgbClr val="000066"/>
                    </a:gs>
                  </a:gsLst>
                  <a:lin ang="5400000" scaled="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ea typeface="나눔바른고딕" pitchFamily="50" charset="-127"/>
                <a:cs typeface="Arial" pitchFamily="34" charset="0"/>
              </a:endParaRPr>
            </a:p>
          </p:txBody>
        </p:sp>
        <p:sp>
          <p:nvSpPr>
            <p:cNvPr id="15" name="메인텍스트"/>
            <p:cNvSpPr txBox="1">
              <a:spLocks noChangeArrowheads="1"/>
            </p:cNvSpPr>
            <p:nvPr/>
          </p:nvSpPr>
          <p:spPr bwMode="auto">
            <a:xfrm>
              <a:off x="328864" y="446207"/>
              <a:ext cx="710697" cy="49244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no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bg1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3600" b="1" spc="-70" dirty="0" smtClean="0">
                  <a:ln>
                    <a:prstDash val="solid"/>
                  </a:ln>
                  <a:gradFill>
                    <a:gsLst>
                      <a:gs pos="47000">
                        <a:prstClr val="white"/>
                      </a:gs>
                      <a:gs pos="50000">
                        <a:prstClr val="black">
                          <a:lumMod val="50000"/>
                          <a:lumOff val="50000"/>
                        </a:prstClr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88900" dist="50800" dir="5040000" algn="tl">
                      <a:prstClr val="black">
                        <a:alpha val="34000"/>
                      </a:prstClr>
                    </a:outerShdw>
                  </a:effectLst>
                  <a:ea typeface="-윤고딕340" panose="02030504000101010101" pitchFamily="18" charset="-127"/>
                  <a:cs typeface="Arial" pitchFamily="34" charset="0"/>
                </a:rPr>
                <a:t>02</a:t>
              </a:r>
              <a:endParaRPr lang="ko-KR" altLang="en-US" sz="3600" b="1" spc="-70" dirty="0">
                <a:ln>
                  <a:prstDash val="solid"/>
                </a:ln>
                <a:gradFill>
                  <a:gsLst>
                    <a:gs pos="47000">
                      <a:prstClr val="white"/>
                    </a:gs>
                    <a:gs pos="5000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88900" dist="50800" dir="5040000" algn="tl">
                    <a:prstClr val="black">
                      <a:alpha val="34000"/>
                    </a:prstClr>
                  </a:outerShdw>
                </a:effectLst>
                <a:ea typeface="-윤고딕340" panose="02030504000101010101" pitchFamily="18" charset="-127"/>
                <a:cs typeface="Arial" pitchFamily="34" charset="0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67544" y="1665382"/>
            <a:ext cx="79928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해상에 유출된 기름이 풍화되었는지 확인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저비점의 가벼운 화합물부터 풍화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)</a:t>
            </a:r>
            <a:endParaRPr lang="en-US" altLang="ko-KR" sz="1600" spc="-150" smtClean="0">
              <a:solidFill>
                <a:srgbClr val="C64D02"/>
              </a:solidFill>
              <a:latin typeface="+mj-lt"/>
              <a:ea typeface="나눔바른고딕" pitchFamily="50" charset="-127"/>
            </a:endParaRPr>
          </a:p>
          <a:p>
            <a:pPr marL="342900" indent="-342900" eaLnBrk="0" latinLnBrk="0" hangingPunct="0">
              <a:lnSpc>
                <a:spcPct val="150000"/>
              </a:lnSpc>
              <a:buAutoNum type="arabicPeriod" startAt="2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각 화합물들의 피크 높이를  계산하고 풍화가 잘 안되는 화합물로 표준화하여 </a:t>
            </a:r>
            <a:endParaRPr lang="en-US" altLang="ko-KR" spc="-15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  <a:p>
            <a:pPr eaLnBrk="0" latinLnBrk="0" hangingPunct="0">
              <a:lnSpc>
                <a:spcPct val="150000"/>
              </a:lnSpc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    수치로 나타냄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유사한 시료의 경우 풍화도 데이터는 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85~118%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에 분포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)</a:t>
            </a:r>
            <a:endParaRPr lang="en-US" altLang="ko-KR" spc="-15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733256" y="4963463"/>
            <a:ext cx="2231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ko-KR" altLang="en-US" sz="1200" b="1" kern="0" dirty="0" smtClean="0">
                <a:ln w="3175">
                  <a:solidFill>
                    <a:prstClr val="black">
                      <a:lumMod val="85000"/>
                      <a:lumOff val="15000"/>
                      <a:alpha val="1000"/>
                    </a:prst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가장 먼저 출원한 자</a:t>
            </a:r>
            <a:endParaRPr lang="en-US" altLang="ko-KR" sz="1200" b="1" kern="0" dirty="0" smtClean="0">
              <a:ln w="3175">
                <a:solidFill>
                  <a:prstClr val="black">
                    <a:lumMod val="85000"/>
                    <a:lumOff val="15000"/>
                    <a:alpha val="1000"/>
                  </a:prst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latinLnBrk="0">
              <a:defRPr/>
            </a:pPr>
            <a:r>
              <a:rPr lang="ko-KR" altLang="en-US" sz="1200" b="1" kern="0" dirty="0" smtClean="0">
                <a:ln w="3175">
                  <a:solidFill>
                    <a:prstClr val="black">
                      <a:lumMod val="85000"/>
                      <a:lumOff val="15000"/>
                      <a:alpha val="1000"/>
                    </a:prst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확대된 선출원주의</a:t>
            </a:r>
          </a:p>
        </p:txBody>
      </p:sp>
      <p:sp>
        <p:nvSpPr>
          <p:cNvPr id="19" name="모서리가 둥근 직사각형 8"/>
          <p:cNvSpPr/>
          <p:nvPr/>
        </p:nvSpPr>
        <p:spPr>
          <a:xfrm>
            <a:off x="251520" y="3550983"/>
            <a:ext cx="8640960" cy="187414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152400" dir="13500000">
              <a:schemeClr val="bg1">
                <a:lumMod val="65000"/>
                <a:alpha val="31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0" name="자유형 19"/>
          <p:cNvSpPr/>
          <p:nvPr/>
        </p:nvSpPr>
        <p:spPr>
          <a:xfrm>
            <a:off x="2922168" y="4188037"/>
            <a:ext cx="951101" cy="556252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2995080" y="5008317"/>
            <a:ext cx="951101" cy="508915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자유형 21"/>
          <p:cNvSpPr/>
          <p:nvPr/>
        </p:nvSpPr>
        <p:spPr>
          <a:xfrm>
            <a:off x="1660123" y="4847126"/>
            <a:ext cx="991951" cy="432000"/>
          </a:xfrm>
          <a:custGeom>
            <a:avLst/>
            <a:gdLst>
              <a:gd name="connsiteX0" fmla="*/ 0 w 922421"/>
              <a:gd name="connsiteY0" fmla="*/ 409074 h 409074"/>
              <a:gd name="connsiteX1" fmla="*/ 922421 w 922421"/>
              <a:gd name="connsiteY1" fmla="*/ 0 h 409074"/>
              <a:gd name="connsiteX2" fmla="*/ 0 w 922421"/>
              <a:gd name="connsiteY2" fmla="*/ 0 h 409074"/>
              <a:gd name="connsiteX3" fmla="*/ 0 w 922421"/>
              <a:gd name="connsiteY3" fmla="*/ 409074 h 4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21" h="409074">
                <a:moveTo>
                  <a:pt x="0" y="409074"/>
                </a:moveTo>
                <a:lnTo>
                  <a:pt x="922421" y="0"/>
                </a:lnTo>
                <a:lnTo>
                  <a:pt x="0" y="0"/>
                </a:lnTo>
                <a:lnTo>
                  <a:pt x="0" y="40907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10000"/>
                </a:schemeClr>
              </a:gs>
              <a:gs pos="0">
                <a:schemeClr val="bg1">
                  <a:alpha val="27000"/>
                </a:schemeClr>
              </a:gs>
            </a:gsLst>
            <a:lin ang="90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67544" y="3496315"/>
            <a:ext cx="2304256" cy="342699"/>
            <a:chOff x="471482" y="1390934"/>
            <a:chExt cx="4043874" cy="466703"/>
          </a:xfrm>
        </p:grpSpPr>
        <p:sp>
          <p:nvSpPr>
            <p:cNvPr id="24" name="모서리가 둥근 직사각형 23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prstClr val="white"/>
                </a:solidFill>
              </a:endParaRPr>
            </a:p>
          </p:txBody>
        </p:sp>
        <p:pic>
          <p:nvPicPr>
            <p:cNvPr id="25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직사각형 25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0"/>
            </a:gradFill>
            <a:ln w="22225">
              <a:noFill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27" name="자유형 26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자유형 27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제목 114"/>
          <p:cNvSpPr txBox="1">
            <a:spLocks/>
          </p:cNvSpPr>
          <p:nvPr/>
        </p:nvSpPr>
        <p:spPr>
          <a:xfrm>
            <a:off x="539552" y="3500534"/>
            <a:ext cx="2160240" cy="337004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ko-KR" altLang="en-US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ea typeface="나눔바른고딕" pitchFamily="50" charset="-127"/>
                <a:cs typeface="Arial" pitchFamily="34" charset="0"/>
              </a:rPr>
              <a:t>판별지수 비교</a:t>
            </a:r>
            <a:endParaRPr lang="ko-KR" altLang="en-US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67544" y="3839014"/>
            <a:ext cx="79928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latinLnBrk="0" hangingPunct="0">
              <a:lnSpc>
                <a:spcPct val="150000"/>
              </a:lnSpc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석유 및 제품유의 풍화과정에서 거동을 알고 있는 단일 화합물 또는 화합물 그룹의 피크 면적 또는 높이의 비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(Diagnostic ratios)</a:t>
            </a:r>
          </a:p>
          <a:p>
            <a:pPr marL="342900" indent="-342900" eaLnBrk="0" latinLnBrk="0" hangingPunct="0">
              <a:lnSpc>
                <a:spcPct val="150000"/>
              </a:lnSpc>
              <a:buAutoNum type="arabicPeriod"/>
              <a:defRPr/>
            </a:pP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임계차이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(Critical Difference)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가</a:t>
            </a:r>
            <a:r>
              <a:rPr lang="en-US" altLang="ko-KR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 14% </a:t>
            </a:r>
            <a:r>
              <a:rPr lang="ko-KR" altLang="en-US" spc="-150" smtClean="0">
                <a:solidFill>
                  <a:prstClr val="black">
                    <a:lumMod val="75000"/>
                    <a:lumOff val="25000"/>
                  </a:prstClr>
                </a:solidFill>
                <a:ea typeface="나눔바른고딕" pitchFamily="50" charset="-127"/>
              </a:rPr>
              <a:t>이내인 경우 유사하다고 판단</a:t>
            </a:r>
            <a:endParaRPr lang="en-US" altLang="ko-KR" spc="-150" dirty="0" smtClean="0">
              <a:solidFill>
                <a:prstClr val="black">
                  <a:lumMod val="75000"/>
                  <a:lumOff val="25000"/>
                </a:prstClr>
              </a:solidFill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191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직선 연결선 47"/>
          <p:cNvCxnSpPr/>
          <p:nvPr/>
        </p:nvCxnSpPr>
        <p:spPr>
          <a:xfrm>
            <a:off x="3563888" y="2876743"/>
            <a:ext cx="5580112" cy="2439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3856436" y="1700808"/>
            <a:ext cx="34018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defRPr/>
            </a:pPr>
            <a:r>
              <a:rPr lang="en-US" altLang="ko-KR" sz="4800" b="1" kern="0" spc="-15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3</a:t>
            </a:r>
            <a:r>
              <a:rPr lang="en-US" altLang="ko-KR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ko-KR" altLang="en-US" sz="4800" b="1" kern="0" spc="-15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itchFamily="50" charset="-127"/>
                <a:ea typeface="나눔바른고딕" pitchFamily="50" charset="-127"/>
              </a:rPr>
              <a:t>연구 결과</a:t>
            </a:r>
            <a:endParaRPr lang="en-US" altLang="ko-KR" sz="48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523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16727</TotalTime>
  <Words>911</Words>
  <Application>Microsoft Office PowerPoint</Application>
  <PresentationFormat>화면 슬라이드 쇼(4:3)</PresentationFormat>
  <Paragraphs>149</Paragraphs>
  <Slides>22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cho</dc:creator>
  <cp:lastModifiedBy>kcg</cp:lastModifiedBy>
  <cp:revision>2076</cp:revision>
  <cp:lastPrinted>2018-03-20T03:55:06Z</cp:lastPrinted>
  <dcterms:created xsi:type="dcterms:W3CDTF">2013-01-22T00:35:26Z</dcterms:created>
  <dcterms:modified xsi:type="dcterms:W3CDTF">2021-09-09T10:52:37Z</dcterms:modified>
</cp:coreProperties>
</file>