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61" r:id="rId1"/>
  </p:sldMasterIdLst>
  <p:notesMasterIdLst>
    <p:notesMasterId r:id="rId18"/>
  </p:notesMasterIdLst>
  <p:handoutMasterIdLst>
    <p:handoutMasterId r:id="rId19"/>
  </p:handoutMasterIdLst>
  <p:sldIdLst>
    <p:sldId id="257" r:id="rId2"/>
    <p:sldId id="258" r:id="rId3"/>
    <p:sldId id="259" r:id="rId4"/>
    <p:sldId id="268" r:id="rId5"/>
    <p:sldId id="277" r:id="rId6"/>
    <p:sldId id="269" r:id="rId7"/>
    <p:sldId id="270" r:id="rId8"/>
    <p:sldId id="271" r:id="rId9"/>
    <p:sldId id="276" r:id="rId10"/>
    <p:sldId id="260" r:id="rId11"/>
    <p:sldId id="272" r:id="rId12"/>
    <p:sldId id="274" r:id="rId13"/>
    <p:sldId id="275" r:id="rId14"/>
    <p:sldId id="262" r:id="rId15"/>
    <p:sldId id="263" r:id="rId16"/>
    <p:sldId id="267" r:id="rId17"/>
  </p:sldIdLst>
  <p:sldSz cx="9144000" cy="6858000" type="screen4x3"/>
  <p:notesSz cx="6807200" cy="9939338"/>
  <p:embeddedFontLst>
    <p:embeddedFont>
      <p:font typeface="맑은 고딕" panose="020B0503020000020004" pitchFamily="50" charset="-127"/>
      <p:regular r:id="rId20"/>
      <p:bold r:id="rId21"/>
    </p:embeddedFont>
    <p:embeddedFont>
      <p:font typeface="나눔바른고딕" panose="020B0603020101020101" pitchFamily="50" charset="-127"/>
      <p:regular r:id="rId22"/>
      <p:bold r:id="rId23"/>
    </p:embeddedFont>
    <p:embeddedFont>
      <p:font typeface="EBS주시경 Bold" panose="02020603020101020101" pitchFamily="18" charset="-127"/>
      <p:regular r:id="rId24"/>
    </p:embeddedFont>
    <p:embeddedFont>
      <p:font typeface="나눔고딕" panose="020D0604000000000000" pitchFamily="50" charset="-127"/>
      <p:regular r:id="rId25"/>
      <p:bold r:id="rId26"/>
    </p:embeddedFont>
  </p:embeddedFontLst>
  <p:defaultTextStyle>
    <a:defPPr>
      <a:defRPr lang="ko-KR"/>
    </a:defPPr>
    <a:lvl1pPr algn="ctr" rtl="0" fontAlgn="base" latinLnBrk="1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맑은 고딕"/>
        <a:ea typeface="맑은 고딕"/>
        <a:cs typeface="+mn-cs"/>
      </a:defRPr>
    </a:lvl1pPr>
    <a:lvl2pPr marL="457200" algn="ctr" rtl="0" fontAlgn="base" latinLnBrk="1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맑은 고딕"/>
        <a:ea typeface="맑은 고딕"/>
        <a:cs typeface="+mn-cs"/>
      </a:defRPr>
    </a:lvl2pPr>
    <a:lvl3pPr marL="914400" algn="ctr" rtl="0" fontAlgn="base" latinLnBrk="1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맑은 고딕"/>
        <a:ea typeface="맑은 고딕"/>
        <a:cs typeface="+mn-cs"/>
      </a:defRPr>
    </a:lvl3pPr>
    <a:lvl4pPr marL="1371600" algn="ctr" rtl="0" fontAlgn="base" latinLnBrk="1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맑은 고딕"/>
        <a:ea typeface="맑은 고딕"/>
        <a:cs typeface="+mn-cs"/>
      </a:defRPr>
    </a:lvl4pPr>
    <a:lvl5pPr marL="1828800" algn="ctr" rtl="0" fontAlgn="base" latinLnBrk="1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맑은 고딕"/>
        <a:ea typeface="맑은 고딕"/>
        <a:cs typeface="+mn-cs"/>
      </a:defRPr>
    </a:lvl5pPr>
    <a:lvl6pPr marL="2286000" algn="l" defTabSz="914400" rtl="0" eaLnBrk="1" latinLnBrk="1" hangingPunct="1">
      <a:defRPr sz="2400" b="1" kern="1200">
        <a:solidFill>
          <a:schemeClr val="bg1"/>
        </a:solidFill>
        <a:latin typeface="맑은 고딕"/>
        <a:ea typeface="맑은 고딕"/>
        <a:cs typeface="+mn-cs"/>
      </a:defRPr>
    </a:lvl6pPr>
    <a:lvl7pPr marL="2743200" algn="l" defTabSz="914400" rtl="0" eaLnBrk="1" latinLnBrk="1" hangingPunct="1">
      <a:defRPr sz="2400" b="1" kern="1200">
        <a:solidFill>
          <a:schemeClr val="bg1"/>
        </a:solidFill>
        <a:latin typeface="맑은 고딕"/>
        <a:ea typeface="맑은 고딕"/>
        <a:cs typeface="+mn-cs"/>
      </a:defRPr>
    </a:lvl7pPr>
    <a:lvl8pPr marL="3200400" algn="l" defTabSz="914400" rtl="0" eaLnBrk="1" latinLnBrk="1" hangingPunct="1">
      <a:defRPr sz="2400" b="1" kern="1200">
        <a:solidFill>
          <a:schemeClr val="bg1"/>
        </a:solidFill>
        <a:latin typeface="맑은 고딕"/>
        <a:ea typeface="맑은 고딕"/>
        <a:cs typeface="+mn-cs"/>
      </a:defRPr>
    </a:lvl8pPr>
    <a:lvl9pPr marL="3657600" algn="l" defTabSz="914400" rtl="0" eaLnBrk="1" latinLnBrk="1" hangingPunct="1">
      <a:defRPr sz="2400" b="1" kern="1200">
        <a:solidFill>
          <a:schemeClr val="bg1"/>
        </a:solidFill>
        <a:latin typeface="맑은 고딕"/>
        <a:ea typeface="맑은 고딕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none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none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none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none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none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보통 스타일 2 - 강조 2">
    <a:wholeTbl>
      <a:tcTxStyle>
        <a:fontRef idx="none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none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none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none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none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1808" autoAdjust="0"/>
    <p:restoredTop sz="86390" autoAdjust="0"/>
  </p:normalViewPr>
  <p:slideViewPr>
    <p:cSldViewPr snapToGrid="0">
      <p:cViewPr>
        <p:scale>
          <a:sx n="75" d="100"/>
          <a:sy n="75" d="100"/>
        </p:scale>
        <p:origin x="-3396" y="-978"/>
      </p:cViewPr>
      <p:guideLst>
        <p:guide orient="horz" pos="2159"/>
        <p:guide pos="2879"/>
      </p:guideLst>
    </p:cSldViewPr>
  </p:slideViewPr>
  <p:outlineViewPr>
    <p:cViewPr>
      <p:scale>
        <a:sx n="33" d="100"/>
        <a:sy n="33" d="100"/>
      </p:scale>
      <p:origin x="6" y="77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3"/>
            <a:ext cx="2950529" cy="497525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2228" tIns="46114" rIns="92228" bIns="46114" anchor="t" anchorCtr="0"/>
          <a:lstStyle>
            <a:lvl1pPr algn="l" defTabSz="920358">
              <a:defRPr sz="1200" b="0">
                <a:solidFill>
                  <a:schemeClr val="tx1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5083" y="3"/>
            <a:ext cx="2950529" cy="497525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2228" tIns="46114" rIns="92228" bIns="46114" anchor="t" anchorCtr="0"/>
          <a:lstStyle>
            <a:lvl1pPr algn="r" defTabSz="920358">
              <a:defRPr sz="1200" b="0">
                <a:solidFill>
                  <a:schemeClr val="tx1"/>
                </a:solidFill>
              </a:defRPr>
            </a:lvl1pPr>
          </a:lstStyle>
          <a:p>
            <a:fld id="{F2FCA688-7B3A-4D0D-905A-015B007A14B5}" type="datetimeFigureOut">
              <a:rPr lang="ko-KR" altLang="en-US"/>
              <a:pPr/>
              <a:t>2021-09-14</a:t>
            </a:fld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0228"/>
            <a:ext cx="2950529" cy="497523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2228" tIns="46114" rIns="92228" bIns="46114" anchor="b" anchorCtr="0"/>
          <a:lstStyle>
            <a:lvl1pPr algn="l" defTabSz="920358">
              <a:defRPr sz="1200" b="0">
                <a:solidFill>
                  <a:schemeClr val="tx1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5083" y="9440228"/>
            <a:ext cx="2950529" cy="497523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2228" tIns="46114" rIns="92228" bIns="46114" anchor="b" anchorCtr="0"/>
          <a:lstStyle>
            <a:lvl1pPr algn="r" defTabSz="920358">
              <a:defRPr sz="1200" b="0">
                <a:solidFill>
                  <a:schemeClr val="tx1"/>
                </a:solidFill>
              </a:defRPr>
            </a:lvl1pPr>
          </a:lstStyle>
          <a:p>
            <a:fld id="{29F461A0-265C-4EB2-8364-FDC6E77EE081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9477395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3"/>
            <a:ext cx="2950529" cy="497525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2228" tIns="46114" rIns="92228" bIns="46114" anchor="t" anchorCtr="0"/>
          <a:lstStyle>
            <a:lvl1pPr algn="l" defTabSz="920358">
              <a:defRPr sz="1200" b="0">
                <a:solidFill>
                  <a:schemeClr val="tx1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5083" y="3"/>
            <a:ext cx="2950529" cy="497525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2228" tIns="46114" rIns="92228" bIns="46114" anchor="t" anchorCtr="0"/>
          <a:lstStyle>
            <a:lvl1pPr algn="r" defTabSz="920358">
              <a:defRPr sz="1200" b="0">
                <a:solidFill>
                  <a:schemeClr val="tx1"/>
                </a:solidFill>
              </a:defRPr>
            </a:lvl1pPr>
          </a:lstStyle>
          <a:p>
            <a:fld id="{16CEFC6A-8E77-4825-8152-AD470FF448EB}" type="datetimeFigureOut">
              <a:rPr lang="ko-KR" altLang="en-US"/>
              <a:pPr/>
              <a:t>2021-09-14</a:t>
            </a:fld>
            <a:endParaRPr lang="en-US" altLang="ko-KR"/>
          </a:p>
        </p:txBody>
      </p:sp>
      <p:sp>
        <p:nvSpPr>
          <p:cNvPr id="4" name="슬라이드 이미지 개체 틀 3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919163" y="746125"/>
            <a:ext cx="4968875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678" tIns="45839" rIns="91678" bIns="45839" anchor="ctr"/>
          <a:lstStyle/>
          <a:p>
            <a:pPr lvl="0"/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0404" y="4720912"/>
            <a:ext cx="5446396" cy="447294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2228" tIns="46114" rIns="92228" bIns="46114" anchor="t" anchorCtr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40228"/>
            <a:ext cx="2950529" cy="497523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2228" tIns="46114" rIns="92228" bIns="46114" anchor="b" anchorCtr="0"/>
          <a:lstStyle>
            <a:lvl1pPr algn="l" defTabSz="920358">
              <a:defRPr sz="1200" b="0">
                <a:solidFill>
                  <a:schemeClr val="tx1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5083" y="9440228"/>
            <a:ext cx="2950529" cy="497523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2228" tIns="46114" rIns="92228" bIns="46114" anchor="b" anchorCtr="0"/>
          <a:lstStyle>
            <a:lvl1pPr algn="r" defTabSz="920358">
              <a:defRPr sz="1200" b="0">
                <a:solidFill>
                  <a:schemeClr val="tx1"/>
                </a:solidFill>
              </a:defRPr>
            </a:lvl1pPr>
          </a:lstStyle>
          <a:p>
            <a:fld id="{E11BB2D9-92FC-4880-9A10-D0504A549E44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58267380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noFill/>
          <a:ln>
            <a:solidFill>
              <a:srgbClr val="000000"/>
            </a:solidFill>
            <a:miter/>
          </a:ln>
        </p:spPr>
      </p:sp>
      <p:sp>
        <p:nvSpPr>
          <p:cNvPr id="37891" name="슬라이드 노트 개체 틀 2"/>
          <p:cNvSpPr>
            <a:spLocks noGrp="1"/>
          </p:cNvSpPr>
          <p:nvPr>
            <p:ph type="body" sz="quarter" idx="1"/>
          </p:nvPr>
        </p:nvSpPr>
        <p:spPr>
          <a:noFill/>
        </p:spPr>
        <p:txBody>
          <a:bodyPr wrap="square" anchor="t" anchorCtr="0"/>
          <a:lstStyle/>
          <a:p>
            <a:pPr hangingPunct="1">
              <a:spcBef>
                <a:spcPct val="0"/>
              </a:spcBef>
            </a:pPr>
            <a:endParaRPr lang="ko-KR" altLang="en-US"/>
          </a:p>
        </p:txBody>
      </p:sp>
      <p:sp>
        <p:nvSpPr>
          <p:cNvPr id="4" name="슬라이드 번호 개체 틀 3"/>
          <p:cNvSpPr txBox="1"/>
          <p:nvPr/>
        </p:nvSpPr>
        <p:spPr>
          <a:xfrm>
            <a:off x="3855839" y="9440646"/>
            <a:ext cx="2949786" cy="496967"/>
          </a:xfrm>
          <a:prstGeom prst="rect">
            <a:avLst/>
          </a:prstGeom>
          <a:noFill/>
          <a:ln>
            <a:noFill/>
          </a:ln>
        </p:spPr>
        <p:txBody>
          <a:bodyPr lIns="91559" tIns="45779" rIns="91559" bIns="45779" anchor="b"/>
          <a:lstStyle/>
          <a:p>
            <a:pPr algn="r">
              <a:spcBef>
                <a:spcPct val="0"/>
              </a:spcBef>
              <a:spcAft>
                <a:spcPct val="0"/>
              </a:spcAft>
            </a:pPr>
            <a:fld id="{0BBA3542-343E-49B8-A4A4-74C6DEC43B8B}" type="slidenum">
              <a:rPr lang="ko-KR" altLang="en-US">
                <a:solidFill>
                  <a:srgbClr val="000000"/>
                </a:solidFill>
                <a:latin typeface="+mn-lt"/>
                <a:ea typeface="+mn-ea"/>
              </a:rPr>
              <a:pPr algn="r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altLang="en-US" sz="120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69988" y="1244600"/>
            <a:ext cx="4467225" cy="335121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69988" y="1244600"/>
            <a:ext cx="4467225" cy="335121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69988" y="1244600"/>
            <a:ext cx="4467225" cy="335121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69988" y="1244600"/>
            <a:ext cx="4467225" cy="335121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69988" y="1244600"/>
            <a:ext cx="4467225" cy="335121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69988" y="1244600"/>
            <a:ext cx="4467225" cy="335121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noFill/>
          <a:ln>
            <a:solidFill>
              <a:srgbClr val="000000"/>
            </a:solidFill>
            <a:miter/>
          </a:ln>
        </p:spPr>
      </p:sp>
      <p:sp>
        <p:nvSpPr>
          <p:cNvPr id="37891" name="슬라이드 노트 개체 틀 2"/>
          <p:cNvSpPr>
            <a:spLocks noGrp="1"/>
          </p:cNvSpPr>
          <p:nvPr>
            <p:ph type="body" sz="quarter" idx="1"/>
          </p:nvPr>
        </p:nvSpPr>
        <p:spPr>
          <a:noFill/>
        </p:spPr>
        <p:txBody>
          <a:bodyPr wrap="square" anchor="t" anchorCtr="0"/>
          <a:lstStyle/>
          <a:p>
            <a:pPr hangingPunct="1">
              <a:spcBef>
                <a:spcPct val="0"/>
              </a:spcBef>
            </a:pPr>
            <a:endParaRPr lang="ko-KR" altLang="en-US"/>
          </a:p>
        </p:txBody>
      </p:sp>
      <p:sp>
        <p:nvSpPr>
          <p:cNvPr id="4" name="슬라이드 번호 개체 틀 3"/>
          <p:cNvSpPr txBox="1"/>
          <p:nvPr/>
        </p:nvSpPr>
        <p:spPr>
          <a:xfrm>
            <a:off x="3855839" y="9440646"/>
            <a:ext cx="2949786" cy="496967"/>
          </a:xfrm>
          <a:prstGeom prst="rect">
            <a:avLst/>
          </a:prstGeom>
          <a:noFill/>
          <a:ln>
            <a:noFill/>
          </a:ln>
        </p:spPr>
        <p:txBody>
          <a:bodyPr lIns="91559" tIns="45779" rIns="91559" bIns="45779" anchor="b"/>
          <a:lstStyle/>
          <a:p>
            <a:pPr algn="r">
              <a:spcBef>
                <a:spcPct val="0"/>
              </a:spcBef>
              <a:spcAft>
                <a:spcPct val="0"/>
              </a:spcAft>
            </a:pPr>
            <a:fld id="{0BBA3542-343E-49B8-A4A4-74C6DEC43B8B}" type="slidenum">
              <a:rPr lang="ko-KR" altLang="en-US">
                <a:solidFill>
                  <a:srgbClr val="000000"/>
                </a:solidFill>
                <a:latin typeface="+mn-lt"/>
                <a:ea typeface="+mn-ea"/>
              </a:rPr>
              <a:pPr algn="r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en-US" altLang="en-US" sz="120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noFill/>
          <a:ln>
            <a:solidFill>
              <a:srgbClr val="000000"/>
            </a:solidFill>
            <a:miter/>
          </a:ln>
        </p:spPr>
      </p:sp>
      <p:sp>
        <p:nvSpPr>
          <p:cNvPr id="37891" name="슬라이드 노트 개체 틀 2"/>
          <p:cNvSpPr>
            <a:spLocks noGrp="1"/>
          </p:cNvSpPr>
          <p:nvPr>
            <p:ph type="body" sz="quarter" idx="1"/>
          </p:nvPr>
        </p:nvSpPr>
        <p:spPr>
          <a:noFill/>
        </p:spPr>
        <p:txBody>
          <a:bodyPr wrap="square" anchor="t" anchorCtr="0"/>
          <a:lstStyle/>
          <a:p>
            <a:pPr hangingPunct="1">
              <a:spcBef>
                <a:spcPct val="0"/>
              </a:spcBef>
            </a:pPr>
            <a:endParaRPr lang="ko-KR" altLang="en-US"/>
          </a:p>
        </p:txBody>
      </p:sp>
      <p:sp>
        <p:nvSpPr>
          <p:cNvPr id="4" name="슬라이드 번호 개체 틀 3"/>
          <p:cNvSpPr txBox="1"/>
          <p:nvPr/>
        </p:nvSpPr>
        <p:spPr>
          <a:xfrm>
            <a:off x="3855839" y="9440646"/>
            <a:ext cx="2949786" cy="496967"/>
          </a:xfrm>
          <a:prstGeom prst="rect">
            <a:avLst/>
          </a:prstGeom>
          <a:noFill/>
          <a:ln>
            <a:noFill/>
          </a:ln>
        </p:spPr>
        <p:txBody>
          <a:bodyPr lIns="91559" tIns="45779" rIns="91559" bIns="45779" anchor="b"/>
          <a:lstStyle/>
          <a:p>
            <a:pPr algn="r">
              <a:spcBef>
                <a:spcPct val="0"/>
              </a:spcBef>
              <a:spcAft>
                <a:spcPct val="0"/>
              </a:spcAft>
            </a:pPr>
            <a:fld id="{0BBA3542-343E-49B8-A4A4-74C6DEC43B8B}" type="slidenum">
              <a:rPr lang="ko-KR" altLang="en-US">
                <a:solidFill>
                  <a:srgbClr val="000000"/>
                </a:solidFill>
                <a:latin typeface="+mn-lt"/>
                <a:ea typeface="+mn-ea"/>
              </a:rPr>
              <a:pPr algn="r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altLang="en-US" sz="120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69988" y="1244600"/>
            <a:ext cx="4467225" cy="335121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69988" y="1244600"/>
            <a:ext cx="4467225" cy="335121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69988" y="1244600"/>
            <a:ext cx="4467225" cy="335121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69988" y="1244600"/>
            <a:ext cx="4467225" cy="335121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69988" y="1244600"/>
            <a:ext cx="4467225" cy="335121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69988" y="1244600"/>
            <a:ext cx="4467225" cy="335121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69988" y="1244600"/>
            <a:ext cx="4467225" cy="335121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5941C2-76B9-4A90-9E7E-D2762CD9E59E}" type="datetime1">
              <a:rPr lang="ko-KR" altLang="en-US"/>
              <a:pPr>
                <a:defRPr/>
              </a:pPr>
              <a:t>2021-09-14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B931CB-E3D3-4362-827B-60D040679408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06BBC2-3B80-4178-B577-0AAB9916753A}" type="datetime1">
              <a:rPr lang="ko-KR" altLang="en-US"/>
              <a:pPr>
                <a:defRPr/>
              </a:pPr>
              <a:t>2021-09-14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EF558D-F463-4FC6-8301-68A4345C35FF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E78E42B-8450-4B45-99DE-85457F316B84}" type="datetime1">
              <a:rPr lang="ko-KR" altLang="en-US"/>
              <a:pPr>
                <a:defRPr/>
              </a:pPr>
              <a:t>2021-09-14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2A9889B-F903-4A23-8B0E-D8BB07582DDA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 userDrawn="1"/>
        </p:nvSpPr>
        <p:spPr bwMode="auto">
          <a:xfrm>
            <a:off x="2" y="6796702"/>
            <a:ext cx="5697000" cy="84744"/>
          </a:xfrm>
          <a:prstGeom prst="rect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8296" tIns="39148" rIns="78296" bIns="39148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783039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2398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" name="직사각형 6"/>
          <p:cNvSpPr/>
          <p:nvPr userDrawn="1"/>
        </p:nvSpPr>
        <p:spPr bwMode="auto">
          <a:xfrm>
            <a:off x="5697002" y="6796702"/>
            <a:ext cx="2430000" cy="84744"/>
          </a:xfrm>
          <a:prstGeom prst="rect">
            <a:avLst/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8296" tIns="39148" rIns="78296" bIns="39148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783039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2398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8" name="직사각형 7"/>
          <p:cNvSpPr/>
          <p:nvPr userDrawn="1"/>
        </p:nvSpPr>
        <p:spPr bwMode="auto">
          <a:xfrm>
            <a:off x="8127002" y="6796702"/>
            <a:ext cx="1026000" cy="84744"/>
          </a:xfrm>
          <a:prstGeom prst="rect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8296" tIns="39148" rIns="78296" bIns="39148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783039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2398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2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555849" y="6534565"/>
            <a:ext cx="574003" cy="347815"/>
          </a:xfrm>
          <a:prstGeom prst="rect">
            <a:avLst/>
          </a:prstGeom>
        </p:spPr>
        <p:txBody>
          <a:bodyPr/>
          <a:lstStyle>
            <a:lvl1pPr>
              <a:defRPr lang="en-US" sz="1400" b="1" i="1" kern="0" spc="-100" baseline="0" smtClean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50000">
                      <a:prstClr val="black">
                        <a:lumMod val="75000"/>
                        <a:lumOff val="25000"/>
                      </a:prstClr>
                    </a:gs>
                  </a:gsLst>
                  <a:lin ang="5400000" scaled="0"/>
                </a:gradFill>
                <a:effectLst>
                  <a:glow rad="101600">
                    <a:prstClr val="white">
                      <a:alpha val="60000"/>
                    </a:prstClr>
                  </a:glow>
                  <a:innerShdw blurRad="50800" dist="38100" dir="13500000">
                    <a:prstClr val="black">
                      <a:alpha val="50000"/>
                    </a:prstClr>
                  </a:innerShdw>
                </a:effectLst>
                <a:latin typeface="+mn-ea"/>
              </a:defRPr>
            </a:lvl1pPr>
          </a:lstStyle>
          <a:p>
            <a:pPr algn="r" latinLnBrk="1"/>
            <a:fld id="{3126C0E1-0F71-4FB3-A1D9-293B2EAFB29B}" type="slidenum">
              <a:rPr lang="en-US" smtClean="0"/>
              <a:pPr algn="r" latinLnBrk="1"/>
              <a:t>‹#›</a:t>
            </a:fld>
            <a:endParaRPr lang="en-US" dirty="0"/>
          </a:p>
        </p:txBody>
      </p:sp>
      <p:sp>
        <p:nvSpPr>
          <p:cNvPr id="15" name="양쪽 모서리가 둥근 사각형 14"/>
          <p:cNvSpPr/>
          <p:nvPr userDrawn="1"/>
        </p:nvSpPr>
        <p:spPr>
          <a:xfrm>
            <a:off x="153064" y="1792826"/>
            <a:ext cx="8845188" cy="4695605"/>
          </a:xfrm>
          <a:prstGeom prst="round2SameRect">
            <a:avLst>
              <a:gd name="adj1" fmla="val 0"/>
              <a:gd name="adj2" fmla="val 1131"/>
            </a:avLst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13" name="사다리꼴 12"/>
          <p:cNvSpPr/>
          <p:nvPr userDrawn="1"/>
        </p:nvSpPr>
        <p:spPr>
          <a:xfrm>
            <a:off x="147112" y="1675193"/>
            <a:ext cx="8861825" cy="117631"/>
          </a:xfrm>
          <a:prstGeom prst="trapezoid">
            <a:avLst>
              <a:gd name="adj" fmla="val 97698"/>
            </a:avLst>
          </a:prstGeom>
          <a:solidFill>
            <a:srgbClr val="B8C5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800" dirty="0"/>
          </a:p>
        </p:txBody>
      </p:sp>
      <p:sp>
        <p:nvSpPr>
          <p:cNvPr id="70" name="자유형: 도형 10"/>
          <p:cNvSpPr/>
          <p:nvPr userDrawn="1"/>
        </p:nvSpPr>
        <p:spPr>
          <a:xfrm>
            <a:off x="1108363" y="639863"/>
            <a:ext cx="8035637" cy="751419"/>
          </a:xfrm>
          <a:custGeom>
            <a:avLst/>
            <a:gdLst>
              <a:gd name="connsiteX0" fmla="*/ 474298 w 8640762"/>
              <a:gd name="connsiteY0" fmla="*/ 0 h 500030"/>
              <a:gd name="connsiteX1" fmla="*/ 4057650 w 8640762"/>
              <a:gd name="connsiteY1" fmla="*/ 0 h 500030"/>
              <a:gd name="connsiteX2" fmla="*/ 5300764 w 8640762"/>
              <a:gd name="connsiteY2" fmla="*/ 0 h 500030"/>
              <a:gd name="connsiteX3" fmla="*/ 8640762 w 8640762"/>
              <a:gd name="connsiteY3" fmla="*/ 0 h 500030"/>
              <a:gd name="connsiteX4" fmla="*/ 8640762 w 8640762"/>
              <a:gd name="connsiteY4" fmla="*/ 500030 h 500030"/>
              <a:gd name="connsiteX5" fmla="*/ 5775062 w 8640762"/>
              <a:gd name="connsiteY5" fmla="*/ 500030 h 500030"/>
              <a:gd name="connsiteX6" fmla="*/ 4057650 w 8640762"/>
              <a:gd name="connsiteY6" fmla="*/ 500030 h 500030"/>
              <a:gd name="connsiteX7" fmla="*/ 0 w 8640762"/>
              <a:gd name="connsiteY7" fmla="*/ 500030 h 500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640762" h="500030">
                <a:moveTo>
                  <a:pt x="474298" y="0"/>
                </a:moveTo>
                <a:lnTo>
                  <a:pt x="4057650" y="0"/>
                </a:lnTo>
                <a:lnTo>
                  <a:pt x="5300764" y="0"/>
                </a:lnTo>
                <a:lnTo>
                  <a:pt x="8640762" y="0"/>
                </a:lnTo>
                <a:lnTo>
                  <a:pt x="8640762" y="500030"/>
                </a:lnTo>
                <a:lnTo>
                  <a:pt x="5775062" y="500030"/>
                </a:lnTo>
                <a:lnTo>
                  <a:pt x="4057650" y="500030"/>
                </a:lnTo>
                <a:lnTo>
                  <a:pt x="0" y="500030"/>
                </a:lnTo>
                <a:close/>
              </a:path>
            </a:pathLst>
          </a:custGeom>
          <a:solidFill>
            <a:srgbClr val="2D3E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800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71" name="텍스트 개체 틀 16"/>
          <p:cNvSpPr>
            <a:spLocks noGrp="1"/>
          </p:cNvSpPr>
          <p:nvPr>
            <p:ph type="body" sz="quarter" idx="11"/>
          </p:nvPr>
        </p:nvSpPr>
        <p:spPr>
          <a:xfrm>
            <a:off x="6700335" y="1"/>
            <a:ext cx="2443667" cy="329031"/>
          </a:xfrm>
          <a:prstGeom prst="rect">
            <a:avLst/>
          </a:prstGeom>
          <a:ln>
            <a:noFill/>
          </a:ln>
        </p:spPr>
        <p:txBody>
          <a:bodyPr anchor="ctr" anchorCtr="0"/>
          <a:lstStyle>
            <a:lvl1pPr marL="196859" indent="-393719" algn="l">
              <a:buNone/>
              <a:defRPr lang="en-US" altLang="en-US" sz="1400" i="1" kern="0" spc="-150" dirty="0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Arial" pitchFamily="34" charset="0"/>
              </a:defRPr>
            </a:lvl1pPr>
          </a:lstStyle>
          <a:p>
            <a:pPr marL="48940" lvl="0" indent="-244699" algn="r" defTabSz="391519">
              <a:spcBef>
                <a:spcPct val="0"/>
              </a:spcBef>
            </a:pPr>
            <a:r>
              <a:rPr lang="ko-KR" altLang="en-US" dirty="0"/>
              <a:t>마스터 텍스트 스타일 편집</a:t>
            </a:r>
            <a:endParaRPr lang="en-US" dirty="0"/>
          </a:p>
        </p:txBody>
      </p:sp>
      <p:grpSp>
        <p:nvGrpSpPr>
          <p:cNvPr id="2" name="그룹 71"/>
          <p:cNvGrpSpPr/>
          <p:nvPr userDrawn="1"/>
        </p:nvGrpSpPr>
        <p:grpSpPr>
          <a:xfrm flipH="1" flipV="1">
            <a:off x="-1" y="-1926"/>
            <a:ext cx="1585524" cy="476324"/>
            <a:chOff x="657579" y="1407445"/>
            <a:chExt cx="1220056" cy="500030"/>
          </a:xfrm>
          <a:solidFill>
            <a:srgbClr val="DAE1E6"/>
          </a:solidFill>
        </p:grpSpPr>
        <p:sp>
          <p:nvSpPr>
            <p:cNvPr id="73" name="사다리꼴 72"/>
            <p:cNvSpPr/>
            <p:nvPr userDrawn="1"/>
          </p:nvSpPr>
          <p:spPr>
            <a:xfrm>
              <a:off x="657579" y="1407445"/>
              <a:ext cx="1186602" cy="500030"/>
            </a:xfrm>
            <a:prstGeom prst="trapezoid">
              <a:avLst>
                <a:gd name="adj" fmla="val 9485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1800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74" name="직사각형 73"/>
            <p:cNvSpPr/>
            <p:nvPr userDrawn="1"/>
          </p:nvSpPr>
          <p:spPr>
            <a:xfrm>
              <a:off x="1366163" y="1407445"/>
              <a:ext cx="511472" cy="5000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1800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</p:grpSp>
      <p:grpSp>
        <p:nvGrpSpPr>
          <p:cNvPr id="3" name="그룹 75"/>
          <p:cNvGrpSpPr/>
          <p:nvPr userDrawn="1"/>
        </p:nvGrpSpPr>
        <p:grpSpPr>
          <a:xfrm>
            <a:off x="1434804" y="903935"/>
            <a:ext cx="313082" cy="171785"/>
            <a:chOff x="1629653" y="715879"/>
            <a:chExt cx="480050" cy="252449"/>
          </a:xfrm>
        </p:grpSpPr>
        <p:sp>
          <p:nvSpPr>
            <p:cNvPr id="77" name="직사각형 76"/>
            <p:cNvSpPr/>
            <p:nvPr userDrawn="1"/>
          </p:nvSpPr>
          <p:spPr>
            <a:xfrm>
              <a:off x="1716465" y="869937"/>
              <a:ext cx="360000" cy="36000"/>
            </a:xfrm>
            <a:prstGeom prst="rect">
              <a:avLst/>
            </a:prstGeom>
            <a:solidFill>
              <a:srgbClr val="42526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1800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78" name="직사각형 77"/>
            <p:cNvSpPr/>
            <p:nvPr userDrawn="1"/>
          </p:nvSpPr>
          <p:spPr>
            <a:xfrm rot="2700000">
              <a:off x="1893705" y="805879"/>
              <a:ext cx="216000" cy="36000"/>
            </a:xfrm>
            <a:prstGeom prst="rect">
              <a:avLst/>
            </a:prstGeom>
            <a:solidFill>
              <a:srgbClr val="42526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1800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79" name="직사각형 78"/>
            <p:cNvSpPr/>
            <p:nvPr userDrawn="1"/>
          </p:nvSpPr>
          <p:spPr>
            <a:xfrm rot="18900000" flipV="1">
              <a:off x="1893703" y="932328"/>
              <a:ext cx="216000" cy="36000"/>
            </a:xfrm>
            <a:prstGeom prst="rect">
              <a:avLst/>
            </a:prstGeom>
            <a:solidFill>
              <a:srgbClr val="42526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1800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80" name="사다리꼴 79"/>
            <p:cNvSpPr/>
            <p:nvPr userDrawn="1"/>
          </p:nvSpPr>
          <p:spPr>
            <a:xfrm>
              <a:off x="1629653" y="869937"/>
              <a:ext cx="360000" cy="36000"/>
            </a:xfrm>
            <a:prstGeom prst="trapezoid">
              <a:avLst>
                <a:gd name="adj" fmla="val 102281"/>
              </a:avLst>
            </a:prstGeom>
            <a:solidFill>
              <a:srgbClr val="42526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1800" dirty="0"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</p:grpSp>
      <p:pic>
        <p:nvPicPr>
          <p:cNvPr id="25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9527" y="673709"/>
            <a:ext cx="926879" cy="717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" name="텍스트 개체 틀 16"/>
          <p:cNvSpPr>
            <a:spLocks noGrp="1"/>
          </p:cNvSpPr>
          <p:nvPr>
            <p:ph type="body" sz="quarter" idx="14"/>
          </p:nvPr>
        </p:nvSpPr>
        <p:spPr>
          <a:xfrm>
            <a:off x="1912768" y="836698"/>
            <a:ext cx="5546438" cy="375552"/>
          </a:xfrm>
          <a:prstGeom prst="rect">
            <a:avLst/>
          </a:prstGeom>
          <a:noFill/>
        </p:spPr>
        <p:txBody>
          <a:bodyPr wrap="square" tIns="46800" rtlCol="0">
            <a:spAutoFit/>
          </a:bodyPr>
          <a:lstStyle>
            <a:lvl1pPr marL="0" indent="0">
              <a:lnSpc>
                <a:spcPts val="2200"/>
              </a:lnSpc>
              <a:buNone/>
              <a:defRPr lang="en-US" sz="2400" kern="1200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+mn-cs"/>
              </a:defRPr>
            </a:lvl1pPr>
          </a:lstStyle>
          <a:p>
            <a:pPr marL="0" lvl="0" fontAlgn="base" latinLnBrk="1">
              <a:buSzPct val="170000"/>
            </a:pPr>
            <a:r>
              <a:rPr lang="ko-KR" altLang="en-US" dirty="0"/>
              <a:t>마스터 텍스트 스타일 편집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162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38CF75-F95E-435F-8B6C-1259AC0E2F88}" type="datetime1">
              <a:rPr lang="ko-KR" altLang="en-US"/>
              <a:pPr>
                <a:defRPr/>
              </a:pPr>
              <a:t>2021-09-14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625F96-DA12-4402-8289-5499441F9020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E7E6BC-DB53-4E88-92E0-E501ED55071D}" type="datetime1">
              <a:rPr lang="ko-KR" altLang="en-US"/>
              <a:pPr>
                <a:defRPr/>
              </a:pPr>
              <a:t>2021-09-14</a:t>
            </a:fld>
            <a:endParaRPr lang="ko-KR" altLang="en-US" dirty="0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 dirty="0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DA6064-6F72-4767-87B4-ABF342BB56F1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F0B904-690B-431C-AFBE-3C3AA80EF58C}" type="datetime1">
              <a:rPr lang="ko-KR" altLang="en-US"/>
              <a:pPr>
                <a:defRPr/>
              </a:pPr>
              <a:t>2021-09-14</a:t>
            </a:fld>
            <a:endParaRPr lang="ko-KR" altLang="en-US" dirty="0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 dirty="0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5CE362-B439-49B8-9510-B7E7E43C23E2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EC2AA2-07ED-4BC3-BB32-75459B919AB4}" type="datetime1">
              <a:rPr lang="ko-KR" altLang="en-US"/>
              <a:pPr>
                <a:defRPr/>
              </a:pPr>
              <a:t>2021-09-14</a:t>
            </a:fld>
            <a:endParaRPr lang="ko-KR" altLang="en-US" dirty="0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 dirty="0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D1AFB9-5F0C-48A9-BBAC-6A20897C315F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0AAE84-905D-453C-A034-A7658859162E}" type="datetime1">
              <a:rPr lang="ko-KR" altLang="en-US"/>
              <a:pPr>
                <a:defRPr/>
              </a:pPr>
              <a:t>2021-09-14</a:t>
            </a:fld>
            <a:endParaRPr lang="ko-KR" altLang="en-US" dirty="0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 dirty="0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B2DEC3-40A1-4EFF-B6B3-51628A454E83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26DAC9-818D-480E-8084-F4EBFDE61CE0}" type="datetime1">
              <a:rPr lang="ko-KR" altLang="en-US"/>
              <a:pPr>
                <a:defRPr/>
              </a:pPr>
              <a:t>2021-09-14</a:t>
            </a:fld>
            <a:endParaRPr lang="ko-KR" altLang="en-US" dirty="0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 dirty="0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23DE3A-A0C0-4E8A-860F-FFAD37585242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FF6007-C1AD-4E27-AAFD-3839BD45F93D}" type="datetime1">
              <a:rPr lang="ko-KR" altLang="en-US"/>
              <a:pPr>
                <a:defRPr/>
              </a:pPr>
              <a:t>2021-09-14</a:t>
            </a:fld>
            <a:endParaRPr lang="ko-KR" altLang="en-US" dirty="0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 dirty="0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E89BA4-3889-4524-9F16-34313209F67C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0F9C7F-0DBB-4DDC-AE01-3E6CB0EB9F7B}" type="datetime1">
              <a:rPr lang="ko-KR" altLang="en-US"/>
              <a:pPr>
                <a:defRPr/>
              </a:pPr>
              <a:t>2021-09-14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899DFF-6B09-4325-AD0D-FFD4BC0E43F8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Office 테마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anchor="ctr" anchorCtr="0"/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anchor="t" anchorCtr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 b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fld id="{5E1A68F6-C0BA-41CE-BC8C-70734035D57A}" type="datetime1">
              <a:rPr lang="ko-KR" altLang="en-US"/>
              <a:pPr/>
              <a:t>2021-09-14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1200" b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 b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fld id="{054DAF26-9D96-429D-9852-632A77AD2D0C}" type="slidenum">
              <a:rPr lang="ko-KR" altLang="en-US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/>
          <a:ea typeface="맑은 고딕"/>
        </a:defRPr>
      </a:lvl2pPr>
      <a:lvl3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/>
          <a:ea typeface="맑은 고딕"/>
        </a:defRPr>
      </a:lvl3pPr>
      <a:lvl4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/>
          <a:ea typeface="맑은 고딕"/>
        </a:defRPr>
      </a:lvl4pPr>
      <a:lvl5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/>
          <a:ea typeface="맑은 고딕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/>
          <a:ea typeface="맑은 고딕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/>
          <a:ea typeface="맑은 고딕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/>
          <a:ea typeface="맑은 고딕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/>
          <a:ea typeface="맑은 고딕"/>
        </a:defRPr>
      </a:lvl9pPr>
    </p:titleStyle>
    <p:bodyStyle>
      <a:lvl1pPr marL="228600" indent="-228600" algn="l" rtl="0" eaLnBrk="0" fontAlgn="base" latinLnBrk="1" hangingPunct="0">
        <a:lnSpc>
          <a:spcPct val="90000"/>
        </a:lnSpc>
        <a:spcBef>
          <a:spcPts val="1000"/>
        </a:spcBef>
        <a:spcAft>
          <a:spcPct val="0"/>
        </a:spcAft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6.jpe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7.png"/><Relationship Id="rId4" Type="http://schemas.openxmlformats.org/officeDocument/2006/relationships/image" Target="../media/image3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직사각형 16"/>
          <p:cNvSpPr/>
          <p:nvPr/>
        </p:nvSpPr>
        <p:spPr>
          <a:xfrm>
            <a:off x="564799" y="1124744"/>
            <a:ext cx="7998630" cy="14401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564799" y="2542959"/>
            <a:ext cx="7998630" cy="7200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089660" y="1493792"/>
            <a:ext cx="6917054" cy="75220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0"/>
            <a:r>
              <a:rPr lang="ko-KR" altLang="en-US" sz="4400"/>
              <a:t>기업이 원하는 혁신의 리더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785110" y="4149080"/>
            <a:ext cx="3564255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0"/>
            <a:r>
              <a:rPr lang="ko-KR" altLang="en-US" sz="2000"/>
              <a:t>발표자 </a:t>
            </a:r>
            <a:r>
              <a:rPr lang="en-US" altLang="ko-KR" sz="2000"/>
              <a:t>: </a:t>
            </a:r>
            <a:r>
              <a:rPr lang="ko-KR" altLang="en-US" sz="2000"/>
              <a:t>혁신리더팀장 홍길동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43104" y="1343105"/>
            <a:ext cx="8289108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ko-KR" altLang="en-US" sz="2800" dirty="0" err="1" smtClean="0">
                <a:solidFill>
                  <a:schemeClr val="accent2">
                    <a:lumMod val="75000"/>
                  </a:schemeClr>
                </a:solidFill>
                <a:latin typeface="EBS주시경 Bold" panose="02020603020101020101" pitchFamily="18" charset="-127"/>
                <a:ea typeface="EBS주시경 Bold" panose="02020603020101020101" pitchFamily="18" charset="-127"/>
              </a:rPr>
              <a:t>수중타정기를</a:t>
            </a:r>
            <a:r>
              <a:rPr lang="ko-KR" altLang="en-US" sz="2800" dirty="0" smtClean="0">
                <a:solidFill>
                  <a:schemeClr val="accent2">
                    <a:lumMod val="75000"/>
                  </a:schemeClr>
                </a:solidFill>
                <a:latin typeface="EBS주시경 Bold" panose="02020603020101020101" pitchFamily="18" charset="-127"/>
                <a:ea typeface="EBS주시경 Bold" panose="02020603020101020101" pitchFamily="18" charset="-127"/>
              </a:rPr>
              <a:t> 활용한 </a:t>
            </a:r>
            <a:endParaRPr lang="ko-KR" altLang="en-US" sz="2800" dirty="0">
              <a:solidFill>
                <a:schemeClr val="accent2">
                  <a:lumMod val="75000"/>
                </a:schemeClr>
              </a:solidFill>
              <a:latin typeface="EBS주시경 Bold" panose="02020603020101020101" pitchFamily="18" charset="-127"/>
              <a:ea typeface="EBS주시경 Bold" panose="02020603020101020101" pitchFamily="18" charset="-127"/>
            </a:endParaRPr>
          </a:p>
          <a:p>
            <a:pPr lvl="0"/>
            <a:r>
              <a:rPr lang="ko-KR" altLang="en-US" sz="3600" dirty="0" smtClean="0">
                <a:solidFill>
                  <a:schemeClr val="accent5">
                    <a:lumMod val="75000"/>
                  </a:schemeClr>
                </a:solidFill>
                <a:latin typeface="EBS주시경 Bold" panose="02020603020101020101" pitchFamily="18" charset="-127"/>
                <a:ea typeface="EBS주시경 Bold" panose="02020603020101020101" pitchFamily="18" charset="-127"/>
              </a:rPr>
              <a:t>초대형봉쇄패드 및 고정장치 개발</a:t>
            </a:r>
            <a:endParaRPr lang="ko-KR" altLang="en-US" sz="4000" dirty="0">
              <a:solidFill>
                <a:schemeClr val="accent5">
                  <a:lumMod val="75000"/>
                </a:schemeClr>
              </a:solidFill>
              <a:latin typeface="EBS주시경 Bold" panose="02020603020101020101" pitchFamily="18" charset="-127"/>
              <a:ea typeface="EBS주시경 Bold" panose="02020603020101020101" pitchFamily="18" charset="-127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56020" y="3364162"/>
            <a:ext cx="853676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ko-KR" altLang="en-US" sz="2000" b="0" spc="130" dirty="0">
                <a:solidFill>
                  <a:schemeClr val="tx1"/>
                </a:solidFill>
                <a:latin typeface="EBS주시경 Bold" panose="02020603020101020101" pitchFamily="18" charset="-127"/>
                <a:ea typeface="EBS주시경 Bold" panose="02020603020101020101" pitchFamily="18" charset="-127"/>
              </a:rPr>
              <a:t>해양경찰연구센터 </a:t>
            </a:r>
            <a:r>
              <a:rPr lang="ko-KR" altLang="en-US" sz="2000" i="1" u="sng" spc="130" dirty="0" err="1">
                <a:solidFill>
                  <a:schemeClr val="tx1"/>
                </a:solidFill>
                <a:latin typeface="EBS주시경 Bold" panose="02020603020101020101" pitchFamily="18" charset="-127"/>
                <a:ea typeface="EBS주시경 Bold" panose="02020603020101020101" pitchFamily="18" charset="-127"/>
              </a:rPr>
              <a:t>이시찬</a:t>
            </a:r>
            <a:r>
              <a:rPr lang="en-US" altLang="ko-KR" sz="2000" b="0" spc="130" dirty="0">
                <a:solidFill>
                  <a:schemeClr val="tx1"/>
                </a:solidFill>
                <a:latin typeface="EBS주시경 Bold" panose="02020603020101020101" pitchFamily="18" charset="-127"/>
                <a:ea typeface="EBS주시경 Bold" panose="02020603020101020101" pitchFamily="18" charset="-127"/>
              </a:rPr>
              <a:t>, </a:t>
            </a:r>
            <a:r>
              <a:rPr lang="ko-KR" altLang="en-US" sz="2000" b="0" spc="130" dirty="0" smtClean="0">
                <a:solidFill>
                  <a:schemeClr val="tx1"/>
                </a:solidFill>
                <a:latin typeface="EBS주시경 Bold" panose="02020603020101020101" pitchFamily="18" charset="-127"/>
                <a:ea typeface="EBS주시경 Bold" panose="02020603020101020101" pitchFamily="18" charset="-127"/>
              </a:rPr>
              <a:t>김영원</a:t>
            </a:r>
            <a:r>
              <a:rPr lang="en-US" altLang="ko-KR" sz="2000" b="0" spc="130" dirty="0" smtClean="0">
                <a:solidFill>
                  <a:schemeClr val="tx1"/>
                </a:solidFill>
                <a:latin typeface="EBS주시경 Bold" panose="02020603020101020101" pitchFamily="18" charset="-127"/>
                <a:ea typeface="EBS주시경 Bold" panose="02020603020101020101" pitchFamily="18" charset="-127"/>
              </a:rPr>
              <a:t>, </a:t>
            </a:r>
            <a:r>
              <a:rPr lang="ko-KR" altLang="en-US" sz="2000" b="0" spc="130" dirty="0" err="1" smtClean="0">
                <a:solidFill>
                  <a:schemeClr val="tx1"/>
                </a:solidFill>
                <a:latin typeface="EBS주시경 Bold" panose="02020603020101020101" pitchFamily="18" charset="-127"/>
                <a:ea typeface="EBS주시경 Bold" panose="02020603020101020101" pitchFamily="18" charset="-127"/>
              </a:rPr>
              <a:t>중앙해양특수구조단</a:t>
            </a:r>
            <a:r>
              <a:rPr lang="ko-KR" altLang="en-US" sz="2000" b="0" spc="130" dirty="0" smtClean="0">
                <a:solidFill>
                  <a:schemeClr val="tx1"/>
                </a:solidFill>
                <a:latin typeface="EBS주시경 Bold" panose="02020603020101020101" pitchFamily="18" charset="-127"/>
                <a:ea typeface="EBS주시경 Bold" panose="02020603020101020101" pitchFamily="18" charset="-127"/>
              </a:rPr>
              <a:t> 강상진</a:t>
            </a:r>
            <a:r>
              <a:rPr lang="en-US" altLang="ko-KR" sz="2000" b="0" spc="130" dirty="0" smtClean="0">
                <a:solidFill>
                  <a:schemeClr val="tx1"/>
                </a:solidFill>
                <a:latin typeface="EBS주시경 Bold" panose="02020603020101020101" pitchFamily="18" charset="-127"/>
                <a:ea typeface="EBS주시경 Bold" panose="02020603020101020101" pitchFamily="18" charset="-127"/>
              </a:rPr>
              <a:t>, </a:t>
            </a:r>
            <a:r>
              <a:rPr lang="ko-KR" altLang="en-US" sz="2000" b="0" spc="130" dirty="0" smtClean="0">
                <a:solidFill>
                  <a:schemeClr val="tx1"/>
                </a:solidFill>
                <a:latin typeface="EBS주시경 Bold" panose="02020603020101020101" pitchFamily="18" charset="-127"/>
                <a:ea typeface="EBS주시경 Bold" panose="02020603020101020101" pitchFamily="18" charset="-127"/>
              </a:rPr>
              <a:t>원종규</a:t>
            </a:r>
            <a:endParaRPr lang="en-US" altLang="ko-KR" sz="2000" b="0" spc="130" dirty="0">
              <a:solidFill>
                <a:schemeClr val="tx1"/>
              </a:solidFill>
              <a:latin typeface="EBS주시경 Bold" panose="02020603020101020101" pitchFamily="18" charset="-127"/>
              <a:ea typeface="EBS주시경 Bold" panose="02020603020101020101" pitchFamily="18" charset="-127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anchor="ctr" anchorCtr="0">
            <a:spAutoFit/>
          </a:bodyPr>
          <a:lstStyle/>
          <a:p>
            <a:endParaRPr lang="ko-KR" altLang="en-US"/>
          </a:p>
        </p:txBody>
      </p:sp>
      <p:sp>
        <p:nvSpPr>
          <p:cNvPr id="35" name="직사각형 34"/>
          <p:cNvSpPr/>
          <p:nvPr/>
        </p:nvSpPr>
        <p:spPr>
          <a:xfrm>
            <a:off x="845183" y="4869160"/>
            <a:ext cx="7526658" cy="391541"/>
          </a:xfrm>
          <a:prstGeom prst="rect">
            <a:avLst/>
          </a:prstGeom>
        </p:spPr>
        <p:txBody>
          <a:bodyPr wrap="square" lIns="82954" tIns="41477" rIns="82954" bIns="41477">
            <a:spAutoFit/>
          </a:bodyPr>
          <a:lstStyle/>
          <a:p>
            <a:pPr defTabSz="630078">
              <a:spcBef>
                <a:spcPct val="0"/>
              </a:spcBef>
              <a:spcAft>
                <a:spcPct val="0"/>
              </a:spcAft>
            </a:pPr>
            <a:r>
              <a:rPr lang="en-US" altLang="ko-KR" sz="2000" b="1" dirty="0" smtClean="0">
                <a:solidFill>
                  <a:schemeClr val="tx1"/>
                </a:solidFill>
                <a:latin typeface="+mn-ea"/>
                <a:ea typeface="+mn-ea"/>
              </a:rPr>
              <a:t>2021. 9.15(</a:t>
            </a:r>
            <a:r>
              <a:rPr lang="ko-KR" altLang="en-US" sz="2000" dirty="0" smtClean="0">
                <a:solidFill>
                  <a:schemeClr val="tx1"/>
                </a:solidFill>
                <a:latin typeface="+mn-ea"/>
                <a:ea typeface="+mn-ea"/>
              </a:rPr>
              <a:t>수</a:t>
            </a:r>
            <a:r>
              <a:rPr lang="en-US" altLang="ko-KR" sz="2000" b="1" dirty="0" smtClean="0">
                <a:solidFill>
                  <a:schemeClr val="tx1"/>
                </a:solidFill>
                <a:latin typeface="+mn-ea"/>
                <a:ea typeface="+mn-ea"/>
              </a:rPr>
              <a:t>)~16(</a:t>
            </a:r>
            <a:r>
              <a:rPr lang="ko-KR" altLang="en-US" sz="2000" b="1" dirty="0" smtClean="0">
                <a:solidFill>
                  <a:schemeClr val="tx1"/>
                </a:solidFill>
                <a:latin typeface="+mn-ea"/>
                <a:ea typeface="+mn-ea"/>
              </a:rPr>
              <a:t>목</a:t>
            </a:r>
            <a:r>
              <a:rPr lang="en-US" altLang="ko-KR" sz="2000" b="1" dirty="0" smtClean="0">
                <a:solidFill>
                  <a:schemeClr val="tx1"/>
                </a:solidFill>
                <a:latin typeface="+mn-ea"/>
                <a:ea typeface="+mn-ea"/>
              </a:rPr>
              <a:t>), </a:t>
            </a:r>
            <a:r>
              <a:rPr lang="ko-KR" altLang="en-US" sz="2000" dirty="0">
                <a:solidFill>
                  <a:schemeClr val="tx1"/>
                </a:solidFill>
                <a:latin typeface="+mn-ea"/>
                <a:ea typeface="+mn-ea"/>
                <a:cs typeface="+mj-cs"/>
              </a:rPr>
              <a:t>한국위험물학회</a:t>
            </a:r>
            <a:r>
              <a:rPr lang="en-US" altLang="ko-KR" sz="2000" dirty="0">
                <a:solidFill>
                  <a:schemeClr val="tx1"/>
                </a:solidFill>
                <a:latin typeface="+mn-ea"/>
                <a:ea typeface="+mn-ea"/>
                <a:cs typeface="+mj-cs"/>
              </a:rPr>
              <a:t>(</a:t>
            </a:r>
            <a:r>
              <a:rPr lang="ko-KR" altLang="en-US" sz="2000" dirty="0">
                <a:solidFill>
                  <a:schemeClr val="tx1"/>
                </a:solidFill>
                <a:latin typeface="+mn-ea"/>
                <a:ea typeface="+mn-ea"/>
                <a:cs typeface="+mj-cs"/>
              </a:rPr>
              <a:t>일산 </a:t>
            </a:r>
            <a:r>
              <a:rPr lang="ko-KR" altLang="en-US" sz="2000" dirty="0" err="1">
                <a:solidFill>
                  <a:schemeClr val="tx1"/>
                </a:solidFill>
                <a:latin typeface="+mn-ea"/>
                <a:ea typeface="+mn-ea"/>
                <a:cs typeface="+mj-cs"/>
              </a:rPr>
              <a:t>킨텍스</a:t>
            </a:r>
            <a:r>
              <a:rPr lang="en-US" altLang="ko-KR" sz="2000" dirty="0">
                <a:solidFill>
                  <a:schemeClr val="tx1"/>
                </a:solidFill>
                <a:latin typeface="+mn-ea"/>
                <a:ea typeface="+mn-ea"/>
                <a:cs typeface="+mj-cs"/>
              </a:rPr>
              <a:t>)</a:t>
            </a:r>
            <a:r>
              <a:rPr lang="en-US" altLang="ko-KR" sz="2000" b="1" dirty="0">
                <a:solidFill>
                  <a:schemeClr val="tx1"/>
                </a:solidFill>
                <a:latin typeface="+mn-ea"/>
                <a:ea typeface="+mn-ea"/>
              </a:rPr>
              <a:t> </a:t>
            </a:r>
          </a:p>
        </p:txBody>
      </p:sp>
      <p:pic>
        <p:nvPicPr>
          <p:cNvPr id="36" name="그림 35" descr="oi.png"/>
          <p:cNvPicPr>
            <a:picLocks noChangeAspect="1"/>
          </p:cNvPicPr>
          <p:nvPr/>
        </p:nvPicPr>
        <p:blipFill rotWithShape="1">
          <a:blip r:embed="rId3">
            <a:alphaModFix/>
            <a:lum/>
          </a:blip>
          <a:stretch>
            <a:fillRect/>
          </a:stretch>
        </p:blipFill>
        <p:spPr>
          <a:xfrm>
            <a:off x="2267744" y="5796582"/>
            <a:ext cx="909570" cy="800770"/>
          </a:xfrm>
          <a:prstGeom prst="rect">
            <a:avLst/>
          </a:prstGeom>
        </p:spPr>
      </p:pic>
      <p:sp>
        <p:nvSpPr>
          <p:cNvPr id="37" name="직사각형 36"/>
          <p:cNvSpPr/>
          <p:nvPr/>
        </p:nvSpPr>
        <p:spPr>
          <a:xfrm>
            <a:off x="3068340" y="5885954"/>
            <a:ext cx="3954734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ko-KR" altLang="en-US" sz="3200" b="1" spc="-293" dirty="0">
                <a:solidFill>
                  <a:srgbClr val="003366"/>
                </a:solidFill>
                <a:ea typeface="+mj-ea"/>
              </a:rPr>
              <a:t>해 양 경 찰 연 구 센 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텍스트 개체 틀 2"/>
          <p:cNvSpPr txBox="1"/>
          <p:nvPr/>
        </p:nvSpPr>
        <p:spPr>
          <a:xfrm>
            <a:off x="1912768" y="836699"/>
            <a:ext cx="6856956" cy="383311"/>
          </a:xfrm>
          <a:prstGeom prst="rect">
            <a:avLst/>
          </a:prstGeom>
          <a:noFill/>
        </p:spPr>
        <p:txBody>
          <a:bodyPr wrap="square" tIns="46800">
            <a:spAutoFit/>
          </a:bodyPr>
          <a:lstStyle>
            <a:lvl1pPr marL="0" indent="0" algn="l" defTabSz="959983" rtl="0" eaLnBrk="1" latinLnBrk="0" hangingPunct="1">
              <a:lnSpc>
                <a:spcPts val="2200"/>
              </a:lnSpc>
              <a:spcBef>
                <a:spcPts val="1050"/>
              </a:spcBef>
              <a:buFont typeface="Arial"/>
              <a:buNone/>
              <a:defRPr lang="en-US" sz="2400" kern="1200" dirty="0">
                <a:solidFill>
                  <a:schemeClr val="bg1"/>
                </a:solidFill>
                <a:latin typeface="나눔고딕"/>
                <a:ea typeface="나눔고딕"/>
                <a:cs typeface="+mn-cs"/>
              </a:defRPr>
            </a:lvl1pPr>
            <a:lvl2pPr marL="719987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252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99979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79971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18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59963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18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39954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18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9946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18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99938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18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9930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18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ko-KR" altLang="en-US" sz="2800" dirty="0" smtClean="0">
                <a:latin typeface="+mj-ea"/>
              </a:rPr>
              <a:t>연구내용</a:t>
            </a:r>
            <a:r>
              <a:rPr altLang="ko-KR" sz="2800" smtClean="0">
                <a:latin typeface="+mj-ea"/>
              </a:rPr>
              <a:t>(</a:t>
            </a:r>
            <a:r>
              <a:rPr lang="ko-KR" altLang="en-US" sz="2800" dirty="0" smtClean="0">
                <a:latin typeface="+mj-ea"/>
              </a:rPr>
              <a:t>선체 고정장치 연구</a:t>
            </a:r>
            <a:r>
              <a:rPr altLang="ko-KR" sz="2800" smtClean="0">
                <a:latin typeface="+mj-ea"/>
              </a:rPr>
              <a:t>)</a:t>
            </a:r>
            <a:r>
              <a:rPr lang="ko-KR" altLang="en-US" sz="2800" dirty="0" smtClean="0">
                <a:latin typeface="+mj-ea"/>
              </a:rPr>
              <a:t> </a:t>
            </a:r>
            <a:endParaRPr lang="ko-KR" altLang="en-US" sz="2800" dirty="0">
              <a:latin typeface="+mj-ea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latinLnBrk="1"/>
            <a:fld id="{3126C0E1-0F71-4FB3-A1D9-293B2EAFB29B}" type="slidenum">
              <a:rPr lang="en-US" altLang="en-US"/>
              <a:pPr algn="r" latinLnBrk="1"/>
              <a:t>10</a:t>
            </a:fld>
            <a:endParaRPr lang="en-US" alt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anchor="ctr" anchorCtr="0">
            <a:spAutoFit/>
          </a:bodyPr>
          <a:lstStyle/>
          <a:p>
            <a:endParaRPr lang="ko-KR" altLang="en-US"/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anchor="ctr" anchorCtr="0">
            <a:spAutoFit/>
          </a:bodyPr>
          <a:lstStyle/>
          <a:p>
            <a:endParaRPr lang="ko-KR" altLang="en-US"/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anchor="ctr" anchorCtr="0">
            <a:spAutoFit/>
          </a:bodyPr>
          <a:lstStyle/>
          <a:p>
            <a:endParaRPr lang="ko-KR" altLang="en-US"/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anchor="ctr" anchorCtr="0">
            <a:spAutoFit/>
          </a:bodyPr>
          <a:lstStyle/>
          <a:p>
            <a:endParaRPr lang="ko-KR" altLang="en-US"/>
          </a:p>
        </p:txBody>
      </p:sp>
      <p:sp>
        <p:nvSpPr>
          <p:cNvPr id="35" name="직사각형 34"/>
          <p:cNvSpPr/>
          <p:nvPr/>
        </p:nvSpPr>
        <p:spPr>
          <a:xfrm>
            <a:off x="345440" y="1723950"/>
            <a:ext cx="8557260" cy="1892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dirty="0">
                <a:solidFill>
                  <a:schemeClr val="tx1"/>
                </a:solidFill>
              </a:rPr>
              <a:t>□ </a:t>
            </a:r>
            <a:r>
              <a:rPr lang="ko-KR" altLang="en-US" dirty="0" err="1" smtClean="0">
                <a:solidFill>
                  <a:schemeClr val="tx1"/>
                </a:solidFill>
              </a:rPr>
              <a:t>헐베이</a:t>
            </a:r>
            <a:r>
              <a:rPr lang="ko-KR" altLang="en-US" dirty="0" smtClean="0">
                <a:solidFill>
                  <a:schemeClr val="tx1"/>
                </a:solidFill>
              </a:rPr>
              <a:t> 배열</a:t>
            </a:r>
            <a:r>
              <a:rPr lang="en-US" altLang="ko-KR" dirty="0" smtClean="0">
                <a:solidFill>
                  <a:schemeClr val="tx1"/>
                </a:solidFill>
              </a:rPr>
              <a:t>(</a:t>
            </a:r>
            <a:r>
              <a:rPr lang="en-US" altLang="ko-KR" dirty="0" err="1" smtClean="0">
                <a:solidFill>
                  <a:schemeClr val="tx1"/>
                </a:solidFill>
              </a:rPr>
              <a:t>Halbach</a:t>
            </a:r>
            <a:r>
              <a:rPr lang="en-US" altLang="ko-KR" dirty="0" smtClean="0">
                <a:solidFill>
                  <a:schemeClr val="tx1"/>
                </a:solidFill>
              </a:rPr>
              <a:t> array) </a:t>
            </a:r>
            <a:r>
              <a:rPr lang="ko-KR" altLang="en-US" dirty="0" smtClean="0">
                <a:solidFill>
                  <a:schemeClr val="tx1"/>
                </a:solidFill>
              </a:rPr>
              <a:t>자석</a:t>
            </a:r>
            <a:endParaRPr lang="ko-KR" altLang="en-US" dirty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altLang="ko-KR" sz="1800" dirty="0">
                <a:solidFill>
                  <a:schemeClr val="tx1"/>
                </a:solidFill>
              </a:rPr>
              <a:t>  ○ </a:t>
            </a:r>
            <a:r>
              <a:rPr lang="ko-KR" altLang="en-US" sz="1800" dirty="0" smtClean="0">
                <a:solidFill>
                  <a:schemeClr val="tx1"/>
                </a:solidFill>
              </a:rPr>
              <a:t>단일 자석보다 </a:t>
            </a:r>
            <a:r>
              <a:rPr lang="ko-KR" altLang="en-US" sz="1800" dirty="0" err="1" smtClean="0">
                <a:solidFill>
                  <a:schemeClr val="tx1"/>
                </a:solidFill>
              </a:rPr>
              <a:t>단방향으로</a:t>
            </a:r>
            <a:r>
              <a:rPr lang="ko-KR" altLang="en-US" sz="1800" dirty="0" smtClean="0">
                <a:solidFill>
                  <a:schemeClr val="tx1"/>
                </a:solidFill>
              </a:rPr>
              <a:t> 높을 자력을 만들어</a:t>
            </a:r>
            <a:r>
              <a:rPr lang="en-US" altLang="ko-KR" sz="1800" dirty="0" smtClean="0">
                <a:solidFill>
                  <a:schemeClr val="tx1"/>
                </a:solidFill>
              </a:rPr>
              <a:t>, </a:t>
            </a:r>
            <a:r>
              <a:rPr lang="ko-KR" altLang="en-US" sz="1800" dirty="0" smtClean="0">
                <a:solidFill>
                  <a:schemeClr val="tx1"/>
                </a:solidFill>
              </a:rPr>
              <a:t>중앙에서 높은 자력 유지</a:t>
            </a:r>
            <a:endParaRPr lang="ko-KR" altLang="en-US" sz="1800" dirty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altLang="ko-KR" sz="1800" dirty="0">
                <a:solidFill>
                  <a:schemeClr val="tx1"/>
                </a:solidFill>
              </a:rPr>
              <a:t>  </a:t>
            </a:r>
            <a:r>
              <a:rPr lang="en-US" altLang="ko-KR" sz="1800" dirty="0" smtClean="0">
                <a:solidFill>
                  <a:schemeClr val="tx1"/>
                </a:solidFill>
              </a:rPr>
              <a:t>○ </a:t>
            </a:r>
            <a:r>
              <a:rPr lang="ko-KR" altLang="en-US" sz="1800" dirty="0" err="1" smtClean="0">
                <a:solidFill>
                  <a:schemeClr val="tx1"/>
                </a:solidFill>
              </a:rPr>
              <a:t>공극</a:t>
            </a:r>
            <a:r>
              <a:rPr lang="ko-KR" altLang="en-US" sz="1800" dirty="0" smtClean="0">
                <a:solidFill>
                  <a:schemeClr val="tx1"/>
                </a:solidFill>
              </a:rPr>
              <a:t> </a:t>
            </a:r>
            <a:r>
              <a:rPr lang="en-US" altLang="ko-KR" sz="1800" dirty="0" smtClean="0">
                <a:solidFill>
                  <a:schemeClr val="tx1"/>
                </a:solidFill>
              </a:rPr>
              <a:t>3mm</a:t>
            </a:r>
            <a:r>
              <a:rPr lang="ko-KR" altLang="en-US" sz="1800" dirty="0" smtClean="0">
                <a:solidFill>
                  <a:schemeClr val="tx1"/>
                </a:solidFill>
              </a:rPr>
              <a:t>에서도 안정적으로 높은 자력 유지</a:t>
            </a:r>
            <a:endParaRPr lang="en-US" altLang="ko-KR" sz="1800" dirty="0" smtClean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</a:pPr>
            <a:endParaRPr lang="en-US" altLang="ko-KR" sz="1800" dirty="0">
              <a:solidFill>
                <a:schemeClr val="tx1"/>
              </a:solidFill>
            </a:endParaRPr>
          </a:p>
        </p:txBody>
      </p:sp>
      <p:sp>
        <p:nvSpPr>
          <p:cNvPr id="18444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8443" name="_x316403480" descr="cif00001"/>
          <p:cNvPicPr preferRelativeResize="0"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50683" y="4647268"/>
            <a:ext cx="3326492" cy="1440000"/>
          </a:xfrm>
          <a:prstGeom prst="rect">
            <a:avLst/>
          </a:prstGeom>
          <a:noFill/>
        </p:spPr>
      </p:pic>
      <p:sp>
        <p:nvSpPr>
          <p:cNvPr id="18445" name="Rectangle 13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8442" name="_x316404600" descr="cif00002"/>
          <p:cNvPicPr preferRelativeResize="0"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274" y="3180678"/>
            <a:ext cx="3326492" cy="1440000"/>
          </a:xfrm>
          <a:prstGeom prst="rect">
            <a:avLst/>
          </a:prstGeom>
          <a:noFill/>
        </p:spPr>
      </p:pic>
      <p:sp>
        <p:nvSpPr>
          <p:cNvPr id="18446" name="Rectangle 14"/>
          <p:cNvSpPr>
            <a:spLocks noChangeArrowheads="1"/>
          </p:cNvSpPr>
          <p:nvPr/>
        </p:nvSpPr>
        <p:spPr bwMode="auto">
          <a:xfrm>
            <a:off x="0" y="914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8441" name="_x316405160" descr="cif00003"/>
          <p:cNvPicPr preferRelativeResize="0"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19754" y="3180678"/>
            <a:ext cx="3326492" cy="1440000"/>
          </a:xfrm>
          <a:prstGeom prst="rect">
            <a:avLst/>
          </a:prstGeom>
          <a:noFill/>
        </p:spPr>
      </p:pic>
      <p:pic>
        <p:nvPicPr>
          <p:cNvPr id="18447" name="Picture 15" descr="C:\Users\이시찬\Downloads\Photos (70)\20210420_135237.jpg"/>
          <p:cNvPicPr preferRelativeResize="0">
            <a:picLocks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19754" y="4647268"/>
            <a:ext cx="3326492" cy="1440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662250" y="6097735"/>
            <a:ext cx="1841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solidFill>
                  <a:srgbClr val="FF0000"/>
                </a:solidFill>
              </a:rPr>
              <a:t>일반배</a:t>
            </a:r>
            <a:r>
              <a:rPr lang="ko-KR" altLang="en-US" dirty="0">
                <a:solidFill>
                  <a:srgbClr val="FF0000"/>
                </a:solidFill>
              </a:rPr>
              <a:t>열</a:t>
            </a:r>
          </a:p>
        </p:txBody>
      </p:sp>
      <p:sp>
        <p:nvSpPr>
          <p:cNvPr id="18" name="모서리가 둥근 직사각형 17"/>
          <p:cNvSpPr/>
          <p:nvPr/>
        </p:nvSpPr>
        <p:spPr>
          <a:xfrm>
            <a:off x="1685192" y="6066752"/>
            <a:ext cx="1872762" cy="413181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일반 배열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9" name="모서리가 둥근 직사각형 18"/>
          <p:cNvSpPr/>
          <p:nvPr/>
        </p:nvSpPr>
        <p:spPr>
          <a:xfrm>
            <a:off x="5335467" y="6087267"/>
            <a:ext cx="1872762" cy="413181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 smtClean="0">
                <a:solidFill>
                  <a:schemeClr val="tx1"/>
                </a:solidFill>
              </a:rPr>
              <a:t>헐베이</a:t>
            </a:r>
            <a:r>
              <a:rPr lang="ko-KR" altLang="en-US" dirty="0" smtClean="0">
                <a:solidFill>
                  <a:schemeClr val="tx1"/>
                </a:solidFill>
              </a:rPr>
              <a:t> 배열</a:t>
            </a:r>
            <a:endParaRPr lang="ko-KR" alt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텍스트 개체 틀 2"/>
          <p:cNvSpPr txBox="1"/>
          <p:nvPr/>
        </p:nvSpPr>
        <p:spPr>
          <a:xfrm>
            <a:off x="1912768" y="836699"/>
            <a:ext cx="6856956" cy="383311"/>
          </a:xfrm>
          <a:prstGeom prst="rect">
            <a:avLst/>
          </a:prstGeom>
          <a:noFill/>
        </p:spPr>
        <p:txBody>
          <a:bodyPr wrap="square" tIns="46800">
            <a:spAutoFit/>
          </a:bodyPr>
          <a:lstStyle>
            <a:lvl1pPr marL="0" indent="0" algn="l" defTabSz="959983" rtl="0" eaLnBrk="1" latinLnBrk="0" hangingPunct="1">
              <a:lnSpc>
                <a:spcPts val="2200"/>
              </a:lnSpc>
              <a:spcBef>
                <a:spcPts val="1050"/>
              </a:spcBef>
              <a:buFont typeface="Arial"/>
              <a:buNone/>
              <a:defRPr lang="en-US" sz="2400" kern="1200" dirty="0">
                <a:solidFill>
                  <a:schemeClr val="bg1"/>
                </a:solidFill>
                <a:latin typeface="나눔고딕"/>
                <a:ea typeface="나눔고딕"/>
                <a:cs typeface="+mn-cs"/>
              </a:defRPr>
            </a:lvl1pPr>
            <a:lvl2pPr marL="719987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252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99979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79971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18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59963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18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39954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18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9946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18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99938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18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9930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18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ko-KR" altLang="en-US" sz="2800" dirty="0" smtClean="0">
                <a:latin typeface="+mj-ea"/>
              </a:rPr>
              <a:t>연구내용</a:t>
            </a:r>
            <a:r>
              <a:rPr altLang="ko-KR" sz="2800" smtClean="0">
                <a:latin typeface="+mj-ea"/>
              </a:rPr>
              <a:t>(</a:t>
            </a:r>
            <a:r>
              <a:rPr lang="ko-KR" altLang="en-US" sz="2800" dirty="0" smtClean="0">
                <a:latin typeface="+mj-ea"/>
              </a:rPr>
              <a:t>선체 고정장치 연구</a:t>
            </a:r>
            <a:r>
              <a:rPr altLang="ko-KR" sz="2800" smtClean="0">
                <a:latin typeface="+mj-ea"/>
              </a:rPr>
              <a:t>)</a:t>
            </a:r>
            <a:r>
              <a:rPr lang="ko-KR" altLang="en-US" sz="2800" dirty="0" smtClean="0">
                <a:latin typeface="+mj-ea"/>
              </a:rPr>
              <a:t> </a:t>
            </a:r>
            <a:endParaRPr lang="ko-KR" altLang="en-US" sz="2800" dirty="0">
              <a:latin typeface="+mj-ea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latinLnBrk="1"/>
            <a:fld id="{3126C0E1-0F71-4FB3-A1D9-293B2EAFB29B}" type="slidenum">
              <a:rPr lang="en-US" altLang="en-US"/>
              <a:pPr algn="r" latinLnBrk="1"/>
              <a:t>11</a:t>
            </a:fld>
            <a:endParaRPr lang="en-US" alt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anchor="ctr" anchorCtr="0">
            <a:spAutoFit/>
          </a:bodyPr>
          <a:lstStyle/>
          <a:p>
            <a:endParaRPr lang="ko-KR" altLang="en-US"/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anchor="ctr" anchorCtr="0">
            <a:spAutoFit/>
          </a:bodyPr>
          <a:lstStyle/>
          <a:p>
            <a:endParaRPr lang="ko-KR" altLang="en-US"/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anchor="ctr" anchorCtr="0">
            <a:spAutoFit/>
          </a:bodyPr>
          <a:lstStyle/>
          <a:p>
            <a:endParaRPr lang="ko-KR" altLang="en-US"/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anchor="ctr" anchorCtr="0">
            <a:spAutoFit/>
          </a:bodyPr>
          <a:lstStyle/>
          <a:p>
            <a:endParaRPr lang="ko-KR" altLang="en-US"/>
          </a:p>
        </p:txBody>
      </p:sp>
      <p:sp>
        <p:nvSpPr>
          <p:cNvPr id="35" name="직사각형 34"/>
          <p:cNvSpPr/>
          <p:nvPr/>
        </p:nvSpPr>
        <p:spPr>
          <a:xfrm>
            <a:off x="345440" y="1723950"/>
            <a:ext cx="842428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dirty="0">
                <a:solidFill>
                  <a:schemeClr val="tx1"/>
                </a:solidFill>
              </a:rPr>
              <a:t>□ </a:t>
            </a:r>
            <a:r>
              <a:rPr lang="ko-KR" altLang="en-US" dirty="0" smtClean="0">
                <a:solidFill>
                  <a:schemeClr val="tx1"/>
                </a:solidFill>
              </a:rPr>
              <a:t>부착력 테스트</a:t>
            </a:r>
            <a:endParaRPr lang="ko-KR" altLang="en-US" dirty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altLang="ko-KR" sz="1800" dirty="0">
                <a:solidFill>
                  <a:schemeClr val="tx1"/>
                </a:solidFill>
              </a:rPr>
              <a:t>  ○ </a:t>
            </a:r>
            <a:r>
              <a:rPr lang="ko-KR" altLang="en-US" sz="1800" dirty="0" smtClean="0">
                <a:solidFill>
                  <a:schemeClr val="tx1"/>
                </a:solidFill>
              </a:rPr>
              <a:t>시험장비</a:t>
            </a:r>
            <a:r>
              <a:rPr lang="en-US" altLang="ko-KR" sz="1800" dirty="0" smtClean="0">
                <a:solidFill>
                  <a:schemeClr val="tx1"/>
                </a:solidFill>
              </a:rPr>
              <a:t> : </a:t>
            </a:r>
            <a:r>
              <a:rPr lang="ko-KR" altLang="en-US" sz="1800" dirty="0" smtClean="0">
                <a:solidFill>
                  <a:schemeClr val="tx1"/>
                </a:solidFill>
              </a:rPr>
              <a:t>만능재료시험기</a:t>
            </a:r>
            <a:endParaRPr lang="en-US" altLang="ko-KR" sz="1800" dirty="0" smtClean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altLang="ko-KR" sz="1800" dirty="0" smtClean="0">
                <a:solidFill>
                  <a:schemeClr val="tx1"/>
                </a:solidFill>
              </a:rPr>
              <a:t>  ○ </a:t>
            </a:r>
            <a:r>
              <a:rPr lang="ko-KR" altLang="en-US" sz="1800" dirty="0" smtClean="0">
                <a:solidFill>
                  <a:schemeClr val="tx1"/>
                </a:solidFill>
              </a:rPr>
              <a:t>자석종류 </a:t>
            </a:r>
            <a:r>
              <a:rPr lang="en-US" altLang="ko-KR" sz="1800" dirty="0" smtClean="0">
                <a:solidFill>
                  <a:schemeClr val="tx1"/>
                </a:solidFill>
              </a:rPr>
              <a:t>: </a:t>
            </a:r>
            <a:r>
              <a:rPr lang="ko-KR" altLang="en-US" sz="1800" dirty="0" smtClean="0">
                <a:solidFill>
                  <a:schemeClr val="tx1"/>
                </a:solidFill>
              </a:rPr>
              <a:t>영구자석</a:t>
            </a:r>
            <a:r>
              <a:rPr lang="en-US" altLang="ko-KR" sz="1800" dirty="0" smtClean="0">
                <a:solidFill>
                  <a:schemeClr val="tx1"/>
                </a:solidFill>
              </a:rPr>
              <a:t>(</a:t>
            </a:r>
            <a:r>
              <a:rPr lang="ko-KR" altLang="en-US" sz="1800" dirty="0" err="1" smtClean="0">
                <a:solidFill>
                  <a:schemeClr val="tx1"/>
                </a:solidFill>
              </a:rPr>
              <a:t>네오디윰</a:t>
            </a:r>
            <a:r>
              <a:rPr lang="ko-KR" altLang="en-US" sz="1800" dirty="0" smtClean="0">
                <a:solidFill>
                  <a:schemeClr val="tx1"/>
                </a:solidFill>
              </a:rPr>
              <a:t> </a:t>
            </a:r>
            <a:r>
              <a:rPr lang="en-US" altLang="ko-KR" sz="1800" dirty="0" smtClean="0">
                <a:solidFill>
                  <a:schemeClr val="tx1"/>
                </a:solidFill>
              </a:rPr>
              <a:t>35</a:t>
            </a:r>
            <a:r>
              <a:rPr lang="ko-KR" altLang="en-US" sz="1800" dirty="0" smtClean="0">
                <a:solidFill>
                  <a:schemeClr val="tx1"/>
                </a:solidFill>
              </a:rPr>
              <a:t>등급</a:t>
            </a:r>
            <a:r>
              <a:rPr lang="en-US" altLang="ko-KR" sz="1800" dirty="0" smtClean="0">
                <a:solidFill>
                  <a:schemeClr val="tx1"/>
                </a:solidFill>
              </a:rPr>
              <a:t>)</a:t>
            </a:r>
          </a:p>
          <a:p>
            <a:pPr algn="just">
              <a:lnSpc>
                <a:spcPct val="150000"/>
              </a:lnSpc>
            </a:pPr>
            <a:r>
              <a:rPr lang="en-US" altLang="ko-KR" sz="1800" dirty="0" smtClean="0">
                <a:solidFill>
                  <a:schemeClr val="tx1"/>
                </a:solidFill>
              </a:rPr>
              <a:t>  ○ </a:t>
            </a:r>
            <a:r>
              <a:rPr lang="ko-KR" altLang="en-US" sz="1800" dirty="0" smtClean="0">
                <a:solidFill>
                  <a:schemeClr val="tx1"/>
                </a:solidFill>
              </a:rPr>
              <a:t>자석크기 </a:t>
            </a:r>
            <a:r>
              <a:rPr lang="en-US" altLang="ko-KR" sz="1800" dirty="0" smtClean="0">
                <a:solidFill>
                  <a:schemeClr val="tx1"/>
                </a:solidFill>
              </a:rPr>
              <a:t>: </a:t>
            </a:r>
            <a:r>
              <a:rPr lang="ko-KR" altLang="en-US" sz="1800" dirty="0" smtClean="0">
                <a:solidFill>
                  <a:schemeClr val="tx1"/>
                </a:solidFill>
              </a:rPr>
              <a:t>정육면체</a:t>
            </a:r>
            <a:r>
              <a:rPr lang="en-US" altLang="ko-KR" sz="1800" dirty="0" smtClean="0">
                <a:solidFill>
                  <a:schemeClr val="tx1"/>
                </a:solidFill>
              </a:rPr>
              <a:t>(1.5x1.5x1.5cm) 5</a:t>
            </a:r>
            <a:r>
              <a:rPr lang="ko-KR" altLang="en-US" sz="1800" dirty="0" smtClean="0">
                <a:solidFill>
                  <a:schemeClr val="tx1"/>
                </a:solidFill>
              </a:rPr>
              <a:t>개</a:t>
            </a:r>
            <a:r>
              <a:rPr lang="en-US" altLang="ko-KR" sz="1800" dirty="0" smtClean="0">
                <a:solidFill>
                  <a:schemeClr val="tx1"/>
                </a:solidFill>
              </a:rPr>
              <a:t>, </a:t>
            </a:r>
          </a:p>
          <a:p>
            <a:pPr algn="just">
              <a:lnSpc>
                <a:spcPct val="150000"/>
              </a:lnSpc>
            </a:pPr>
            <a:r>
              <a:rPr lang="en-US" altLang="ko-KR" sz="1800" dirty="0">
                <a:solidFill>
                  <a:schemeClr val="tx1"/>
                </a:solidFill>
              </a:rPr>
              <a:t> </a:t>
            </a:r>
            <a:r>
              <a:rPr lang="en-US" altLang="ko-KR" sz="1800" dirty="0" smtClean="0">
                <a:solidFill>
                  <a:schemeClr val="tx1"/>
                </a:solidFill>
              </a:rPr>
              <a:t>                   </a:t>
            </a:r>
            <a:r>
              <a:rPr lang="ko-KR" altLang="en-US" sz="1800" dirty="0" smtClean="0">
                <a:solidFill>
                  <a:schemeClr val="tx1"/>
                </a:solidFill>
              </a:rPr>
              <a:t>직육면체</a:t>
            </a:r>
            <a:r>
              <a:rPr lang="en-US" altLang="ko-KR" sz="1800" dirty="0" smtClean="0">
                <a:solidFill>
                  <a:schemeClr val="tx1"/>
                </a:solidFill>
              </a:rPr>
              <a:t>(5x2.5x2.5cm) 3~5</a:t>
            </a:r>
            <a:r>
              <a:rPr lang="ko-KR" altLang="en-US" sz="1800" dirty="0" smtClean="0">
                <a:solidFill>
                  <a:schemeClr val="tx1"/>
                </a:solidFill>
              </a:rPr>
              <a:t>개</a:t>
            </a:r>
            <a:endParaRPr lang="en-US" altLang="ko-KR" sz="1800" dirty="0" smtClean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altLang="ko-KR" sz="1800" dirty="0" smtClean="0">
                <a:solidFill>
                  <a:schemeClr val="tx1"/>
                </a:solidFill>
              </a:rPr>
              <a:t>  </a:t>
            </a:r>
            <a:r>
              <a:rPr lang="en-US" altLang="ko-KR" sz="1800" dirty="0">
                <a:solidFill>
                  <a:schemeClr val="tx1"/>
                </a:solidFill>
              </a:rPr>
              <a:t>○ </a:t>
            </a:r>
            <a:r>
              <a:rPr lang="ko-KR" altLang="en-US" sz="1800" dirty="0" err="1" smtClean="0">
                <a:solidFill>
                  <a:schemeClr val="tx1"/>
                </a:solidFill>
              </a:rPr>
              <a:t>자석지그</a:t>
            </a:r>
            <a:r>
              <a:rPr lang="ko-KR" altLang="en-US" sz="1800" dirty="0" smtClean="0">
                <a:solidFill>
                  <a:schemeClr val="tx1"/>
                </a:solidFill>
              </a:rPr>
              <a:t> </a:t>
            </a:r>
            <a:r>
              <a:rPr lang="en-US" altLang="ko-KR" sz="1800" dirty="0" smtClean="0">
                <a:solidFill>
                  <a:schemeClr val="tx1"/>
                </a:solidFill>
              </a:rPr>
              <a:t>: </a:t>
            </a:r>
            <a:r>
              <a:rPr lang="ko-KR" altLang="en-US" sz="1800" dirty="0" err="1" smtClean="0">
                <a:solidFill>
                  <a:schemeClr val="tx1"/>
                </a:solidFill>
              </a:rPr>
              <a:t>스텐</a:t>
            </a:r>
            <a:r>
              <a:rPr lang="ko-KR" altLang="en-US" sz="1800" dirty="0" smtClean="0">
                <a:solidFill>
                  <a:schemeClr val="tx1"/>
                </a:solidFill>
              </a:rPr>
              <a:t> 사각파이프</a:t>
            </a:r>
            <a:r>
              <a:rPr lang="en-US" altLang="ko-KR" sz="1800" dirty="0" smtClean="0">
                <a:solidFill>
                  <a:schemeClr val="tx1"/>
                </a:solidFill>
              </a:rPr>
              <a:t>(145x25x25mm) 0.9t</a:t>
            </a:r>
            <a:r>
              <a:rPr lang="ko-KR" altLang="en-US" sz="1800" dirty="0" smtClean="0">
                <a:solidFill>
                  <a:schemeClr val="tx1"/>
                </a:solidFill>
              </a:rPr>
              <a:t> </a:t>
            </a:r>
            <a:endParaRPr lang="en-US" altLang="ko-KR" sz="1800" dirty="0" smtClean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altLang="ko-KR" sz="1800" dirty="0" smtClean="0">
                <a:solidFill>
                  <a:schemeClr val="tx1"/>
                </a:solidFill>
              </a:rPr>
              <a:t>  ○ </a:t>
            </a:r>
            <a:r>
              <a:rPr lang="ko-KR" altLang="en-US" sz="1800" dirty="0" smtClean="0">
                <a:solidFill>
                  <a:schemeClr val="tx1"/>
                </a:solidFill>
              </a:rPr>
              <a:t>자석배열 </a:t>
            </a:r>
            <a:r>
              <a:rPr lang="en-US" altLang="ko-KR" sz="1800" dirty="0" smtClean="0">
                <a:solidFill>
                  <a:schemeClr val="tx1"/>
                </a:solidFill>
              </a:rPr>
              <a:t>: </a:t>
            </a:r>
            <a:r>
              <a:rPr lang="ko-KR" altLang="en-US" sz="1800" dirty="0" smtClean="0">
                <a:solidFill>
                  <a:schemeClr val="tx1"/>
                </a:solidFill>
              </a:rPr>
              <a:t>일반</a:t>
            </a:r>
            <a:r>
              <a:rPr lang="en-US" altLang="ko-KR" sz="1800" dirty="0" smtClean="0">
                <a:solidFill>
                  <a:schemeClr val="tx1"/>
                </a:solidFill>
              </a:rPr>
              <a:t>, </a:t>
            </a:r>
            <a:r>
              <a:rPr lang="en-US" altLang="ko-KR" sz="1800" dirty="0" err="1" smtClean="0">
                <a:solidFill>
                  <a:schemeClr val="tx1"/>
                </a:solidFill>
              </a:rPr>
              <a:t>halbach</a:t>
            </a:r>
            <a:r>
              <a:rPr lang="en-US" altLang="ko-KR" sz="1800" dirty="0" smtClean="0">
                <a:solidFill>
                  <a:schemeClr val="tx1"/>
                </a:solidFill>
              </a:rPr>
              <a:t> array</a:t>
            </a:r>
          </a:p>
          <a:p>
            <a:pPr algn="just">
              <a:lnSpc>
                <a:spcPct val="150000"/>
              </a:lnSpc>
            </a:pPr>
            <a:r>
              <a:rPr lang="en-US" altLang="ko-KR" sz="1800" dirty="0">
                <a:solidFill>
                  <a:schemeClr val="tx1"/>
                </a:solidFill>
              </a:rPr>
              <a:t> </a:t>
            </a:r>
            <a:r>
              <a:rPr lang="en-US" altLang="ko-KR" sz="1800" dirty="0" smtClean="0">
                <a:solidFill>
                  <a:schemeClr val="tx1"/>
                </a:solidFill>
              </a:rPr>
              <a:t> ○ </a:t>
            </a:r>
            <a:r>
              <a:rPr lang="ko-KR" altLang="en-US" sz="1800" dirty="0" err="1" smtClean="0">
                <a:solidFill>
                  <a:schemeClr val="tx1"/>
                </a:solidFill>
              </a:rPr>
              <a:t>공극재료</a:t>
            </a:r>
            <a:r>
              <a:rPr lang="ko-KR" altLang="en-US" sz="1800" dirty="0" smtClean="0">
                <a:solidFill>
                  <a:schemeClr val="tx1"/>
                </a:solidFill>
              </a:rPr>
              <a:t> </a:t>
            </a:r>
            <a:r>
              <a:rPr lang="en-US" altLang="ko-KR" sz="1800" dirty="0" smtClean="0">
                <a:solidFill>
                  <a:schemeClr val="tx1"/>
                </a:solidFill>
              </a:rPr>
              <a:t>: </a:t>
            </a:r>
            <a:r>
              <a:rPr lang="ko-KR" altLang="en-US" sz="1800" dirty="0" err="1" smtClean="0">
                <a:solidFill>
                  <a:schemeClr val="tx1"/>
                </a:solidFill>
              </a:rPr>
              <a:t>하이파론</a:t>
            </a:r>
            <a:r>
              <a:rPr lang="ko-KR" altLang="en-US" sz="1800" dirty="0" smtClean="0">
                <a:solidFill>
                  <a:schemeClr val="tx1"/>
                </a:solidFill>
              </a:rPr>
              <a:t> 원단</a:t>
            </a:r>
            <a:r>
              <a:rPr lang="en-US" altLang="ko-KR" sz="1800" dirty="0" smtClean="0">
                <a:solidFill>
                  <a:schemeClr val="tx1"/>
                </a:solidFill>
              </a:rPr>
              <a:t>(1mm) 0~4</a:t>
            </a:r>
            <a:r>
              <a:rPr lang="ko-KR" altLang="en-US" sz="1800" dirty="0" smtClean="0">
                <a:solidFill>
                  <a:schemeClr val="tx1"/>
                </a:solidFill>
              </a:rPr>
              <a:t>장</a:t>
            </a:r>
            <a:endParaRPr lang="en-US" altLang="ko-KR" sz="1800" dirty="0" smtClean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altLang="ko-KR" sz="1800" dirty="0" smtClean="0">
                <a:solidFill>
                  <a:schemeClr val="tx1"/>
                </a:solidFill>
              </a:rPr>
              <a:t>  ○ </a:t>
            </a:r>
            <a:r>
              <a:rPr lang="ko-KR" altLang="en-US" sz="1800" dirty="0" smtClean="0">
                <a:solidFill>
                  <a:schemeClr val="tx1"/>
                </a:solidFill>
              </a:rPr>
              <a:t>측</a:t>
            </a:r>
            <a:r>
              <a:rPr lang="ko-KR" altLang="en-US" sz="1800" dirty="0">
                <a:solidFill>
                  <a:schemeClr val="tx1"/>
                </a:solidFill>
              </a:rPr>
              <a:t>정</a:t>
            </a:r>
            <a:r>
              <a:rPr lang="ko-KR" altLang="en-US" sz="1800" dirty="0" smtClean="0">
                <a:solidFill>
                  <a:schemeClr val="tx1"/>
                </a:solidFill>
              </a:rPr>
              <a:t>방법 </a:t>
            </a:r>
            <a:r>
              <a:rPr lang="en-US" altLang="ko-KR" sz="1800" dirty="0" smtClean="0">
                <a:solidFill>
                  <a:schemeClr val="tx1"/>
                </a:solidFill>
              </a:rPr>
              <a:t>: </a:t>
            </a:r>
            <a:r>
              <a:rPr lang="ko-KR" altLang="en-US" sz="1800" dirty="0" smtClean="0">
                <a:solidFill>
                  <a:schemeClr val="tx1"/>
                </a:solidFill>
              </a:rPr>
              <a:t>자석을 삽입한 </a:t>
            </a:r>
            <a:r>
              <a:rPr lang="ko-KR" altLang="en-US" sz="1800" dirty="0" err="1" smtClean="0">
                <a:solidFill>
                  <a:schemeClr val="tx1"/>
                </a:solidFill>
              </a:rPr>
              <a:t>지그를</a:t>
            </a:r>
            <a:r>
              <a:rPr lang="ko-KR" altLang="en-US" sz="1800" dirty="0" smtClean="0">
                <a:solidFill>
                  <a:schemeClr val="tx1"/>
                </a:solidFill>
              </a:rPr>
              <a:t> 철판에 붙이고</a:t>
            </a:r>
            <a:endParaRPr lang="en-US" altLang="ko-KR" sz="1800" dirty="0" smtClean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altLang="ko-KR" sz="1800" dirty="0">
                <a:solidFill>
                  <a:schemeClr val="tx1"/>
                </a:solidFill>
              </a:rPr>
              <a:t> </a:t>
            </a:r>
            <a:r>
              <a:rPr lang="en-US" altLang="ko-KR" sz="1800" dirty="0" smtClean="0">
                <a:solidFill>
                  <a:schemeClr val="tx1"/>
                </a:solidFill>
              </a:rPr>
              <a:t>                  </a:t>
            </a:r>
            <a:r>
              <a:rPr lang="ko-KR" altLang="en-US" sz="1800" dirty="0" smtClean="0">
                <a:solidFill>
                  <a:schemeClr val="tx1"/>
                </a:solidFill>
              </a:rPr>
              <a:t> 인장강도 측정</a:t>
            </a:r>
            <a:endParaRPr lang="en-US" altLang="ko-KR" sz="1800" dirty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altLang="ko-KR" sz="1800" dirty="0" smtClean="0">
                <a:solidFill>
                  <a:schemeClr val="tx1"/>
                </a:solidFill>
              </a:rPr>
              <a:t>     </a:t>
            </a:r>
            <a:endParaRPr lang="en-US" altLang="ko-KR" sz="1800" dirty="0">
              <a:solidFill>
                <a:schemeClr val="tx1"/>
              </a:solidFill>
            </a:endParaRPr>
          </a:p>
        </p:txBody>
      </p:sp>
      <p:sp>
        <p:nvSpPr>
          <p:cNvPr id="18444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8445" name="Rectangle 13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8446" name="Rectangle 14"/>
          <p:cNvSpPr>
            <a:spLocks noChangeArrowheads="1"/>
          </p:cNvSpPr>
          <p:nvPr/>
        </p:nvSpPr>
        <p:spPr bwMode="auto">
          <a:xfrm>
            <a:off x="0" y="914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5" name="그림 14"/>
          <p:cNvPicPr/>
          <p:nvPr/>
        </p:nvPicPr>
        <p:blipFill rotWithShape="1">
          <a:blip r:embed="rId3" cstate="print">
            <a:alphaModFix/>
            <a:lum/>
          </a:blip>
          <a:stretch>
            <a:fillRect/>
          </a:stretch>
        </p:blipFill>
        <p:spPr>
          <a:xfrm rot="5400000">
            <a:off x="5453630" y="2974589"/>
            <a:ext cx="4085860" cy="23177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텍스트 개체 틀 2"/>
          <p:cNvSpPr txBox="1"/>
          <p:nvPr/>
        </p:nvSpPr>
        <p:spPr>
          <a:xfrm>
            <a:off x="1912768" y="836699"/>
            <a:ext cx="6856956" cy="383311"/>
          </a:xfrm>
          <a:prstGeom prst="rect">
            <a:avLst/>
          </a:prstGeom>
          <a:noFill/>
        </p:spPr>
        <p:txBody>
          <a:bodyPr wrap="square" tIns="46800">
            <a:spAutoFit/>
          </a:bodyPr>
          <a:lstStyle>
            <a:lvl1pPr marL="0" indent="0" algn="l" defTabSz="959983" rtl="0" eaLnBrk="1" latinLnBrk="0" hangingPunct="1">
              <a:lnSpc>
                <a:spcPts val="2200"/>
              </a:lnSpc>
              <a:spcBef>
                <a:spcPts val="1050"/>
              </a:spcBef>
              <a:buFont typeface="Arial"/>
              <a:buNone/>
              <a:defRPr lang="en-US" sz="2400" kern="1200" dirty="0">
                <a:solidFill>
                  <a:schemeClr val="bg1"/>
                </a:solidFill>
                <a:latin typeface="나눔고딕"/>
                <a:ea typeface="나눔고딕"/>
                <a:cs typeface="+mn-cs"/>
              </a:defRPr>
            </a:lvl1pPr>
            <a:lvl2pPr marL="719987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252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99979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79971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18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59963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18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39954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18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9946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18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99938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18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9930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18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ko-KR" altLang="en-US" sz="2800" dirty="0" smtClean="0">
                <a:latin typeface="+mj-ea"/>
              </a:rPr>
              <a:t>연구내용</a:t>
            </a:r>
            <a:r>
              <a:rPr altLang="ko-KR" sz="2800" smtClean="0">
                <a:latin typeface="+mj-ea"/>
              </a:rPr>
              <a:t>(</a:t>
            </a:r>
            <a:r>
              <a:rPr lang="ko-KR" altLang="en-US" sz="2800" dirty="0" smtClean="0">
                <a:latin typeface="+mj-ea"/>
              </a:rPr>
              <a:t>선체 고정장치 연구</a:t>
            </a:r>
            <a:r>
              <a:rPr altLang="ko-KR" sz="2800" smtClean="0">
                <a:latin typeface="+mj-ea"/>
              </a:rPr>
              <a:t>)</a:t>
            </a:r>
            <a:r>
              <a:rPr lang="ko-KR" altLang="en-US" sz="2800" dirty="0" smtClean="0">
                <a:latin typeface="+mj-ea"/>
              </a:rPr>
              <a:t> </a:t>
            </a:r>
            <a:endParaRPr lang="ko-KR" altLang="en-US" sz="2800" dirty="0">
              <a:latin typeface="+mj-ea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latinLnBrk="1"/>
            <a:fld id="{3126C0E1-0F71-4FB3-A1D9-293B2EAFB29B}" type="slidenum">
              <a:rPr lang="en-US" altLang="en-US"/>
              <a:pPr algn="r" latinLnBrk="1"/>
              <a:t>12</a:t>
            </a:fld>
            <a:endParaRPr lang="en-US" alt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anchor="ctr" anchorCtr="0">
            <a:spAutoFit/>
          </a:bodyPr>
          <a:lstStyle/>
          <a:p>
            <a:endParaRPr lang="ko-KR" altLang="en-US"/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anchor="ctr" anchorCtr="0">
            <a:spAutoFit/>
          </a:bodyPr>
          <a:lstStyle/>
          <a:p>
            <a:endParaRPr lang="ko-KR" altLang="en-US"/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anchor="ctr" anchorCtr="0">
            <a:spAutoFit/>
          </a:bodyPr>
          <a:lstStyle/>
          <a:p>
            <a:endParaRPr lang="ko-KR" altLang="en-US"/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anchor="ctr" anchorCtr="0">
            <a:spAutoFit/>
          </a:bodyPr>
          <a:lstStyle/>
          <a:p>
            <a:endParaRPr lang="ko-KR" altLang="en-US"/>
          </a:p>
        </p:txBody>
      </p:sp>
      <p:sp>
        <p:nvSpPr>
          <p:cNvPr id="35" name="직사각형 34"/>
          <p:cNvSpPr/>
          <p:nvPr/>
        </p:nvSpPr>
        <p:spPr>
          <a:xfrm>
            <a:off x="345440" y="1723950"/>
            <a:ext cx="8557260" cy="4662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dirty="0">
                <a:solidFill>
                  <a:schemeClr val="tx1"/>
                </a:solidFill>
              </a:rPr>
              <a:t>□ </a:t>
            </a:r>
            <a:r>
              <a:rPr lang="ko-KR" altLang="en-US" dirty="0" smtClean="0">
                <a:solidFill>
                  <a:schemeClr val="tx1"/>
                </a:solidFill>
              </a:rPr>
              <a:t>부착력 측정 결과</a:t>
            </a:r>
            <a:r>
              <a:rPr lang="en-US" altLang="ko-KR" dirty="0" smtClean="0">
                <a:solidFill>
                  <a:schemeClr val="tx1"/>
                </a:solidFill>
              </a:rPr>
              <a:t>(</a:t>
            </a:r>
            <a:r>
              <a:rPr lang="ko-KR" altLang="en-US" dirty="0" smtClean="0">
                <a:solidFill>
                  <a:schemeClr val="tx1"/>
                </a:solidFill>
              </a:rPr>
              <a:t>배열</a:t>
            </a:r>
            <a:r>
              <a:rPr lang="en-US" altLang="ko-KR" dirty="0">
                <a:solidFill>
                  <a:schemeClr val="tx1"/>
                </a:solidFill>
              </a:rPr>
              <a:t> </a:t>
            </a:r>
            <a:r>
              <a:rPr lang="ko-KR" altLang="en-US" dirty="0" smtClean="0">
                <a:solidFill>
                  <a:schemeClr val="tx1"/>
                </a:solidFill>
              </a:rPr>
              <a:t>및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ko-KR" altLang="en-US" dirty="0" err="1" smtClean="0">
                <a:solidFill>
                  <a:schemeClr val="tx1"/>
                </a:solidFill>
              </a:rPr>
              <a:t>자석크기별</a:t>
            </a:r>
            <a:r>
              <a:rPr lang="en-US" altLang="ko-KR" dirty="0" smtClean="0">
                <a:solidFill>
                  <a:schemeClr val="tx1"/>
                </a:solidFill>
              </a:rPr>
              <a:t>)</a:t>
            </a:r>
          </a:p>
          <a:p>
            <a:pPr algn="just">
              <a:lnSpc>
                <a:spcPct val="150000"/>
              </a:lnSpc>
            </a:pPr>
            <a:endParaRPr lang="en-US" altLang="ko-KR" dirty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</a:pPr>
            <a:endParaRPr lang="en-US" altLang="ko-KR" dirty="0" smtClean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</a:pPr>
            <a:endParaRPr lang="en-US" altLang="ko-KR" dirty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</a:pPr>
            <a:endParaRPr lang="en-US" altLang="ko-KR" dirty="0" smtClean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</a:pPr>
            <a:endParaRPr lang="en-US" altLang="ko-KR" dirty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</a:pPr>
            <a:endParaRPr lang="en-US" altLang="ko-KR" sz="1800" dirty="0" smtClean="0">
              <a:solidFill>
                <a:prstClr val="black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altLang="ko-KR" sz="1800" dirty="0" smtClean="0">
                <a:solidFill>
                  <a:prstClr val="black"/>
                </a:solidFill>
              </a:rPr>
              <a:t>○ </a:t>
            </a:r>
            <a:r>
              <a:rPr lang="en-US" altLang="ko-KR" sz="1800" dirty="0" err="1" smtClean="0">
                <a:solidFill>
                  <a:prstClr val="black"/>
                </a:solidFill>
              </a:rPr>
              <a:t>halbach</a:t>
            </a:r>
            <a:r>
              <a:rPr lang="en-US" altLang="ko-KR" sz="1800" dirty="0" smtClean="0">
                <a:solidFill>
                  <a:prstClr val="black"/>
                </a:solidFill>
              </a:rPr>
              <a:t> array</a:t>
            </a:r>
            <a:r>
              <a:rPr lang="ko-KR" altLang="en-US" sz="1800" dirty="0" smtClean="0">
                <a:solidFill>
                  <a:prstClr val="black"/>
                </a:solidFill>
              </a:rPr>
              <a:t>이 일반배열보다 약 </a:t>
            </a:r>
            <a:r>
              <a:rPr lang="en-US" altLang="ko-KR" sz="1800" dirty="0" smtClean="0">
                <a:solidFill>
                  <a:prstClr val="black"/>
                </a:solidFill>
              </a:rPr>
              <a:t>5kgf </a:t>
            </a:r>
            <a:r>
              <a:rPr lang="ko-KR" altLang="en-US" sz="1800" dirty="0" smtClean="0">
                <a:solidFill>
                  <a:prstClr val="black"/>
                </a:solidFill>
              </a:rPr>
              <a:t>높게 측정</a:t>
            </a:r>
            <a:r>
              <a:rPr lang="en-US" altLang="ko-KR" sz="1800" dirty="0" smtClean="0">
                <a:solidFill>
                  <a:prstClr val="black"/>
                </a:solidFill>
              </a:rPr>
              <a:t>(</a:t>
            </a:r>
            <a:r>
              <a:rPr lang="ko-KR" altLang="en-US" sz="1800" dirty="0" smtClean="0">
                <a:solidFill>
                  <a:prstClr val="black"/>
                </a:solidFill>
              </a:rPr>
              <a:t>최대 부착력 기준 </a:t>
            </a:r>
            <a:r>
              <a:rPr lang="en-US" altLang="ko-KR" sz="1800" dirty="0" smtClean="0">
                <a:solidFill>
                  <a:prstClr val="black"/>
                </a:solidFill>
              </a:rPr>
              <a:t>27% </a:t>
            </a:r>
            <a:r>
              <a:rPr lang="ko-KR" altLang="en-US" sz="1800" dirty="0" smtClean="0">
                <a:solidFill>
                  <a:prstClr val="black"/>
                </a:solidFill>
              </a:rPr>
              <a:t>향상</a:t>
            </a:r>
            <a:r>
              <a:rPr lang="en-US" altLang="ko-KR" sz="1800" dirty="0" smtClean="0">
                <a:solidFill>
                  <a:prstClr val="black"/>
                </a:solidFill>
              </a:rPr>
              <a:t>)</a:t>
            </a:r>
          </a:p>
          <a:p>
            <a:pPr algn="just">
              <a:lnSpc>
                <a:spcPct val="150000"/>
              </a:lnSpc>
            </a:pPr>
            <a:r>
              <a:rPr lang="en-US" altLang="ko-KR" sz="1800" dirty="0" smtClean="0">
                <a:solidFill>
                  <a:prstClr val="black"/>
                </a:solidFill>
              </a:rPr>
              <a:t>○ </a:t>
            </a:r>
            <a:r>
              <a:rPr lang="en-US" altLang="ko-KR" sz="1800" dirty="0" err="1" smtClean="0">
                <a:solidFill>
                  <a:prstClr val="black"/>
                </a:solidFill>
              </a:rPr>
              <a:t>halbach</a:t>
            </a:r>
            <a:r>
              <a:rPr lang="en-US" altLang="ko-KR" sz="1800" dirty="0" smtClean="0">
                <a:solidFill>
                  <a:prstClr val="black"/>
                </a:solidFill>
              </a:rPr>
              <a:t> array</a:t>
            </a:r>
            <a:r>
              <a:rPr lang="ko-KR" altLang="en-US" sz="1800" dirty="0" smtClean="0">
                <a:solidFill>
                  <a:prstClr val="black"/>
                </a:solidFill>
              </a:rPr>
              <a:t>이 공차</a:t>
            </a:r>
            <a:r>
              <a:rPr lang="en-US" altLang="ko-KR" sz="1800" dirty="0" smtClean="0">
                <a:solidFill>
                  <a:prstClr val="black"/>
                </a:solidFill>
              </a:rPr>
              <a:t>(</a:t>
            </a:r>
            <a:r>
              <a:rPr lang="ko-KR" altLang="en-US" sz="1800" dirty="0" smtClean="0">
                <a:solidFill>
                  <a:prstClr val="black"/>
                </a:solidFill>
              </a:rPr>
              <a:t>두께</a:t>
            </a:r>
            <a:r>
              <a:rPr lang="en-US" altLang="ko-KR" sz="1800" dirty="0" smtClean="0">
                <a:solidFill>
                  <a:prstClr val="black"/>
                </a:solidFill>
              </a:rPr>
              <a:t>)</a:t>
            </a:r>
            <a:r>
              <a:rPr lang="ko-KR" altLang="en-US" sz="1800" dirty="0" smtClean="0">
                <a:solidFill>
                  <a:prstClr val="black"/>
                </a:solidFill>
              </a:rPr>
              <a:t>가 </a:t>
            </a:r>
            <a:r>
              <a:rPr lang="en-US" altLang="ko-KR" sz="1800" dirty="0" smtClean="0">
                <a:solidFill>
                  <a:prstClr val="black"/>
                </a:solidFill>
              </a:rPr>
              <a:t>2mm </a:t>
            </a:r>
            <a:r>
              <a:rPr lang="ko-KR" altLang="en-US" sz="1800" dirty="0" smtClean="0">
                <a:solidFill>
                  <a:prstClr val="black"/>
                </a:solidFill>
              </a:rPr>
              <a:t>이상 커져도 부착력 감소율이  낮음 </a:t>
            </a:r>
            <a:endParaRPr lang="en-US" altLang="ko-KR" dirty="0" smtClean="0">
              <a:solidFill>
                <a:schemeClr val="tx1"/>
              </a:solidFill>
            </a:endParaRPr>
          </a:p>
        </p:txBody>
      </p:sp>
      <p:sp>
        <p:nvSpPr>
          <p:cNvPr id="18444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8445" name="Rectangle 13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8446" name="Rectangle 14"/>
          <p:cNvSpPr>
            <a:spLocks noChangeArrowheads="1"/>
          </p:cNvSpPr>
          <p:nvPr/>
        </p:nvSpPr>
        <p:spPr bwMode="auto">
          <a:xfrm>
            <a:off x="0" y="914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32" name="Picture 8"/>
          <p:cNvPicPr preferRelativeResize="0"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2799" y="2516364"/>
            <a:ext cx="4197725" cy="28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0839" y="2499360"/>
            <a:ext cx="4312602" cy="292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텍스트 개체 틀 2"/>
          <p:cNvSpPr txBox="1"/>
          <p:nvPr/>
        </p:nvSpPr>
        <p:spPr>
          <a:xfrm>
            <a:off x="1912768" y="836699"/>
            <a:ext cx="6856956" cy="383311"/>
          </a:xfrm>
          <a:prstGeom prst="rect">
            <a:avLst/>
          </a:prstGeom>
          <a:noFill/>
        </p:spPr>
        <p:txBody>
          <a:bodyPr wrap="square" tIns="46800">
            <a:spAutoFit/>
          </a:bodyPr>
          <a:lstStyle>
            <a:lvl1pPr marL="0" indent="0" algn="l" defTabSz="959983" rtl="0" eaLnBrk="1" latinLnBrk="0" hangingPunct="1">
              <a:lnSpc>
                <a:spcPts val="2200"/>
              </a:lnSpc>
              <a:spcBef>
                <a:spcPts val="1050"/>
              </a:spcBef>
              <a:buFont typeface="Arial"/>
              <a:buNone/>
              <a:defRPr lang="en-US" sz="2400" kern="1200" dirty="0">
                <a:solidFill>
                  <a:schemeClr val="bg1"/>
                </a:solidFill>
                <a:latin typeface="나눔고딕"/>
                <a:ea typeface="나눔고딕"/>
                <a:cs typeface="+mn-cs"/>
              </a:defRPr>
            </a:lvl1pPr>
            <a:lvl2pPr marL="719987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252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99979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79971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18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59963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18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39954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18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9946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18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99938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18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9930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18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ko-KR" altLang="en-US" sz="2800" dirty="0" smtClean="0">
                <a:latin typeface="+mj-ea"/>
              </a:rPr>
              <a:t>연구내용</a:t>
            </a:r>
            <a:r>
              <a:rPr altLang="ko-KR" sz="2800" smtClean="0">
                <a:latin typeface="+mj-ea"/>
              </a:rPr>
              <a:t>(</a:t>
            </a:r>
            <a:r>
              <a:rPr lang="ko-KR" altLang="en-US" sz="2800" dirty="0" smtClean="0">
                <a:latin typeface="+mj-ea"/>
              </a:rPr>
              <a:t>선체 고정장치 연구</a:t>
            </a:r>
            <a:r>
              <a:rPr altLang="ko-KR" sz="2800" smtClean="0">
                <a:latin typeface="+mj-ea"/>
              </a:rPr>
              <a:t>)</a:t>
            </a:r>
            <a:r>
              <a:rPr lang="ko-KR" altLang="en-US" sz="2800" dirty="0" smtClean="0">
                <a:latin typeface="+mj-ea"/>
              </a:rPr>
              <a:t> </a:t>
            </a:r>
            <a:endParaRPr lang="ko-KR" altLang="en-US" sz="2800" dirty="0">
              <a:latin typeface="+mj-ea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latinLnBrk="1"/>
            <a:fld id="{3126C0E1-0F71-4FB3-A1D9-293B2EAFB29B}" type="slidenum">
              <a:rPr lang="en-US" altLang="en-US"/>
              <a:pPr algn="r" latinLnBrk="1"/>
              <a:t>13</a:t>
            </a:fld>
            <a:endParaRPr lang="en-US" alt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anchor="ctr" anchorCtr="0">
            <a:spAutoFit/>
          </a:bodyPr>
          <a:lstStyle/>
          <a:p>
            <a:endParaRPr lang="ko-KR" altLang="en-US"/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anchor="ctr" anchorCtr="0">
            <a:spAutoFit/>
          </a:bodyPr>
          <a:lstStyle/>
          <a:p>
            <a:endParaRPr lang="ko-KR" altLang="en-US"/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anchor="ctr" anchorCtr="0">
            <a:spAutoFit/>
          </a:bodyPr>
          <a:lstStyle/>
          <a:p>
            <a:endParaRPr lang="ko-KR" altLang="en-US"/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anchor="ctr" anchorCtr="0">
            <a:spAutoFit/>
          </a:bodyPr>
          <a:lstStyle/>
          <a:p>
            <a:endParaRPr lang="ko-KR" altLang="en-US"/>
          </a:p>
        </p:txBody>
      </p:sp>
      <p:sp>
        <p:nvSpPr>
          <p:cNvPr id="35" name="직사각형 34"/>
          <p:cNvSpPr/>
          <p:nvPr/>
        </p:nvSpPr>
        <p:spPr>
          <a:xfrm>
            <a:off x="345440" y="1723950"/>
            <a:ext cx="85572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dirty="0">
                <a:solidFill>
                  <a:schemeClr val="tx1"/>
                </a:solidFill>
              </a:rPr>
              <a:t>□ </a:t>
            </a:r>
            <a:r>
              <a:rPr lang="ko-KR" altLang="en-US" dirty="0" smtClean="0">
                <a:solidFill>
                  <a:schemeClr val="tx1"/>
                </a:solidFill>
              </a:rPr>
              <a:t>자석 부착력 및 수밀 테스트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8444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8445" name="Rectangle 13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8446" name="Rectangle 14"/>
          <p:cNvSpPr>
            <a:spLocks noChangeArrowheads="1"/>
          </p:cNvSpPr>
          <p:nvPr/>
        </p:nvSpPr>
        <p:spPr bwMode="auto">
          <a:xfrm>
            <a:off x="0" y="914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49154" name="Picture 2" descr="C:\Users\이시찬\Downloads\Photos (68)\VideoCapture_20210811-153557.jpg"/>
          <p:cNvPicPr preferRelativeResize="0"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1249" y="2395808"/>
            <a:ext cx="2160000" cy="1379547"/>
          </a:xfrm>
          <a:prstGeom prst="rect">
            <a:avLst/>
          </a:prstGeom>
          <a:noFill/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049" name="_x143813864" descr="EMB000023f8062a"/>
          <p:cNvPicPr preferRelativeResize="0"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1597" y="2392487"/>
            <a:ext cx="2160000" cy="1379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051" name="_x143814344" descr="EMB000023f8062c"/>
          <p:cNvPicPr preferRelativeResize="0"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2260" y="3787056"/>
            <a:ext cx="2160000" cy="1379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그림 16"/>
          <p:cNvPicPr/>
          <p:nvPr/>
        </p:nvPicPr>
        <p:blipFill rotWithShape="1">
          <a:blip r:embed="rId6" cstate="print">
            <a:alphaModFix/>
            <a:lum/>
          </a:blip>
          <a:stretch>
            <a:fillRect/>
          </a:stretch>
        </p:blipFill>
        <p:spPr>
          <a:xfrm rot="5400000">
            <a:off x="503793" y="2513669"/>
            <a:ext cx="2773835" cy="2533015"/>
          </a:xfrm>
          <a:prstGeom prst="rect">
            <a:avLst/>
          </a:prstGeom>
        </p:spPr>
      </p:pic>
      <p:pic>
        <p:nvPicPr>
          <p:cNvPr id="5122" name="Picture 2"/>
          <p:cNvPicPr preferRelativeResize="0">
            <a:picLocks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859241" y="3787547"/>
            <a:ext cx="2160000" cy="1379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모서리가 둥근 직사각형 18"/>
          <p:cNvSpPr/>
          <p:nvPr/>
        </p:nvSpPr>
        <p:spPr>
          <a:xfrm>
            <a:off x="613127" y="5267584"/>
            <a:ext cx="2505798" cy="50116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pc="-300" dirty="0" smtClean="0">
                <a:solidFill>
                  <a:schemeClr val="tx1"/>
                </a:solidFill>
              </a:rPr>
              <a:t>자석 부착력 테스트</a:t>
            </a:r>
            <a:endParaRPr lang="ko-KR" altLang="en-US" spc="-300" dirty="0">
              <a:solidFill>
                <a:schemeClr val="tx1"/>
              </a:solidFill>
            </a:endParaRPr>
          </a:p>
        </p:txBody>
      </p:sp>
      <p:sp>
        <p:nvSpPr>
          <p:cNvPr id="20" name="모서리가 둥근 직사각형 19"/>
          <p:cNvSpPr/>
          <p:nvPr/>
        </p:nvSpPr>
        <p:spPr>
          <a:xfrm>
            <a:off x="3346948" y="5261724"/>
            <a:ext cx="2148244" cy="50116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 smtClean="0">
                <a:solidFill>
                  <a:schemeClr val="tx1"/>
                </a:solidFill>
              </a:rPr>
              <a:t>수밀테스트</a:t>
            </a:r>
            <a:r>
              <a:rPr lang="en-US" altLang="ko-KR" dirty="0" smtClean="0">
                <a:solidFill>
                  <a:schemeClr val="tx1"/>
                </a:solidFill>
              </a:rPr>
              <a:t>1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21" name="모서리가 둥근 직사각형 20"/>
          <p:cNvSpPr/>
          <p:nvPr/>
        </p:nvSpPr>
        <p:spPr>
          <a:xfrm>
            <a:off x="5902580" y="5264654"/>
            <a:ext cx="2054460" cy="50116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 smtClean="0">
                <a:solidFill>
                  <a:schemeClr val="tx1"/>
                </a:solidFill>
              </a:rPr>
              <a:t>수밀테스트</a:t>
            </a:r>
            <a:r>
              <a:rPr lang="en-US" altLang="ko-KR" dirty="0" smtClean="0">
                <a:solidFill>
                  <a:schemeClr val="tx1"/>
                </a:solidFill>
              </a:rPr>
              <a:t>2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324847" y="5848679"/>
            <a:ext cx="85778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ko-KR" sz="1800" spc="-220" dirty="0">
                <a:solidFill>
                  <a:prstClr val="black"/>
                </a:solidFill>
              </a:rPr>
              <a:t> ○ </a:t>
            </a:r>
            <a:r>
              <a:rPr lang="ko-KR" altLang="en-US" sz="1800" dirty="0">
                <a:solidFill>
                  <a:schemeClr val="tx1"/>
                </a:solidFill>
              </a:rPr>
              <a:t> </a:t>
            </a:r>
            <a:r>
              <a:rPr lang="ko-KR" altLang="en-US" sz="1800" dirty="0" smtClean="0">
                <a:solidFill>
                  <a:schemeClr val="tx1"/>
                </a:solidFill>
              </a:rPr>
              <a:t>테스트 결과 </a:t>
            </a:r>
            <a:r>
              <a:rPr lang="en-US" altLang="ko-KR" sz="1800" dirty="0" smtClean="0">
                <a:solidFill>
                  <a:schemeClr val="tx1"/>
                </a:solidFill>
              </a:rPr>
              <a:t>: </a:t>
            </a:r>
            <a:r>
              <a:rPr lang="en-US" altLang="ko-KR" sz="1800" dirty="0" err="1" smtClean="0">
                <a:solidFill>
                  <a:schemeClr val="tx1"/>
                </a:solidFill>
              </a:rPr>
              <a:t>halbach</a:t>
            </a:r>
            <a:r>
              <a:rPr lang="en-US" altLang="ko-KR" sz="1800" dirty="0" smtClean="0">
                <a:solidFill>
                  <a:schemeClr val="tx1"/>
                </a:solidFill>
              </a:rPr>
              <a:t> </a:t>
            </a:r>
            <a:r>
              <a:rPr lang="ko-KR" altLang="en-US" sz="1800" dirty="0" smtClean="0">
                <a:solidFill>
                  <a:schemeClr val="tx1"/>
                </a:solidFill>
              </a:rPr>
              <a:t>자력 개선하여 </a:t>
            </a:r>
            <a:r>
              <a:rPr lang="ko-KR" altLang="en-US" sz="1800" dirty="0" smtClean="0">
                <a:solidFill>
                  <a:schemeClr val="tx1"/>
                </a:solidFill>
                <a:sym typeface="Wingdings"/>
              </a:rPr>
              <a:t>자석고정장치는 탈락되지 않으나</a:t>
            </a:r>
            <a:r>
              <a:rPr lang="en-US" altLang="ko-KR" sz="1800" dirty="0" smtClean="0">
                <a:solidFill>
                  <a:schemeClr val="tx1"/>
                </a:solidFill>
                <a:sym typeface="Wingdings"/>
              </a:rPr>
              <a:t>,</a:t>
            </a:r>
          </a:p>
          <a:p>
            <a:pPr algn="l"/>
            <a:r>
              <a:rPr lang="en-US" altLang="ko-KR" sz="1800" dirty="0" smtClean="0">
                <a:solidFill>
                  <a:schemeClr val="tx1"/>
                </a:solidFill>
                <a:sym typeface="Wingdings"/>
              </a:rPr>
              <a:t>                       </a:t>
            </a:r>
            <a:r>
              <a:rPr lang="ko-KR" altLang="en-US" sz="1800" dirty="0" err="1" smtClean="0">
                <a:solidFill>
                  <a:schemeClr val="tx1"/>
                </a:solidFill>
                <a:sym typeface="Wingdings"/>
              </a:rPr>
              <a:t>유출압</a:t>
            </a:r>
            <a:r>
              <a:rPr lang="ko-KR" altLang="en-US" sz="1800" dirty="0" smtClean="0">
                <a:solidFill>
                  <a:schemeClr val="tx1"/>
                </a:solidFill>
                <a:sym typeface="Wingdings"/>
              </a:rPr>
              <a:t> </a:t>
            </a:r>
            <a:r>
              <a:rPr lang="en-US" altLang="ko-KR" sz="1800" dirty="0">
                <a:solidFill>
                  <a:schemeClr val="tx1"/>
                </a:solidFill>
                <a:sym typeface="Wingdings"/>
              </a:rPr>
              <a:t>0.3bar</a:t>
            </a:r>
            <a:r>
              <a:rPr lang="ko-KR" altLang="en-US" sz="1800" dirty="0">
                <a:solidFill>
                  <a:schemeClr val="tx1"/>
                </a:solidFill>
                <a:sym typeface="Wingdings"/>
              </a:rPr>
              <a:t>시 </a:t>
            </a:r>
            <a:r>
              <a:rPr lang="ko-KR" altLang="en-US" sz="1800" dirty="0" smtClean="0">
                <a:solidFill>
                  <a:schemeClr val="tx1"/>
                </a:solidFill>
                <a:sym typeface="Wingdings"/>
              </a:rPr>
              <a:t>자석이 없는</a:t>
            </a:r>
            <a:r>
              <a:rPr lang="en-US" altLang="ko-KR" sz="1800" dirty="0">
                <a:solidFill>
                  <a:schemeClr val="tx1"/>
                </a:solidFill>
                <a:sym typeface="Wingdings"/>
              </a:rPr>
              <a:t> </a:t>
            </a:r>
            <a:r>
              <a:rPr lang="ko-KR" altLang="en-US" sz="1800" dirty="0" smtClean="0">
                <a:solidFill>
                  <a:schemeClr val="tx1"/>
                </a:solidFill>
                <a:sym typeface="Wingdings"/>
              </a:rPr>
              <a:t>연결고리 사이로 유출 </a:t>
            </a:r>
            <a:endParaRPr lang="en-US" altLang="ko-KR" sz="1800" dirty="0" smtClean="0">
              <a:solidFill>
                <a:schemeClr val="tx1"/>
              </a:solidFill>
            </a:endParaRPr>
          </a:p>
        </p:txBody>
      </p:sp>
      <p:sp>
        <p:nvSpPr>
          <p:cNvPr id="24" name="타원 23"/>
          <p:cNvSpPr/>
          <p:nvPr/>
        </p:nvSpPr>
        <p:spPr>
          <a:xfrm>
            <a:off x="7229475" y="4514850"/>
            <a:ext cx="257176" cy="2667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타원 24"/>
          <p:cNvSpPr/>
          <p:nvPr/>
        </p:nvSpPr>
        <p:spPr>
          <a:xfrm>
            <a:off x="7100887" y="4210050"/>
            <a:ext cx="257176" cy="2667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타원 25"/>
          <p:cNvSpPr/>
          <p:nvPr/>
        </p:nvSpPr>
        <p:spPr>
          <a:xfrm>
            <a:off x="6843712" y="4781550"/>
            <a:ext cx="257176" cy="2667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latinLnBrk="1"/>
            <a:fld id="{3126C0E1-0F71-4FB3-A1D9-293B2EAFB29B}" type="slidenum">
              <a:rPr lang="en-US" altLang="en-US"/>
              <a:pPr algn="r" latinLnBrk="1"/>
              <a:t>14</a:t>
            </a:fld>
            <a:endParaRPr lang="en-US" altLang="en-US"/>
          </a:p>
        </p:txBody>
      </p:sp>
      <p:sp>
        <p:nvSpPr>
          <p:cNvPr id="8" name="직사각형 7"/>
          <p:cNvSpPr/>
          <p:nvPr/>
        </p:nvSpPr>
        <p:spPr>
          <a:xfrm>
            <a:off x="345440" y="1723950"/>
            <a:ext cx="9072880" cy="27238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dirty="0">
                <a:solidFill>
                  <a:schemeClr val="tx1"/>
                </a:solidFill>
              </a:rPr>
              <a:t>□ </a:t>
            </a:r>
            <a:r>
              <a:rPr lang="ko-KR" altLang="en-US" dirty="0" smtClean="0">
                <a:solidFill>
                  <a:schemeClr val="tx1"/>
                </a:solidFill>
              </a:rPr>
              <a:t>고정장치 </a:t>
            </a:r>
            <a:r>
              <a:rPr lang="ko-KR" altLang="en-US" dirty="0">
                <a:solidFill>
                  <a:schemeClr val="tx1"/>
                </a:solidFill>
              </a:rPr>
              <a:t>제작</a:t>
            </a:r>
          </a:p>
          <a:p>
            <a:pPr algn="just">
              <a:lnSpc>
                <a:spcPct val="150000"/>
              </a:lnSpc>
            </a:pPr>
            <a:r>
              <a:rPr lang="en-US" altLang="ko-KR" sz="1800" spc="-220" dirty="0">
                <a:solidFill>
                  <a:schemeClr val="tx1"/>
                </a:solidFill>
              </a:rPr>
              <a:t>   ○  </a:t>
            </a:r>
            <a:r>
              <a:rPr lang="ko-KR" altLang="en-US" sz="1800" spc="-220" dirty="0" smtClean="0">
                <a:solidFill>
                  <a:schemeClr val="tx1"/>
                </a:solidFill>
              </a:rPr>
              <a:t>규격 </a:t>
            </a:r>
            <a:r>
              <a:rPr lang="en-US" altLang="ko-KR" sz="1800" spc="-220" dirty="0" smtClean="0">
                <a:solidFill>
                  <a:schemeClr val="tx1"/>
                </a:solidFill>
                <a:sym typeface="Wingdings" panose="05000000000000000000" pitchFamily="2" charset="2"/>
              </a:rPr>
              <a:t>: </a:t>
            </a:r>
            <a:r>
              <a:rPr lang="en-US" altLang="ko-KR" sz="1800" spc="-220" dirty="0" smtClean="0">
                <a:solidFill>
                  <a:schemeClr val="tx1"/>
                </a:solidFill>
              </a:rPr>
              <a:t> </a:t>
            </a:r>
            <a:r>
              <a:rPr lang="ko-KR" altLang="en-US" sz="1800" spc="-220" dirty="0" smtClean="0">
                <a:solidFill>
                  <a:schemeClr val="tx1"/>
                </a:solidFill>
              </a:rPr>
              <a:t>길이 </a:t>
            </a:r>
            <a:r>
              <a:rPr lang="en-US" altLang="ko-KR" sz="1800" spc="-220" dirty="0" smtClean="0">
                <a:solidFill>
                  <a:schemeClr val="tx1"/>
                </a:solidFill>
              </a:rPr>
              <a:t>238cm</a:t>
            </a:r>
            <a:r>
              <a:rPr lang="ko-KR" altLang="en-US" sz="1800" spc="-220" dirty="0" smtClean="0">
                <a:solidFill>
                  <a:schemeClr val="tx1"/>
                </a:solidFill>
              </a:rPr>
              <a:t>  무게 </a:t>
            </a:r>
            <a:r>
              <a:rPr lang="en-US" altLang="ko-KR" sz="1800" spc="-220" dirty="0" smtClean="0">
                <a:solidFill>
                  <a:schemeClr val="tx1"/>
                </a:solidFill>
              </a:rPr>
              <a:t>6.5kg </a:t>
            </a:r>
          </a:p>
          <a:p>
            <a:pPr algn="just">
              <a:lnSpc>
                <a:spcPct val="150000"/>
              </a:lnSpc>
            </a:pPr>
            <a:r>
              <a:rPr lang="en-US" altLang="ko-KR" sz="1800" spc="-220" dirty="0" smtClean="0">
                <a:solidFill>
                  <a:schemeClr val="tx1"/>
                </a:solidFill>
              </a:rPr>
              <a:t>      </a:t>
            </a:r>
            <a:r>
              <a:rPr lang="en-US" altLang="ko-KR" sz="1800" spc="-200" dirty="0" smtClean="0">
                <a:solidFill>
                  <a:schemeClr val="tx1"/>
                </a:solidFill>
              </a:rPr>
              <a:t>- </a:t>
            </a:r>
            <a:r>
              <a:rPr lang="ko-KR" altLang="en-US" sz="1600" spc="-200" dirty="0" smtClean="0">
                <a:solidFill>
                  <a:schemeClr val="tx1"/>
                </a:solidFill>
              </a:rPr>
              <a:t>자석장치 </a:t>
            </a:r>
            <a:r>
              <a:rPr lang="en-US" altLang="ko-KR" sz="1600" spc="-200" dirty="0" smtClean="0">
                <a:solidFill>
                  <a:schemeClr val="tx1"/>
                </a:solidFill>
              </a:rPr>
              <a:t>:</a:t>
            </a:r>
            <a:r>
              <a:rPr lang="en-US" altLang="ko-KR" sz="1800" spc="-200" dirty="0" smtClean="0">
                <a:solidFill>
                  <a:schemeClr val="tx1"/>
                </a:solidFill>
              </a:rPr>
              <a:t>  </a:t>
            </a:r>
            <a:r>
              <a:rPr lang="ko-KR" altLang="en-US" sz="1600" spc="-200" dirty="0" err="1" smtClean="0">
                <a:solidFill>
                  <a:schemeClr val="tx1"/>
                </a:solidFill>
              </a:rPr>
              <a:t>스텐케이스</a:t>
            </a:r>
            <a:r>
              <a:rPr lang="en-US" altLang="ko-KR" sz="1600" spc="-200" dirty="0" smtClean="0">
                <a:solidFill>
                  <a:schemeClr val="tx1"/>
                </a:solidFill>
              </a:rPr>
              <a:t>16.5x7x3cm, 1.1t </a:t>
            </a:r>
            <a:r>
              <a:rPr lang="ko-KR" altLang="en-US" sz="1600" spc="-200" dirty="0" err="1" smtClean="0">
                <a:solidFill>
                  <a:schemeClr val="tx1"/>
                </a:solidFill>
              </a:rPr>
              <a:t>네오디윰</a:t>
            </a:r>
            <a:r>
              <a:rPr lang="ko-KR" altLang="en-US" sz="1600" spc="-200" dirty="0" smtClean="0">
                <a:solidFill>
                  <a:schemeClr val="tx1"/>
                </a:solidFill>
              </a:rPr>
              <a:t> 자석 </a:t>
            </a:r>
            <a:r>
              <a:rPr lang="en-US" altLang="ko-KR" sz="1600" spc="-200" dirty="0" smtClean="0">
                <a:solidFill>
                  <a:schemeClr val="tx1"/>
                </a:solidFill>
              </a:rPr>
              <a:t>5x2.5x2.5cm, n35</a:t>
            </a:r>
            <a:r>
              <a:rPr lang="ko-KR" altLang="en-US" sz="1600" spc="-200" dirty="0" smtClean="0">
                <a:solidFill>
                  <a:schemeClr val="tx1"/>
                </a:solidFill>
              </a:rPr>
              <a:t>등급 </a:t>
            </a:r>
            <a:r>
              <a:rPr lang="en-US" altLang="ko-KR" sz="1600" spc="-200" dirty="0" smtClean="0">
                <a:solidFill>
                  <a:schemeClr val="tx1"/>
                </a:solidFill>
              </a:rPr>
              <a:t>3~4</a:t>
            </a:r>
            <a:r>
              <a:rPr lang="ko-KR" altLang="en-US" sz="1600" spc="-200" dirty="0" smtClean="0">
                <a:solidFill>
                  <a:schemeClr val="tx1"/>
                </a:solidFill>
              </a:rPr>
              <a:t>개 </a:t>
            </a:r>
            <a:r>
              <a:rPr lang="en-US" altLang="ko-KR" sz="1600" spc="-200" dirty="0" err="1" smtClean="0">
                <a:solidFill>
                  <a:schemeClr val="tx1"/>
                </a:solidFill>
              </a:rPr>
              <a:t>halbach</a:t>
            </a:r>
            <a:r>
              <a:rPr lang="en-US" altLang="ko-KR" sz="1600" spc="-200" dirty="0" smtClean="0">
                <a:solidFill>
                  <a:schemeClr val="tx1"/>
                </a:solidFill>
              </a:rPr>
              <a:t> </a:t>
            </a:r>
            <a:r>
              <a:rPr lang="ko-KR" altLang="en-US" sz="1600" spc="-200" dirty="0" smtClean="0">
                <a:solidFill>
                  <a:schemeClr val="tx1"/>
                </a:solidFill>
              </a:rPr>
              <a:t>배열 내장</a:t>
            </a:r>
            <a:endParaRPr lang="en-US" altLang="ko-KR" sz="1800" spc="-200" dirty="0" smtClean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altLang="ko-KR" sz="1600" spc="-220" dirty="0" smtClean="0">
                <a:solidFill>
                  <a:schemeClr val="tx1"/>
                </a:solidFill>
              </a:rPr>
              <a:t>       -  </a:t>
            </a:r>
            <a:r>
              <a:rPr lang="ko-KR" altLang="en-US" sz="1600" spc="-220" dirty="0" smtClean="0">
                <a:solidFill>
                  <a:schemeClr val="tx1"/>
                </a:solidFill>
              </a:rPr>
              <a:t>금속장치 </a:t>
            </a:r>
            <a:r>
              <a:rPr lang="en-US" altLang="ko-KR" sz="1600" spc="-220" dirty="0" smtClean="0">
                <a:solidFill>
                  <a:schemeClr val="tx1"/>
                </a:solidFill>
              </a:rPr>
              <a:t>: </a:t>
            </a:r>
            <a:r>
              <a:rPr lang="ko-KR" altLang="en-US" sz="1600" spc="-220" dirty="0" err="1" smtClean="0">
                <a:solidFill>
                  <a:schemeClr val="tx1"/>
                </a:solidFill>
              </a:rPr>
              <a:t>알루미늄바</a:t>
            </a:r>
            <a:r>
              <a:rPr lang="en-US" altLang="ko-KR" sz="1600" spc="-220" dirty="0" smtClean="0">
                <a:solidFill>
                  <a:schemeClr val="tx1"/>
                </a:solidFill>
              </a:rPr>
              <a:t>75</a:t>
            </a:r>
            <a:r>
              <a:rPr lang="en-US" altLang="ko-KR" sz="1600" dirty="0" smtClean="0">
                <a:solidFill>
                  <a:schemeClr val="tx1"/>
                </a:solidFill>
              </a:rPr>
              <a:t>x</a:t>
            </a:r>
            <a:r>
              <a:rPr lang="en-US" altLang="ko-KR" sz="1600" spc="-220" dirty="0" smtClean="0">
                <a:solidFill>
                  <a:schemeClr val="tx1"/>
                </a:solidFill>
              </a:rPr>
              <a:t>5cm, 3T, 2</a:t>
            </a:r>
            <a:r>
              <a:rPr lang="ko-KR" altLang="en-US" sz="1600" spc="-220" dirty="0" smtClean="0">
                <a:solidFill>
                  <a:schemeClr val="tx1"/>
                </a:solidFill>
              </a:rPr>
              <a:t>개</a:t>
            </a:r>
            <a:r>
              <a:rPr lang="en-US" altLang="ko-KR" sz="1600" spc="-220" dirty="0" smtClean="0">
                <a:solidFill>
                  <a:schemeClr val="tx1"/>
                </a:solidFill>
              </a:rPr>
              <a:t>, </a:t>
            </a:r>
            <a:r>
              <a:rPr lang="ko-KR" altLang="en-US" sz="1600" spc="-220" dirty="0" smtClean="0">
                <a:solidFill>
                  <a:schemeClr val="tx1"/>
                </a:solidFill>
              </a:rPr>
              <a:t>강철판 </a:t>
            </a:r>
            <a:r>
              <a:rPr lang="en-US" altLang="ko-KR" sz="1600" spc="-220" dirty="0" smtClean="0">
                <a:solidFill>
                  <a:schemeClr val="tx1"/>
                </a:solidFill>
              </a:rPr>
              <a:t>15</a:t>
            </a:r>
            <a:r>
              <a:rPr lang="en-US" altLang="ko-KR" sz="1600" dirty="0" smtClean="0">
                <a:solidFill>
                  <a:schemeClr val="tx1"/>
                </a:solidFill>
              </a:rPr>
              <a:t>x</a:t>
            </a:r>
            <a:r>
              <a:rPr lang="en-US" altLang="ko-KR" sz="1600" spc="-220" dirty="0" smtClean="0">
                <a:solidFill>
                  <a:schemeClr val="tx1"/>
                </a:solidFill>
              </a:rPr>
              <a:t>5cm, 4.5T, 6</a:t>
            </a:r>
            <a:r>
              <a:rPr lang="ko-KR" altLang="en-US" sz="1600" spc="-220" dirty="0" smtClean="0">
                <a:solidFill>
                  <a:schemeClr val="tx1"/>
                </a:solidFill>
              </a:rPr>
              <a:t>개</a:t>
            </a:r>
            <a:r>
              <a:rPr lang="en-US" altLang="ko-KR" sz="1600" spc="-220" dirty="0" smtClean="0">
                <a:solidFill>
                  <a:schemeClr val="tx1"/>
                </a:solidFill>
              </a:rPr>
              <a:t>  </a:t>
            </a:r>
          </a:p>
          <a:p>
            <a:pPr algn="just">
              <a:lnSpc>
                <a:spcPct val="150000"/>
              </a:lnSpc>
            </a:pPr>
            <a:r>
              <a:rPr lang="en-US" altLang="ko-KR" sz="1800" spc="-220" dirty="0" smtClean="0">
                <a:solidFill>
                  <a:schemeClr val="tx1"/>
                </a:solidFill>
              </a:rPr>
              <a:t>   </a:t>
            </a:r>
            <a:r>
              <a:rPr lang="en-US" altLang="ko-KR" sz="1800" spc="-220" dirty="0">
                <a:solidFill>
                  <a:schemeClr val="tx1"/>
                </a:solidFill>
              </a:rPr>
              <a:t>○ </a:t>
            </a:r>
            <a:r>
              <a:rPr lang="en-US" altLang="ko-KR" sz="1800" dirty="0">
                <a:solidFill>
                  <a:schemeClr val="tx1"/>
                </a:solidFill>
              </a:rPr>
              <a:t> </a:t>
            </a:r>
            <a:r>
              <a:rPr lang="ko-KR" altLang="en-US" sz="1800" dirty="0" smtClean="0">
                <a:solidFill>
                  <a:schemeClr val="tx1"/>
                </a:solidFill>
              </a:rPr>
              <a:t>자석 부착력 </a:t>
            </a:r>
            <a:r>
              <a:rPr lang="en-US" altLang="ko-KR" sz="1800" dirty="0" smtClean="0">
                <a:solidFill>
                  <a:schemeClr val="tx1"/>
                </a:solidFill>
              </a:rPr>
              <a:t>: </a:t>
            </a:r>
            <a:r>
              <a:rPr lang="ko-KR" altLang="en-US" sz="1800" dirty="0" err="1" smtClean="0">
                <a:solidFill>
                  <a:schemeClr val="tx1"/>
                </a:solidFill>
              </a:rPr>
              <a:t>한개당</a:t>
            </a:r>
            <a:r>
              <a:rPr lang="ko-KR" altLang="en-US" sz="1800" dirty="0" smtClean="0">
                <a:solidFill>
                  <a:schemeClr val="tx1"/>
                </a:solidFill>
              </a:rPr>
              <a:t> 약 </a:t>
            </a:r>
            <a:r>
              <a:rPr lang="en-US" altLang="ko-KR" sz="1800" dirty="0" smtClean="0">
                <a:solidFill>
                  <a:schemeClr val="tx1"/>
                </a:solidFill>
              </a:rPr>
              <a:t>63kg </a:t>
            </a:r>
            <a:r>
              <a:rPr lang="ko-KR" altLang="en-US" sz="1800" dirty="0" smtClean="0">
                <a:solidFill>
                  <a:schemeClr val="tx1"/>
                </a:solidFill>
              </a:rPr>
              <a:t>또는 </a:t>
            </a:r>
            <a:r>
              <a:rPr lang="en-US" altLang="ko-KR" sz="1800" dirty="0" smtClean="0">
                <a:solidFill>
                  <a:schemeClr val="tx1"/>
                </a:solidFill>
              </a:rPr>
              <a:t>93kg</a:t>
            </a:r>
            <a:r>
              <a:rPr lang="en-US" altLang="ko-KR" sz="1600" dirty="0" smtClean="0">
                <a:solidFill>
                  <a:schemeClr val="tx1"/>
                </a:solidFill>
              </a:rPr>
              <a:t>(</a:t>
            </a:r>
            <a:r>
              <a:rPr lang="ko-KR" altLang="en-US" sz="1600" dirty="0" smtClean="0">
                <a:solidFill>
                  <a:schemeClr val="tx1"/>
                </a:solidFill>
              </a:rPr>
              <a:t>봉쇄패드 두께 약 </a:t>
            </a:r>
            <a:r>
              <a:rPr lang="en-US" altLang="ko-KR" sz="1600" dirty="0" smtClean="0">
                <a:solidFill>
                  <a:schemeClr val="tx1"/>
                </a:solidFill>
              </a:rPr>
              <a:t>3mm</a:t>
            </a:r>
            <a:r>
              <a:rPr lang="ko-KR" altLang="en-US" sz="1600" dirty="0" smtClean="0">
                <a:solidFill>
                  <a:schemeClr val="tx1"/>
                </a:solidFill>
              </a:rPr>
              <a:t>기준</a:t>
            </a:r>
            <a:r>
              <a:rPr lang="en-US" altLang="ko-KR" sz="1600" dirty="0" smtClean="0">
                <a:solidFill>
                  <a:schemeClr val="tx1"/>
                </a:solidFill>
              </a:rPr>
              <a:t>)</a:t>
            </a:r>
            <a:endParaRPr lang="en-US" altLang="ko-KR" sz="1800" dirty="0" smtClean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altLang="ko-KR" sz="1800" spc="-220" dirty="0" smtClean="0">
                <a:solidFill>
                  <a:schemeClr val="tx1"/>
                </a:solidFill>
              </a:rPr>
              <a:t>   ○ </a:t>
            </a:r>
            <a:r>
              <a:rPr lang="ko-KR" altLang="en-US" sz="1800" spc="-220" dirty="0">
                <a:solidFill>
                  <a:schemeClr val="tx1"/>
                </a:solidFill>
              </a:rPr>
              <a:t> </a:t>
            </a:r>
            <a:r>
              <a:rPr lang="ko-KR" altLang="en-US" sz="1800" spc="-220" dirty="0" err="1" smtClean="0">
                <a:solidFill>
                  <a:schemeClr val="tx1"/>
                </a:solidFill>
              </a:rPr>
              <a:t>수중타정기</a:t>
            </a:r>
            <a:r>
              <a:rPr lang="ko-KR" altLang="en-US" sz="1800" spc="-220" dirty="0" smtClean="0">
                <a:solidFill>
                  <a:schemeClr val="tx1"/>
                </a:solidFill>
              </a:rPr>
              <a:t> 활용 </a:t>
            </a:r>
            <a:r>
              <a:rPr lang="en-US" altLang="ko-KR" sz="1800" spc="-220" dirty="0" smtClean="0">
                <a:solidFill>
                  <a:schemeClr val="tx1"/>
                </a:solidFill>
              </a:rPr>
              <a:t>: </a:t>
            </a:r>
            <a:r>
              <a:rPr lang="ko-KR" altLang="en-US" sz="1800" spc="-220" dirty="0" smtClean="0">
                <a:solidFill>
                  <a:schemeClr val="tx1"/>
                </a:solidFill>
              </a:rPr>
              <a:t>자석으로 초기 부착 후 </a:t>
            </a:r>
            <a:r>
              <a:rPr lang="ko-KR" altLang="en-US" sz="1800" spc="-220" dirty="0" err="1" smtClean="0">
                <a:solidFill>
                  <a:schemeClr val="tx1"/>
                </a:solidFill>
              </a:rPr>
              <a:t>수중타정기로</a:t>
            </a:r>
            <a:r>
              <a:rPr lang="ko-KR" altLang="en-US" sz="1800" spc="-220" dirty="0" smtClean="0">
                <a:solidFill>
                  <a:schemeClr val="tx1"/>
                </a:solidFill>
              </a:rPr>
              <a:t> 금속판</a:t>
            </a:r>
            <a:r>
              <a:rPr lang="en-US" altLang="ko-KR" sz="1800" spc="-220" dirty="0" smtClean="0">
                <a:solidFill>
                  <a:schemeClr val="tx1"/>
                </a:solidFill>
              </a:rPr>
              <a:t> 6</a:t>
            </a:r>
            <a:r>
              <a:rPr lang="ko-KR" altLang="en-US" sz="1800" spc="-220" dirty="0" smtClean="0">
                <a:solidFill>
                  <a:schemeClr val="tx1"/>
                </a:solidFill>
              </a:rPr>
              <a:t>개를 고정</a:t>
            </a:r>
            <a:endParaRPr lang="ko-KR" altLang="en-US" sz="1800" dirty="0">
              <a:solidFill>
                <a:schemeClr val="tx1"/>
              </a:solidFill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anchor="ctr" anchorCtr="0">
            <a:spAutoFit/>
          </a:bodyPr>
          <a:lstStyle/>
          <a:p>
            <a:endParaRPr lang="ko-KR" altLang="en-US"/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anchor="ctr" anchorCtr="0">
            <a:spAutoFit/>
          </a:bodyPr>
          <a:lstStyle/>
          <a:p>
            <a:endParaRPr lang="ko-KR" altLang="en-US"/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anchor="ctr" anchorCtr="0">
            <a:spAutoFit/>
          </a:bodyPr>
          <a:lstStyle/>
          <a:p>
            <a:endParaRPr lang="ko-KR" altLang="en-US"/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anchor="ctr" anchorCtr="0">
            <a:spAutoFit/>
          </a:bodyPr>
          <a:lstStyle/>
          <a:p>
            <a:endParaRPr lang="ko-KR" altLang="en-US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anchor="ctr" anchorCtr="0">
            <a:spAutoFit/>
          </a:bodyPr>
          <a:lstStyle/>
          <a:p>
            <a:endParaRPr lang="ko-KR" altLang="en-US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anchor="ctr" anchorCtr="0">
            <a:spAutoFit/>
          </a:bodyPr>
          <a:lstStyle/>
          <a:p>
            <a:endParaRPr lang="ko-KR" altLang="en-US"/>
          </a:p>
        </p:txBody>
      </p:sp>
      <p:sp>
        <p:nvSpPr>
          <p:cNvPr id="17" name="텍스트 개체 틀 2"/>
          <p:cNvSpPr txBox="1"/>
          <p:nvPr/>
        </p:nvSpPr>
        <p:spPr>
          <a:xfrm>
            <a:off x="1912768" y="836699"/>
            <a:ext cx="6856956" cy="389658"/>
          </a:xfrm>
          <a:prstGeom prst="rect">
            <a:avLst/>
          </a:prstGeom>
          <a:noFill/>
        </p:spPr>
        <p:txBody>
          <a:bodyPr wrap="square" tIns="46800">
            <a:spAutoFit/>
          </a:bodyPr>
          <a:lstStyle>
            <a:lvl1pPr marL="0" indent="0" algn="l" defTabSz="959983" rtl="0" eaLnBrk="1" latinLnBrk="0" hangingPunct="1">
              <a:lnSpc>
                <a:spcPts val="2200"/>
              </a:lnSpc>
              <a:spcBef>
                <a:spcPts val="1050"/>
              </a:spcBef>
              <a:buFont typeface="Arial"/>
              <a:buNone/>
              <a:defRPr lang="en-US" sz="2400" kern="1200" dirty="0">
                <a:solidFill>
                  <a:schemeClr val="bg1"/>
                </a:solidFill>
                <a:latin typeface="나눔고딕"/>
                <a:ea typeface="나눔고딕"/>
                <a:cs typeface="+mn-cs"/>
              </a:defRPr>
            </a:lvl1pPr>
            <a:lvl2pPr marL="719987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252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99979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79971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18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59963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18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39954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18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9946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18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99938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18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9930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18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ko-KR" altLang="en-US" sz="2800" dirty="0" smtClean="0">
                <a:latin typeface="+mj-ea"/>
              </a:rPr>
              <a:t>연구내용</a:t>
            </a:r>
            <a:r>
              <a:rPr altLang="ko-KR" sz="2800" smtClean="0">
                <a:latin typeface="+mj-ea"/>
              </a:rPr>
              <a:t>(</a:t>
            </a:r>
            <a:r>
              <a:rPr lang="ko-KR" altLang="en-US" sz="2800" dirty="0" smtClean="0">
                <a:latin typeface="+mj-ea"/>
              </a:rPr>
              <a:t>선체 고정장치 연구</a:t>
            </a:r>
            <a:r>
              <a:rPr altLang="ko-KR" sz="2800" smtClean="0">
                <a:latin typeface="+mj-ea"/>
              </a:rPr>
              <a:t>)</a:t>
            </a:r>
            <a:endParaRPr lang="ko-KR" altLang="en-US" sz="2800" dirty="0">
              <a:latin typeface="+mj-ea"/>
            </a:endParaRPr>
          </a:p>
        </p:txBody>
      </p:sp>
      <p:pic>
        <p:nvPicPr>
          <p:cNvPr id="1026" name="Picture 2" descr="C:\Users\이시찬\Downloads\Photos (71)\dd\[크기변환]20210911_1836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4231" y="4440873"/>
            <a:ext cx="2874009" cy="1919287"/>
          </a:xfrm>
          <a:prstGeom prst="rect">
            <a:avLst/>
          </a:prstGeom>
          <a:noFill/>
        </p:spPr>
      </p:pic>
      <p:pic>
        <p:nvPicPr>
          <p:cNvPr id="1027" name="Picture 3" descr="C:\Users\이시찬\Downloads\Photos (71)\dd\[크기변환]20210911_18394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53840" y="4418647"/>
            <a:ext cx="1996834" cy="1941513"/>
          </a:xfrm>
          <a:prstGeom prst="rect">
            <a:avLst/>
          </a:prstGeom>
          <a:noFill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50889" y="4387850"/>
            <a:ext cx="2437511" cy="1951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5" name="직선 화살표 연결선 14"/>
          <p:cNvCxnSpPr/>
          <p:nvPr/>
        </p:nvCxnSpPr>
        <p:spPr>
          <a:xfrm>
            <a:off x="1143000" y="4572000"/>
            <a:ext cx="2206870" cy="96715"/>
          </a:xfrm>
          <a:prstGeom prst="straightConnector1">
            <a:avLst/>
          </a:prstGeom>
          <a:ln w="1905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872761" y="4352192"/>
            <a:ext cx="7385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>
                <a:solidFill>
                  <a:srgbClr val="FF0000"/>
                </a:solidFill>
              </a:rPr>
              <a:t>2.4m</a:t>
            </a:r>
            <a:endParaRPr lang="ko-KR" altLang="en-US" sz="1400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487007" y="6034454"/>
            <a:ext cx="10726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>
                <a:solidFill>
                  <a:srgbClr val="FF0000"/>
                </a:solidFill>
              </a:rPr>
              <a:t>75cm</a:t>
            </a:r>
            <a:endParaRPr lang="ko-KR" altLang="en-US" sz="1400" dirty="0">
              <a:solidFill>
                <a:srgbClr val="FF0000"/>
              </a:solidFill>
            </a:endParaRPr>
          </a:p>
        </p:txBody>
      </p:sp>
      <p:cxnSp>
        <p:nvCxnSpPr>
          <p:cNvPr id="19" name="직선 화살표 연결선 18"/>
          <p:cNvCxnSpPr/>
          <p:nvPr/>
        </p:nvCxnSpPr>
        <p:spPr>
          <a:xfrm>
            <a:off x="4659923" y="6075485"/>
            <a:ext cx="764931" cy="35169"/>
          </a:xfrm>
          <a:prstGeom prst="straightConnector1">
            <a:avLst/>
          </a:prstGeom>
          <a:ln w="1905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직선 화살표 연결선 22"/>
          <p:cNvCxnSpPr/>
          <p:nvPr/>
        </p:nvCxnSpPr>
        <p:spPr>
          <a:xfrm flipV="1">
            <a:off x="6412522" y="6075485"/>
            <a:ext cx="2309447" cy="161191"/>
          </a:xfrm>
          <a:prstGeom prst="straightConnector1">
            <a:avLst/>
          </a:prstGeom>
          <a:ln w="1905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975229" y="6095996"/>
            <a:ext cx="10726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>
                <a:solidFill>
                  <a:srgbClr val="FF0000"/>
                </a:solidFill>
              </a:rPr>
              <a:t>2.9m</a:t>
            </a:r>
            <a:endParaRPr lang="ko-KR" altLang="en-US" sz="1400" dirty="0">
              <a:solidFill>
                <a:srgbClr val="FF0000"/>
              </a:solidFill>
            </a:endParaRPr>
          </a:p>
        </p:txBody>
      </p:sp>
      <p:cxnSp>
        <p:nvCxnSpPr>
          <p:cNvPr id="26" name="직선 화살표 연결선 25"/>
          <p:cNvCxnSpPr/>
          <p:nvPr/>
        </p:nvCxnSpPr>
        <p:spPr>
          <a:xfrm rot="16200000" flipH="1">
            <a:off x="7877906" y="4923694"/>
            <a:ext cx="1301266" cy="597876"/>
          </a:xfrm>
          <a:prstGeom prst="straightConnector1">
            <a:avLst/>
          </a:prstGeom>
          <a:ln w="1905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8071338" y="4683366"/>
            <a:ext cx="6945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>
                <a:solidFill>
                  <a:srgbClr val="FF0000"/>
                </a:solidFill>
              </a:rPr>
              <a:t>2.5m</a:t>
            </a:r>
            <a:endParaRPr lang="ko-KR" altLang="en-US" sz="1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텍스트 개체 틀 2"/>
          <p:cNvSpPr txBox="1"/>
          <p:nvPr/>
        </p:nvSpPr>
        <p:spPr>
          <a:xfrm>
            <a:off x="1912768" y="836699"/>
            <a:ext cx="6856956" cy="389658"/>
          </a:xfrm>
          <a:prstGeom prst="rect">
            <a:avLst/>
          </a:prstGeom>
          <a:noFill/>
        </p:spPr>
        <p:txBody>
          <a:bodyPr wrap="square" tIns="46800">
            <a:spAutoFit/>
          </a:bodyPr>
          <a:lstStyle>
            <a:lvl1pPr marL="0" indent="0" algn="l" defTabSz="959983" rtl="0" eaLnBrk="1" latinLnBrk="0" hangingPunct="1">
              <a:lnSpc>
                <a:spcPts val="2200"/>
              </a:lnSpc>
              <a:spcBef>
                <a:spcPts val="1050"/>
              </a:spcBef>
              <a:buFont typeface="Arial"/>
              <a:buNone/>
              <a:defRPr lang="en-US" sz="2400" kern="1200" dirty="0">
                <a:solidFill>
                  <a:schemeClr val="bg1"/>
                </a:solidFill>
                <a:latin typeface="나눔고딕"/>
                <a:ea typeface="나눔고딕"/>
                <a:cs typeface="+mn-cs"/>
              </a:defRPr>
            </a:lvl1pPr>
            <a:lvl2pPr marL="719987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252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99979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79971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18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59963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18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39954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18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9946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18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99938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18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9930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18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ko-KR" altLang="en-US" sz="2800" dirty="0" smtClean="0">
                <a:latin typeface="+mj-ea"/>
              </a:rPr>
              <a:t>연구결과</a:t>
            </a:r>
            <a:endParaRPr lang="ko-KR" altLang="en-US" sz="2800" dirty="0">
              <a:latin typeface="+mj-ea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latinLnBrk="1"/>
            <a:fld id="{3126C0E1-0F71-4FB3-A1D9-293B2EAFB29B}" type="slidenum">
              <a:rPr lang="en-US" altLang="en-US"/>
              <a:pPr algn="r" latinLnBrk="1"/>
              <a:t>15</a:t>
            </a:fld>
            <a:endParaRPr lang="en-US" alt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anchor="ctr" anchorCtr="0">
            <a:spAutoFit/>
          </a:bodyPr>
          <a:lstStyle/>
          <a:p>
            <a:endParaRPr lang="ko-KR" altLang="en-US"/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anchor="ctr" anchorCtr="0">
            <a:spAutoFit/>
          </a:bodyPr>
          <a:lstStyle/>
          <a:p>
            <a:endParaRPr lang="ko-KR" altLang="en-US"/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anchor="ctr" anchorCtr="0">
            <a:spAutoFit/>
          </a:bodyPr>
          <a:lstStyle/>
          <a:p>
            <a:endParaRPr lang="ko-KR" altLang="en-US"/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anchor="ctr" anchorCtr="0">
            <a:spAutoFit/>
          </a:bodyPr>
          <a:lstStyle/>
          <a:p>
            <a:endParaRPr lang="ko-KR" altLang="en-US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anchor="ctr" anchorCtr="0">
            <a:spAutoFit/>
          </a:bodyPr>
          <a:lstStyle/>
          <a:p>
            <a:endParaRPr lang="ko-KR" altLang="en-US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anchor="ctr" anchorCtr="0">
            <a:spAutoFit/>
          </a:bodyPr>
          <a:lstStyle/>
          <a:p>
            <a:endParaRPr lang="ko-KR" altLang="en-US"/>
          </a:p>
        </p:txBody>
      </p:sp>
      <p:sp>
        <p:nvSpPr>
          <p:cNvPr id="23" name="직사각형 22"/>
          <p:cNvSpPr/>
          <p:nvPr/>
        </p:nvSpPr>
        <p:spPr>
          <a:xfrm>
            <a:off x="345440" y="1723950"/>
            <a:ext cx="86461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dirty="0">
                <a:solidFill>
                  <a:schemeClr val="tx1"/>
                </a:solidFill>
              </a:rPr>
              <a:t>□ </a:t>
            </a:r>
            <a:r>
              <a:rPr lang="ko-KR" altLang="en-US" dirty="0" smtClean="0">
                <a:solidFill>
                  <a:schemeClr val="tx1"/>
                </a:solidFill>
              </a:rPr>
              <a:t>시제품 개발</a:t>
            </a:r>
            <a:endParaRPr lang="en-US" altLang="ko-KR" dirty="0" smtClean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</a:pPr>
            <a:endParaRPr lang="en-US" altLang="ko-KR" dirty="0" smtClean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</a:pPr>
            <a:endParaRPr lang="en-US" altLang="ko-KR" dirty="0" smtClean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</a:pPr>
            <a:endParaRPr lang="en-US" altLang="ko-KR" dirty="0">
              <a:solidFill>
                <a:schemeClr val="tx1"/>
              </a:solidFill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346978" y="4490834"/>
            <a:ext cx="864616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dirty="0">
                <a:solidFill>
                  <a:schemeClr val="tx1"/>
                </a:solidFill>
              </a:rPr>
              <a:t>□ </a:t>
            </a:r>
            <a:r>
              <a:rPr lang="ko-KR" altLang="en-US" dirty="0" err="1" smtClean="0">
                <a:solidFill>
                  <a:schemeClr val="tx1"/>
                </a:solidFill>
              </a:rPr>
              <a:t>향후계획</a:t>
            </a:r>
            <a:endParaRPr lang="en-US" altLang="ko-KR" dirty="0" smtClean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altLang="ko-KR" sz="1800" spc="-220" dirty="0" smtClean="0">
                <a:solidFill>
                  <a:prstClr val="black"/>
                </a:solidFill>
              </a:rPr>
              <a:t>   ○ </a:t>
            </a:r>
            <a:r>
              <a:rPr lang="ko-KR" altLang="en-US" sz="1800" spc="-220" dirty="0" smtClean="0">
                <a:solidFill>
                  <a:prstClr val="black"/>
                </a:solidFill>
              </a:rPr>
              <a:t>시제품 현장배치</a:t>
            </a:r>
            <a:r>
              <a:rPr lang="en-US" altLang="ko-KR" sz="1800" spc="-220" dirty="0" smtClean="0">
                <a:solidFill>
                  <a:prstClr val="black"/>
                </a:solidFill>
              </a:rPr>
              <a:t>(</a:t>
            </a:r>
            <a:r>
              <a:rPr lang="ko-KR" altLang="en-US" sz="1800" spc="-220" dirty="0" err="1" smtClean="0">
                <a:solidFill>
                  <a:prstClr val="black"/>
                </a:solidFill>
              </a:rPr>
              <a:t>중특단</a:t>
            </a:r>
            <a:r>
              <a:rPr lang="en-US" altLang="ko-KR" sz="1800" spc="-220" dirty="0" smtClean="0">
                <a:solidFill>
                  <a:prstClr val="black"/>
                </a:solidFill>
              </a:rPr>
              <a:t>, 9</a:t>
            </a:r>
            <a:r>
              <a:rPr lang="ko-KR" altLang="en-US" sz="1800" spc="-220" dirty="0" err="1" smtClean="0">
                <a:solidFill>
                  <a:prstClr val="black"/>
                </a:solidFill>
              </a:rPr>
              <a:t>월중</a:t>
            </a:r>
            <a:r>
              <a:rPr lang="en-US" altLang="ko-KR" sz="1800" spc="-220" dirty="0" smtClean="0">
                <a:solidFill>
                  <a:prstClr val="black"/>
                </a:solidFill>
              </a:rPr>
              <a:t>)</a:t>
            </a:r>
          </a:p>
          <a:p>
            <a:pPr algn="just">
              <a:lnSpc>
                <a:spcPct val="150000"/>
              </a:lnSpc>
            </a:pPr>
            <a:r>
              <a:rPr lang="en-US" altLang="ko-KR" sz="1800" spc="-220" dirty="0" smtClean="0">
                <a:solidFill>
                  <a:prstClr val="black"/>
                </a:solidFill>
              </a:rPr>
              <a:t>   ○ </a:t>
            </a:r>
            <a:r>
              <a:rPr lang="ko-KR" altLang="en-US" sz="1800" spc="-220" dirty="0" smtClean="0">
                <a:solidFill>
                  <a:prstClr val="black"/>
                </a:solidFill>
              </a:rPr>
              <a:t>선체 충돌 </a:t>
            </a:r>
            <a:r>
              <a:rPr lang="ko-KR" altLang="en-US" sz="1800" spc="-220" dirty="0" err="1" smtClean="0">
                <a:solidFill>
                  <a:prstClr val="black"/>
                </a:solidFill>
              </a:rPr>
              <a:t>대형파공</a:t>
            </a:r>
            <a:r>
              <a:rPr lang="ko-KR" altLang="en-US" sz="1800" spc="-220" dirty="0" smtClean="0">
                <a:solidFill>
                  <a:prstClr val="black"/>
                </a:solidFill>
              </a:rPr>
              <a:t> 발생시 해수유입 최소화 대응자재로 활용</a:t>
            </a:r>
            <a:endParaRPr lang="en-US" altLang="ko-KR" dirty="0">
              <a:solidFill>
                <a:schemeClr val="tx1"/>
              </a:solidFill>
            </a:endParaRPr>
          </a:p>
        </p:txBody>
      </p:sp>
      <p:graphicFrame>
        <p:nvGraphicFramePr>
          <p:cNvPr id="15" name="표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5628806"/>
              </p:ext>
            </p:extLst>
          </p:nvPr>
        </p:nvGraphicFramePr>
        <p:xfrm>
          <a:off x="424961" y="2372947"/>
          <a:ext cx="8279425" cy="1899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9267"/>
                <a:gridCol w="2713518"/>
                <a:gridCol w="2989385"/>
                <a:gridCol w="1767255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구분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초대형봉쇄패드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고정장치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비고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구성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err="1" smtClean="0"/>
                        <a:t>하이파론원단</a:t>
                      </a:r>
                      <a:r>
                        <a:rPr lang="en-US" altLang="ko-KR" sz="1600" dirty="0" smtClean="0"/>
                        <a:t>, </a:t>
                      </a:r>
                    </a:p>
                    <a:p>
                      <a:pPr algn="ctr" latinLnBrk="1"/>
                      <a:r>
                        <a:rPr lang="ko-KR" altLang="en-US" sz="1600" dirty="0" smtClean="0"/>
                        <a:t>아스팔트방수시트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/>
                        <a:t>자석고정장치 </a:t>
                      </a:r>
                      <a:r>
                        <a:rPr lang="en-US" altLang="ko-KR" sz="1600" dirty="0" smtClean="0"/>
                        <a:t>12</a:t>
                      </a:r>
                      <a:r>
                        <a:rPr lang="ko-KR" altLang="en-US" sz="1600" dirty="0" smtClean="0"/>
                        <a:t>개</a:t>
                      </a:r>
                      <a:r>
                        <a:rPr lang="en-US" altLang="ko-KR" sz="1600" dirty="0" smtClean="0"/>
                        <a:t>, </a:t>
                      </a:r>
                    </a:p>
                    <a:p>
                      <a:pPr algn="ctr" latinLnBrk="1"/>
                      <a:r>
                        <a:rPr lang="ko-KR" altLang="en-US" sz="1600" dirty="0" smtClean="0"/>
                        <a:t>금속고정판 </a:t>
                      </a:r>
                      <a:r>
                        <a:rPr lang="en-US" altLang="ko-KR" sz="1600" dirty="0" smtClean="0"/>
                        <a:t>24</a:t>
                      </a:r>
                      <a:r>
                        <a:rPr lang="ko-KR" altLang="en-US" sz="1600" dirty="0" smtClean="0"/>
                        <a:t>개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/>
                        <a:t>자석 부착력</a:t>
                      </a:r>
                      <a:endParaRPr lang="en-US" altLang="ko-KR" sz="1600" dirty="0" smtClean="0"/>
                    </a:p>
                    <a:p>
                      <a:pPr algn="ctr" latinLnBrk="1"/>
                      <a:r>
                        <a:rPr lang="ko-KR" altLang="en-US" sz="1600" dirty="0" smtClean="0"/>
                        <a:t>총 </a:t>
                      </a:r>
                      <a:r>
                        <a:rPr lang="en-US" altLang="ko-KR" sz="1600" dirty="0" smtClean="0"/>
                        <a:t>816kg</a:t>
                      </a:r>
                      <a:endParaRPr lang="ko-KR" alt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크기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2.9x2.5m ,</a:t>
                      </a:r>
                      <a:r>
                        <a:rPr lang="ko-KR" altLang="en-US" sz="1600" dirty="0" smtClean="0"/>
                        <a:t>두께</a:t>
                      </a:r>
                      <a:r>
                        <a:rPr lang="en-US" altLang="ko-KR" sz="1600" dirty="0" smtClean="0"/>
                        <a:t>3mm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/>
                        <a:t>길이 </a:t>
                      </a:r>
                      <a:r>
                        <a:rPr lang="en-US" altLang="ko-KR" sz="1600" dirty="0" smtClean="0"/>
                        <a:t>2.4m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무게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28kg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26kg(6.5kg</a:t>
                      </a:r>
                      <a:r>
                        <a:rPr lang="en-US" altLang="ko-KR" sz="1600" baseline="0" dirty="0" smtClean="0"/>
                        <a:t> 4</a:t>
                      </a:r>
                      <a:r>
                        <a:rPr lang="ko-KR" altLang="en-US" sz="1600" baseline="0" dirty="0" smtClean="0"/>
                        <a:t>줄</a:t>
                      </a:r>
                      <a:r>
                        <a:rPr lang="en-US" altLang="ko-KR" sz="1600" baseline="0" dirty="0" smtClean="0"/>
                        <a:t>)</a:t>
                      </a:r>
                    </a:p>
                    <a:p>
                      <a:pPr algn="ctr" latinLnBrk="1"/>
                      <a:r>
                        <a:rPr lang="en-US" altLang="ko-KR" sz="1600" dirty="0" smtClean="0"/>
                        <a:t>(</a:t>
                      </a:r>
                      <a:r>
                        <a:rPr lang="ko-KR" altLang="en-US" sz="1600" dirty="0" smtClean="0"/>
                        <a:t>자석고정장치 </a:t>
                      </a:r>
                      <a:r>
                        <a:rPr lang="en-US" altLang="ko-KR" sz="1600" dirty="0" smtClean="0"/>
                        <a:t>1</a:t>
                      </a:r>
                      <a:r>
                        <a:rPr lang="ko-KR" altLang="en-US" sz="1600" dirty="0" smtClean="0"/>
                        <a:t>개 </a:t>
                      </a:r>
                      <a:r>
                        <a:rPr lang="en-US" altLang="ko-KR" sz="1600" dirty="0" smtClean="0"/>
                        <a:t>1.2kg)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총 </a:t>
                      </a:r>
                      <a:r>
                        <a:rPr lang="en-US" altLang="ko-KR" dirty="0" smtClean="0"/>
                        <a:t>54kg</a:t>
                      </a:r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39508" y="4618892"/>
            <a:ext cx="2279416" cy="146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직사각형 2"/>
          <p:cNvSpPr>
            <a:spLocks noChangeArrowheads="1"/>
          </p:cNvSpPr>
          <p:nvPr/>
        </p:nvSpPr>
        <p:spPr>
          <a:xfrm>
            <a:off x="2195513" y="2753593"/>
            <a:ext cx="4572000" cy="114975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/>
              <a:buChar char="•"/>
              <a:defRPr sz="3200">
                <a:solidFill>
                  <a:schemeClr val="tx1"/>
                </a:solidFill>
                <a:latin typeface="맑은 고딕"/>
                <a:ea typeface="맑은 고딕"/>
              </a:defRPr>
            </a:lvl1pPr>
            <a:lvl2pPr marL="742950" indent="-285750" eaLnBrk="0" hangingPunct="0">
              <a:spcBef>
                <a:spcPct val="20000"/>
              </a:spcBef>
              <a:buFont typeface="Arial"/>
              <a:buChar char="–"/>
              <a:defRPr sz="2800">
                <a:solidFill>
                  <a:schemeClr val="tx1"/>
                </a:solidFill>
                <a:latin typeface="맑은 고딕"/>
                <a:ea typeface="맑은 고딕"/>
              </a:defRPr>
            </a:lvl2pPr>
            <a:lvl3pPr marL="1143000" indent="-228600" eaLnBrk="0" hangingPunct="0">
              <a:spcBef>
                <a:spcPct val="200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맑은 고딕"/>
                <a:ea typeface="맑은 고딕"/>
              </a:defRPr>
            </a:lvl3pPr>
            <a:lvl4pPr marL="1600200" indent="-228600" eaLnBrk="0" hangingPunct="0">
              <a:spcBef>
                <a:spcPct val="20000"/>
              </a:spcBef>
              <a:buFont typeface="Arial"/>
              <a:buChar char="–"/>
              <a:defRPr sz="2000">
                <a:solidFill>
                  <a:schemeClr val="tx1"/>
                </a:solidFill>
                <a:latin typeface="맑은 고딕"/>
                <a:ea typeface="맑은 고딕"/>
              </a:defRPr>
            </a:lvl4pPr>
            <a:lvl5pPr marL="2057400" indent="-228600" eaLnBrk="0" hangingPunct="0">
              <a:spcBef>
                <a:spcPct val="20000"/>
              </a:spcBef>
              <a:buFont typeface="Arial"/>
              <a:buChar char="»"/>
              <a:defRPr sz="2000">
                <a:solidFill>
                  <a:schemeClr val="tx1"/>
                </a:solidFill>
                <a:latin typeface="맑은 고딕"/>
                <a:ea typeface="맑은 고딕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»"/>
              <a:defRPr sz="2000">
                <a:solidFill>
                  <a:schemeClr val="tx1"/>
                </a:solidFill>
                <a:latin typeface="맑은 고딕"/>
                <a:ea typeface="맑은 고딕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»"/>
              <a:defRPr sz="2000">
                <a:solidFill>
                  <a:schemeClr val="tx1"/>
                </a:solidFill>
                <a:latin typeface="맑은 고딕"/>
                <a:ea typeface="맑은 고딕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»"/>
              <a:defRPr sz="2000">
                <a:solidFill>
                  <a:schemeClr val="tx1"/>
                </a:solidFill>
                <a:latin typeface="맑은 고딕"/>
                <a:ea typeface="맑은 고딕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»"/>
              <a:defRPr sz="2000">
                <a:solidFill>
                  <a:schemeClr val="tx1"/>
                </a:solidFill>
                <a:latin typeface="맑은 고딕"/>
                <a:ea typeface="맑은 고딕"/>
              </a:defRPr>
            </a:lvl9pPr>
          </a:lstStyle>
          <a:p>
            <a:pPr algn="ctr" hangingPunct="1">
              <a:lnSpc>
                <a:spcPct val="130000"/>
              </a:lnSpc>
              <a:spcBef>
                <a:spcPct val="0"/>
              </a:spcBef>
              <a:buNone/>
            </a:pPr>
            <a:r>
              <a:rPr lang="ko-KR" altLang="en-US" sz="5400" b="1">
                <a:solidFill>
                  <a:srgbClr val="2F5597"/>
                </a:solidFill>
              </a:rPr>
              <a:t>감사합니다</a:t>
            </a:r>
            <a:r>
              <a:rPr lang="en-US" altLang="ko-KR" sz="5400" b="1">
                <a:solidFill>
                  <a:srgbClr val="2F5597"/>
                </a:solidFill>
              </a:rPr>
              <a:t>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IGLOO\Desktop\세종 pt표지효과2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0"/>
            <a:ext cx="9906000" cy="6886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290" name="직사각형 2"/>
          <p:cNvSpPr>
            <a:spLocks noChangeArrowheads="1"/>
          </p:cNvSpPr>
          <p:nvPr/>
        </p:nvSpPr>
        <p:spPr>
          <a:xfrm>
            <a:off x="12699" y="344267"/>
            <a:ext cx="3770313" cy="77098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/>
              <a:buChar char="•"/>
              <a:defRPr sz="3200">
                <a:solidFill>
                  <a:schemeClr val="tx1"/>
                </a:solidFill>
                <a:latin typeface="맑은 고딕"/>
                <a:ea typeface="맑은 고딕"/>
              </a:defRPr>
            </a:lvl1pPr>
            <a:lvl2pPr marL="742950" indent="-285750" eaLnBrk="0" hangingPunct="0">
              <a:spcBef>
                <a:spcPct val="20000"/>
              </a:spcBef>
              <a:buFont typeface="Arial"/>
              <a:buChar char="–"/>
              <a:defRPr sz="2800">
                <a:solidFill>
                  <a:schemeClr val="tx1"/>
                </a:solidFill>
                <a:latin typeface="맑은 고딕"/>
                <a:ea typeface="맑은 고딕"/>
              </a:defRPr>
            </a:lvl2pPr>
            <a:lvl3pPr marL="1143000" indent="-228600" eaLnBrk="0" hangingPunct="0">
              <a:spcBef>
                <a:spcPct val="200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맑은 고딕"/>
                <a:ea typeface="맑은 고딕"/>
              </a:defRPr>
            </a:lvl3pPr>
            <a:lvl4pPr marL="1600200" indent="-228600" eaLnBrk="0" hangingPunct="0">
              <a:spcBef>
                <a:spcPct val="20000"/>
              </a:spcBef>
              <a:buFont typeface="Arial"/>
              <a:buChar char="–"/>
              <a:defRPr sz="2000">
                <a:solidFill>
                  <a:schemeClr val="tx1"/>
                </a:solidFill>
                <a:latin typeface="맑은 고딕"/>
                <a:ea typeface="맑은 고딕"/>
              </a:defRPr>
            </a:lvl4pPr>
            <a:lvl5pPr marL="2057400" indent="-228600" eaLnBrk="0" hangingPunct="0">
              <a:spcBef>
                <a:spcPct val="20000"/>
              </a:spcBef>
              <a:buFont typeface="Arial"/>
              <a:buChar char="»"/>
              <a:defRPr sz="2000">
                <a:solidFill>
                  <a:schemeClr val="tx1"/>
                </a:solidFill>
                <a:latin typeface="맑은 고딕"/>
                <a:ea typeface="맑은 고딕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»"/>
              <a:defRPr sz="2000">
                <a:solidFill>
                  <a:schemeClr val="tx1"/>
                </a:solidFill>
                <a:latin typeface="맑은 고딕"/>
                <a:ea typeface="맑은 고딕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»"/>
              <a:defRPr sz="2000">
                <a:solidFill>
                  <a:schemeClr val="tx1"/>
                </a:solidFill>
                <a:latin typeface="맑은 고딕"/>
                <a:ea typeface="맑은 고딕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»"/>
              <a:defRPr sz="2000">
                <a:solidFill>
                  <a:schemeClr val="tx1"/>
                </a:solidFill>
                <a:latin typeface="맑은 고딕"/>
                <a:ea typeface="맑은 고딕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»"/>
              <a:defRPr sz="2000">
                <a:solidFill>
                  <a:schemeClr val="tx1"/>
                </a:solidFill>
                <a:latin typeface="맑은 고딕"/>
                <a:ea typeface="맑은 고딕"/>
              </a:defRPr>
            </a:lvl9pPr>
          </a:lstStyle>
          <a:p>
            <a:pPr algn="ctr" hangingPunct="1">
              <a:lnSpc>
                <a:spcPct val="130000"/>
              </a:lnSpc>
              <a:spcBef>
                <a:spcPct val="0"/>
              </a:spcBef>
              <a:buNone/>
            </a:pPr>
            <a:r>
              <a:rPr lang="ko-KR" altLang="ko-KR" sz="3600" b="1" dirty="0">
                <a:solidFill>
                  <a:srgbClr val="2F5597"/>
                </a:solidFill>
                <a:latin typeface="EBS주시경 Bold" panose="02020603020101020101" pitchFamily="18" charset="-127"/>
                <a:ea typeface="EBS주시경 Bold" panose="02020603020101020101" pitchFamily="18" charset="-127"/>
              </a:rPr>
              <a:t>목 </a:t>
            </a:r>
            <a:r>
              <a:rPr lang="en-US" altLang="ko-KR" sz="3600" b="1" dirty="0">
                <a:solidFill>
                  <a:srgbClr val="2F5597"/>
                </a:solidFill>
                <a:latin typeface="EBS주시경 Bold" panose="02020603020101020101" pitchFamily="18" charset="-127"/>
                <a:ea typeface="EBS주시경 Bold" panose="02020603020101020101" pitchFamily="18" charset="-127"/>
              </a:rPr>
              <a:t>   </a:t>
            </a:r>
            <a:r>
              <a:rPr lang="ko-KR" altLang="ko-KR" sz="3600" b="1" dirty="0">
                <a:solidFill>
                  <a:srgbClr val="2F5597"/>
                </a:solidFill>
                <a:latin typeface="EBS주시경 Bold" panose="02020603020101020101" pitchFamily="18" charset="-127"/>
                <a:ea typeface="EBS주시경 Bold" panose="02020603020101020101" pitchFamily="18" charset="-127"/>
              </a:rPr>
              <a:t>차</a:t>
            </a:r>
            <a:endParaRPr lang="en-US" altLang="ko-KR" sz="3600" b="1" dirty="0">
              <a:solidFill>
                <a:srgbClr val="2F5597"/>
              </a:solidFill>
              <a:latin typeface="EBS주시경 Bold" panose="02020603020101020101" pitchFamily="18" charset="-127"/>
              <a:ea typeface="EBS주시경 Bold" panose="02020603020101020101" pitchFamily="18" charset="-127"/>
            </a:endParaRPr>
          </a:p>
        </p:txBody>
      </p:sp>
      <p:sp>
        <p:nvSpPr>
          <p:cNvPr id="4" name="내용 개체 틀 2"/>
          <p:cNvSpPr txBox="1">
            <a:spLocks noGrp="1"/>
          </p:cNvSpPr>
          <p:nvPr>
            <p:ph idx="1"/>
          </p:nvPr>
        </p:nvSpPr>
        <p:spPr>
          <a:xfrm>
            <a:off x="3581400" y="1093567"/>
            <a:ext cx="5332412" cy="5408833"/>
          </a:xfrm>
        </p:spPr>
        <p:txBody>
          <a:bodyPr>
            <a:noAutofit/>
          </a:bodyPr>
          <a:lstStyle/>
          <a:p>
            <a:pPr marL="457200" indent="-457200" hangingPunct="1">
              <a:lnSpc>
                <a:spcPct val="200000"/>
              </a:lnSpc>
              <a:spcAft>
                <a:spcPct val="0"/>
              </a:spcAft>
              <a:buNone/>
            </a:pPr>
            <a:r>
              <a:rPr lang="en-US" altLang="ko-KR" sz="2000" dirty="0" smtClean="0">
                <a:latin typeface="EBS주시경 Bold" panose="02020603020101020101" pitchFamily="18" charset="-127"/>
                <a:ea typeface="EBS주시경 Bold" panose="02020603020101020101" pitchFamily="18" charset="-127"/>
              </a:rPr>
              <a:t>1. </a:t>
            </a:r>
            <a:r>
              <a:rPr lang="ko-KR" altLang="en-US" sz="2000" dirty="0" smtClean="0">
                <a:latin typeface="EBS주시경 Bold" panose="02020603020101020101" pitchFamily="18" charset="-127"/>
                <a:ea typeface="EBS주시경 Bold" panose="02020603020101020101" pitchFamily="18" charset="-127"/>
              </a:rPr>
              <a:t>연구개요</a:t>
            </a:r>
            <a:endParaRPr lang="en-US" altLang="ko-KR" sz="2000" dirty="0" smtClean="0">
              <a:latin typeface="EBS주시경 Bold" panose="02020603020101020101" pitchFamily="18" charset="-127"/>
              <a:ea typeface="EBS주시경 Bold" panose="02020603020101020101" pitchFamily="18" charset="-127"/>
            </a:endParaRPr>
          </a:p>
          <a:p>
            <a:pPr marL="457200" indent="-457200" hangingPunct="1">
              <a:lnSpc>
                <a:spcPct val="200000"/>
              </a:lnSpc>
              <a:spcAft>
                <a:spcPct val="0"/>
              </a:spcAft>
              <a:buNone/>
            </a:pPr>
            <a:r>
              <a:rPr lang="en-US" altLang="ko-KR" sz="1800" dirty="0" smtClean="0">
                <a:latin typeface="EBS주시경 Bold" panose="02020603020101020101" pitchFamily="18" charset="-127"/>
                <a:ea typeface="EBS주시경 Bold" panose="02020603020101020101" pitchFamily="18" charset="-127"/>
              </a:rPr>
              <a:t>    0 </a:t>
            </a:r>
            <a:r>
              <a:rPr lang="ko-KR" altLang="en-US" sz="1800" dirty="0" smtClean="0">
                <a:latin typeface="EBS주시경 Bold" panose="02020603020101020101" pitchFamily="18" charset="-127"/>
                <a:ea typeface="EBS주시경 Bold" panose="02020603020101020101" pitchFamily="18" charset="-127"/>
              </a:rPr>
              <a:t>추진배경 등</a:t>
            </a:r>
            <a:endParaRPr lang="en-US" altLang="ko-KR" sz="1800" dirty="0" smtClean="0">
              <a:latin typeface="EBS주시경 Bold" panose="02020603020101020101" pitchFamily="18" charset="-127"/>
              <a:ea typeface="EBS주시경 Bold" panose="02020603020101020101" pitchFamily="18" charset="-127"/>
            </a:endParaRPr>
          </a:p>
          <a:p>
            <a:pPr marL="0" indent="0" hangingPunct="1">
              <a:lnSpc>
                <a:spcPct val="200000"/>
              </a:lnSpc>
              <a:spcAft>
                <a:spcPct val="0"/>
              </a:spcAft>
              <a:buNone/>
            </a:pPr>
            <a:r>
              <a:rPr lang="en-US" altLang="ko-KR" sz="2000" dirty="0" smtClean="0">
                <a:latin typeface="EBS주시경 Bold" panose="02020603020101020101" pitchFamily="18" charset="-127"/>
                <a:ea typeface="EBS주시경 Bold" panose="02020603020101020101" pitchFamily="18" charset="-127"/>
              </a:rPr>
              <a:t>2</a:t>
            </a:r>
            <a:r>
              <a:rPr lang="en-US" altLang="ko-KR" sz="2000" dirty="0">
                <a:latin typeface="EBS주시경 Bold" panose="02020603020101020101" pitchFamily="18" charset="-127"/>
                <a:ea typeface="EBS주시경 Bold" panose="02020603020101020101" pitchFamily="18" charset="-127"/>
              </a:rPr>
              <a:t>. </a:t>
            </a:r>
            <a:r>
              <a:rPr lang="ko-KR" altLang="en-US" sz="2000" dirty="0" smtClean="0">
                <a:latin typeface="EBS주시경 Bold" panose="02020603020101020101" pitchFamily="18" charset="-127"/>
                <a:ea typeface="EBS주시경 Bold" panose="02020603020101020101" pitchFamily="18" charset="-127"/>
              </a:rPr>
              <a:t>연구내용</a:t>
            </a:r>
            <a:endParaRPr lang="en-US" altLang="ko-KR" sz="2000" dirty="0" smtClean="0">
              <a:latin typeface="EBS주시경 Bold" panose="02020603020101020101" pitchFamily="18" charset="-127"/>
              <a:ea typeface="EBS주시경 Bold" panose="02020603020101020101" pitchFamily="18" charset="-127"/>
            </a:endParaRPr>
          </a:p>
          <a:p>
            <a:pPr marL="0" indent="0" hangingPunct="1">
              <a:lnSpc>
                <a:spcPct val="200000"/>
              </a:lnSpc>
              <a:buNone/>
            </a:pPr>
            <a:r>
              <a:rPr lang="en-US" altLang="ko-KR" sz="1800" dirty="0" smtClean="0">
                <a:latin typeface="EBS주시경 Bold" panose="02020603020101020101" pitchFamily="18" charset="-127"/>
                <a:ea typeface="EBS주시경 Bold" panose="02020603020101020101" pitchFamily="18" charset="-127"/>
              </a:rPr>
              <a:t>    </a:t>
            </a:r>
            <a:r>
              <a:rPr lang="en-US" altLang="ko-KR" sz="1800" dirty="0">
                <a:latin typeface="EBS주시경 Bold" panose="02020603020101020101" pitchFamily="18" charset="-127"/>
                <a:ea typeface="EBS주시경 Bold" panose="02020603020101020101" pitchFamily="18" charset="-127"/>
              </a:rPr>
              <a:t>0 </a:t>
            </a:r>
            <a:r>
              <a:rPr lang="ko-KR" altLang="en-US" sz="1800" dirty="0" smtClean="0">
                <a:latin typeface="EBS주시경 Bold" panose="02020603020101020101" pitchFamily="18" charset="-127"/>
                <a:ea typeface="EBS주시경 Bold" panose="02020603020101020101" pitchFamily="18" charset="-127"/>
              </a:rPr>
              <a:t>봉쇄패드재질 연구</a:t>
            </a:r>
            <a:endParaRPr lang="en-US" altLang="ko-KR" sz="1800" dirty="0" smtClean="0">
              <a:latin typeface="EBS주시경 Bold" panose="02020603020101020101" pitchFamily="18" charset="-127"/>
              <a:ea typeface="EBS주시경 Bold" panose="02020603020101020101" pitchFamily="18" charset="-127"/>
            </a:endParaRPr>
          </a:p>
          <a:p>
            <a:pPr marL="0" indent="0" hangingPunct="1">
              <a:lnSpc>
                <a:spcPct val="200000"/>
              </a:lnSpc>
              <a:buNone/>
            </a:pPr>
            <a:r>
              <a:rPr lang="en-US" altLang="ko-KR" sz="1800" dirty="0" smtClean="0">
                <a:latin typeface="EBS주시경 Bold" panose="02020603020101020101" pitchFamily="18" charset="-127"/>
                <a:ea typeface="EBS주시경 Bold" panose="02020603020101020101" pitchFamily="18" charset="-127"/>
              </a:rPr>
              <a:t>    </a:t>
            </a:r>
            <a:r>
              <a:rPr lang="en-US" altLang="ko-KR" sz="1800" dirty="0" smtClean="0">
                <a:latin typeface="EBS주시경 Bold" panose="02020603020101020101" pitchFamily="18" charset="-127"/>
                <a:ea typeface="EBS주시경 Bold" panose="02020603020101020101" pitchFamily="18" charset="-127"/>
              </a:rPr>
              <a:t>0 </a:t>
            </a:r>
            <a:r>
              <a:rPr lang="ko-KR" altLang="en-US" sz="1800" dirty="0" smtClean="0">
                <a:latin typeface="EBS주시경 Bold" panose="02020603020101020101" pitchFamily="18" charset="-127"/>
                <a:ea typeface="EBS주시경 Bold" panose="02020603020101020101" pitchFamily="18" charset="-127"/>
              </a:rPr>
              <a:t>선체고정장치 연구</a:t>
            </a:r>
            <a:endParaRPr lang="ko-KR" altLang="en-US" sz="1800" dirty="0">
              <a:latin typeface="EBS주시경 Bold" panose="02020603020101020101" pitchFamily="18" charset="-127"/>
              <a:ea typeface="EBS주시경 Bold" panose="02020603020101020101" pitchFamily="18" charset="-127"/>
            </a:endParaRPr>
          </a:p>
          <a:p>
            <a:pPr marL="0" indent="0" hangingPunct="1">
              <a:lnSpc>
                <a:spcPct val="200000"/>
              </a:lnSpc>
              <a:spcAft>
                <a:spcPct val="0"/>
              </a:spcAft>
              <a:buNone/>
            </a:pPr>
            <a:r>
              <a:rPr lang="en-US" altLang="ko-KR" sz="2000" dirty="0" smtClean="0">
                <a:latin typeface="EBS주시경 Bold" panose="02020603020101020101" pitchFamily="18" charset="-127"/>
                <a:ea typeface="EBS주시경 Bold" panose="02020603020101020101" pitchFamily="18" charset="-127"/>
              </a:rPr>
              <a:t>3. </a:t>
            </a:r>
            <a:r>
              <a:rPr lang="ko-KR" altLang="en-US" sz="2000" dirty="0" smtClean="0">
                <a:latin typeface="EBS주시경 Bold" panose="02020603020101020101" pitchFamily="18" charset="-127"/>
                <a:ea typeface="EBS주시경 Bold" panose="02020603020101020101" pitchFamily="18" charset="-127"/>
              </a:rPr>
              <a:t>연구결과</a:t>
            </a:r>
            <a:endParaRPr lang="en-US" altLang="ko-KR" sz="2000" dirty="0" smtClean="0">
              <a:latin typeface="EBS주시경 Bold" panose="02020603020101020101" pitchFamily="18" charset="-127"/>
              <a:ea typeface="EBS주시경 Bold" panose="02020603020101020101" pitchFamily="18" charset="-127"/>
            </a:endParaRPr>
          </a:p>
          <a:p>
            <a:pPr marL="0" indent="0" hangingPunct="1">
              <a:lnSpc>
                <a:spcPct val="200000"/>
              </a:lnSpc>
              <a:buNone/>
            </a:pPr>
            <a:r>
              <a:rPr lang="en-US" altLang="ko-KR" sz="2000" dirty="0" smtClean="0">
                <a:latin typeface="EBS주시경 Bold" panose="02020603020101020101" pitchFamily="18" charset="-127"/>
                <a:ea typeface="EBS주시경 Bold" panose="02020603020101020101" pitchFamily="18" charset="-127"/>
              </a:rPr>
              <a:t>    </a:t>
            </a:r>
            <a:r>
              <a:rPr lang="en-US" altLang="ko-KR" sz="1800" dirty="0" smtClean="0">
                <a:latin typeface="EBS주시경 Bold" panose="02020603020101020101" pitchFamily="18" charset="-127"/>
                <a:ea typeface="EBS주시경 Bold" panose="02020603020101020101" pitchFamily="18" charset="-127"/>
              </a:rPr>
              <a:t>0 </a:t>
            </a:r>
            <a:r>
              <a:rPr lang="ko-KR" altLang="en-US" sz="1800" dirty="0" smtClean="0">
                <a:latin typeface="EBS주시경 Bold" panose="02020603020101020101" pitchFamily="18" charset="-127"/>
                <a:ea typeface="EBS주시경 Bold" panose="02020603020101020101" pitchFamily="18" charset="-127"/>
              </a:rPr>
              <a:t>시제품 개발 및 활용방안 </a:t>
            </a:r>
            <a:endParaRPr lang="ko-KR" altLang="en-US" sz="2000" dirty="0">
              <a:latin typeface="EBS주시경 Bold" panose="02020603020101020101" pitchFamily="18" charset="-127"/>
              <a:ea typeface="EBS주시경 Bold" panose="02020603020101020101" pitchFamily="18" charset="-127"/>
            </a:endParaRPr>
          </a:p>
        </p:txBody>
      </p:sp>
      <p:cxnSp>
        <p:nvCxnSpPr>
          <p:cNvPr id="7" name="직선 연결선 6"/>
          <p:cNvCxnSpPr/>
          <p:nvPr/>
        </p:nvCxnSpPr>
        <p:spPr>
          <a:xfrm>
            <a:off x="139699" y="1140647"/>
            <a:ext cx="8788401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텍스트 개체 틀 2"/>
          <p:cNvSpPr txBox="1"/>
          <p:nvPr/>
        </p:nvSpPr>
        <p:spPr>
          <a:xfrm>
            <a:off x="1912768" y="836699"/>
            <a:ext cx="6856956" cy="383311"/>
          </a:xfrm>
          <a:prstGeom prst="rect">
            <a:avLst/>
          </a:prstGeom>
          <a:noFill/>
        </p:spPr>
        <p:txBody>
          <a:bodyPr wrap="square" tIns="46800">
            <a:spAutoFit/>
          </a:bodyPr>
          <a:lstStyle>
            <a:lvl1pPr marL="0" indent="0" algn="l" defTabSz="959983" rtl="0" eaLnBrk="1" latinLnBrk="0" hangingPunct="1">
              <a:lnSpc>
                <a:spcPts val="2200"/>
              </a:lnSpc>
              <a:spcBef>
                <a:spcPts val="1050"/>
              </a:spcBef>
              <a:buFont typeface="Arial"/>
              <a:buNone/>
              <a:defRPr lang="en-US" sz="2400" kern="1200" dirty="0">
                <a:solidFill>
                  <a:schemeClr val="bg1"/>
                </a:solidFill>
                <a:latin typeface="나눔고딕"/>
                <a:ea typeface="나눔고딕"/>
                <a:cs typeface="+mn-cs"/>
              </a:defRPr>
            </a:lvl1pPr>
            <a:lvl2pPr marL="719987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252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99979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79971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18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59963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18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39954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18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9946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18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99938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18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9930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18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ko-KR" altLang="en-US" sz="2800" dirty="0" smtClean="0">
                <a:latin typeface="+mj-ea"/>
              </a:rPr>
              <a:t>연구개요</a:t>
            </a:r>
            <a:endParaRPr lang="ko-KR" altLang="en-US" dirty="0">
              <a:latin typeface="+mj-ea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latinLnBrk="1"/>
            <a:fld id="{3126C0E1-0F71-4FB3-A1D9-293B2EAFB29B}" type="slidenum">
              <a:rPr lang="en-US" altLang="en-US"/>
              <a:pPr algn="r" latinLnBrk="1"/>
              <a:t>3</a:t>
            </a:fld>
            <a:endParaRPr lang="en-US" alt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anchor="ctr" anchorCtr="0">
            <a:spAutoFit/>
          </a:bodyPr>
          <a:lstStyle/>
          <a:p>
            <a:endParaRPr lang="ko-KR" altLang="en-US"/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anchor="ctr" anchorCtr="0">
            <a:spAutoFit/>
          </a:bodyPr>
          <a:lstStyle/>
          <a:p>
            <a:endParaRPr lang="ko-KR" altLang="en-US"/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anchor="ctr" anchorCtr="0">
            <a:spAutoFit/>
          </a:bodyPr>
          <a:lstStyle/>
          <a:p>
            <a:endParaRPr lang="ko-KR" altLang="en-US"/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anchor="ctr" anchorCtr="0">
            <a:spAutoFit/>
          </a:bodyPr>
          <a:lstStyle/>
          <a:p>
            <a:endParaRPr lang="ko-KR" altLang="en-US"/>
          </a:p>
        </p:txBody>
      </p:sp>
      <p:sp>
        <p:nvSpPr>
          <p:cNvPr id="14" name="직사각형 13"/>
          <p:cNvSpPr/>
          <p:nvPr/>
        </p:nvSpPr>
        <p:spPr>
          <a:xfrm>
            <a:off x="162698" y="1723950"/>
            <a:ext cx="883083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dirty="0">
                <a:solidFill>
                  <a:schemeClr val="tx1"/>
                </a:solidFill>
              </a:rPr>
              <a:t>□ </a:t>
            </a:r>
            <a:r>
              <a:rPr lang="ko-KR" altLang="en-US" dirty="0" smtClean="0">
                <a:solidFill>
                  <a:schemeClr val="tx1"/>
                </a:solidFill>
              </a:rPr>
              <a:t>추진배경</a:t>
            </a:r>
            <a:endParaRPr lang="ko-KR" altLang="en-US" dirty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altLang="ko-KR" sz="1800" dirty="0">
                <a:solidFill>
                  <a:schemeClr val="tx1"/>
                </a:solidFill>
              </a:rPr>
              <a:t>  ○ ’07</a:t>
            </a:r>
            <a:r>
              <a:rPr lang="ko-KR" altLang="en-US" sz="1800" dirty="0">
                <a:solidFill>
                  <a:schemeClr val="tx1"/>
                </a:solidFill>
              </a:rPr>
              <a:t>년</a:t>
            </a:r>
            <a:r>
              <a:rPr lang="en-US" altLang="ko-KR" sz="1800" dirty="0">
                <a:solidFill>
                  <a:schemeClr val="tx1"/>
                </a:solidFill>
              </a:rPr>
              <a:t> </a:t>
            </a:r>
            <a:r>
              <a:rPr lang="ko-KR" altLang="en-US" sz="1800" dirty="0" err="1">
                <a:solidFill>
                  <a:schemeClr val="tx1"/>
                </a:solidFill>
              </a:rPr>
              <a:t>허베이</a:t>
            </a:r>
            <a:r>
              <a:rPr lang="ko-KR" altLang="en-US" sz="1800" dirty="0">
                <a:solidFill>
                  <a:schemeClr val="tx1"/>
                </a:solidFill>
              </a:rPr>
              <a:t> </a:t>
            </a:r>
            <a:r>
              <a:rPr lang="ko-KR" altLang="en-US" sz="1800" dirty="0" err="1">
                <a:solidFill>
                  <a:schemeClr val="tx1"/>
                </a:solidFill>
              </a:rPr>
              <a:t>스피리트호</a:t>
            </a:r>
            <a:r>
              <a:rPr lang="ko-KR" altLang="en-US" sz="1800" dirty="0">
                <a:solidFill>
                  <a:schemeClr val="tx1"/>
                </a:solidFill>
              </a:rPr>
              <a:t> </a:t>
            </a:r>
            <a:r>
              <a:rPr lang="ko-KR" altLang="en-US" sz="1800" dirty="0" err="1">
                <a:solidFill>
                  <a:schemeClr val="tx1"/>
                </a:solidFill>
              </a:rPr>
              <a:t>충돌사고시</a:t>
            </a:r>
            <a:r>
              <a:rPr lang="ko-KR" altLang="en-US" sz="1800" dirty="0">
                <a:solidFill>
                  <a:schemeClr val="tx1"/>
                </a:solidFill>
              </a:rPr>
              <a:t> </a:t>
            </a:r>
            <a:r>
              <a:rPr lang="ko-KR" altLang="en-US" sz="1800" dirty="0" err="1">
                <a:solidFill>
                  <a:schemeClr val="tx1"/>
                </a:solidFill>
              </a:rPr>
              <a:t>파공부위</a:t>
            </a:r>
            <a:r>
              <a:rPr lang="ko-KR" altLang="en-US" sz="1800" dirty="0">
                <a:solidFill>
                  <a:schemeClr val="tx1"/>
                </a:solidFill>
              </a:rPr>
              <a:t> </a:t>
            </a:r>
            <a:r>
              <a:rPr lang="en-US" altLang="ko-KR" sz="1800" dirty="0">
                <a:solidFill>
                  <a:schemeClr val="tx1"/>
                </a:solidFill>
              </a:rPr>
              <a:t>3</a:t>
            </a:r>
            <a:r>
              <a:rPr lang="ko-KR" altLang="en-US" sz="1800" dirty="0">
                <a:solidFill>
                  <a:schemeClr val="tx1"/>
                </a:solidFill>
              </a:rPr>
              <a:t>개소 기름유출</a:t>
            </a:r>
            <a:r>
              <a:rPr lang="en-US" altLang="ko-KR" sz="1800" dirty="0" smtClean="0">
                <a:solidFill>
                  <a:schemeClr val="tx1"/>
                </a:solidFill>
              </a:rPr>
              <a:t>(</a:t>
            </a:r>
            <a:r>
              <a:rPr lang="ko-KR" altLang="en-US" sz="1800" dirty="0" smtClean="0">
                <a:solidFill>
                  <a:schemeClr val="tx1"/>
                </a:solidFill>
              </a:rPr>
              <a:t>최대 </a:t>
            </a:r>
            <a:r>
              <a:rPr lang="en-US" altLang="ko-KR" sz="1800" dirty="0" smtClean="0">
                <a:solidFill>
                  <a:schemeClr val="tx1"/>
                </a:solidFill>
              </a:rPr>
              <a:t>1.6x2m</a:t>
            </a:r>
            <a:r>
              <a:rPr lang="en-US" altLang="ko-KR" sz="1800" dirty="0">
                <a:solidFill>
                  <a:schemeClr val="tx1"/>
                </a:solidFill>
              </a:rPr>
              <a:t>)</a:t>
            </a:r>
          </a:p>
          <a:p>
            <a:pPr algn="just">
              <a:lnSpc>
                <a:spcPct val="150000"/>
              </a:lnSpc>
            </a:pPr>
            <a:r>
              <a:rPr lang="en-US" altLang="ko-KR" sz="1800" dirty="0">
                <a:solidFill>
                  <a:schemeClr val="tx1"/>
                </a:solidFill>
              </a:rPr>
              <a:t>  ○ ’18</a:t>
            </a:r>
            <a:r>
              <a:rPr lang="ko-KR" altLang="en-US" sz="1800" dirty="0">
                <a:solidFill>
                  <a:schemeClr val="tx1"/>
                </a:solidFill>
              </a:rPr>
              <a:t>년 제주 </a:t>
            </a:r>
            <a:r>
              <a:rPr lang="ko-KR" altLang="en-US" sz="1800" dirty="0" err="1">
                <a:solidFill>
                  <a:schemeClr val="tx1"/>
                </a:solidFill>
              </a:rPr>
              <a:t>한유코리아호</a:t>
            </a:r>
            <a:r>
              <a:rPr lang="ko-KR" altLang="en-US" sz="1800" dirty="0">
                <a:solidFill>
                  <a:schemeClr val="tx1"/>
                </a:solidFill>
              </a:rPr>
              <a:t> 충돌사고 외판</a:t>
            </a:r>
            <a:r>
              <a:rPr lang="en-US" altLang="ko-KR" sz="1800" dirty="0">
                <a:solidFill>
                  <a:schemeClr val="tx1"/>
                </a:solidFill>
              </a:rPr>
              <a:t>(</a:t>
            </a:r>
            <a:r>
              <a:rPr lang="en-US" altLang="ko-KR" sz="1800" dirty="0" smtClean="0">
                <a:solidFill>
                  <a:schemeClr val="tx1"/>
                </a:solidFill>
              </a:rPr>
              <a:t>4.3x0.6m</a:t>
            </a:r>
            <a:r>
              <a:rPr lang="en-US" altLang="ko-KR" sz="1800" dirty="0">
                <a:solidFill>
                  <a:schemeClr val="tx1"/>
                </a:solidFill>
              </a:rPr>
              <a:t>), </a:t>
            </a:r>
            <a:r>
              <a:rPr lang="ko-KR" altLang="en-US" sz="1800" dirty="0" err="1">
                <a:solidFill>
                  <a:schemeClr val="tx1"/>
                </a:solidFill>
              </a:rPr>
              <a:t>내판</a:t>
            </a:r>
            <a:r>
              <a:rPr lang="en-US" altLang="ko-KR" sz="1800" dirty="0">
                <a:solidFill>
                  <a:schemeClr val="tx1"/>
                </a:solidFill>
              </a:rPr>
              <a:t>(</a:t>
            </a:r>
            <a:r>
              <a:rPr lang="en-US" altLang="ko-KR" sz="1800" dirty="0" smtClean="0">
                <a:solidFill>
                  <a:schemeClr val="tx1"/>
                </a:solidFill>
              </a:rPr>
              <a:t>2x7cm</a:t>
            </a:r>
            <a:r>
              <a:rPr lang="en-US" altLang="ko-KR" sz="1800" dirty="0">
                <a:solidFill>
                  <a:schemeClr val="tx1"/>
                </a:solidFill>
              </a:rPr>
              <a:t>)</a:t>
            </a:r>
          </a:p>
          <a:p>
            <a:pPr algn="just">
              <a:lnSpc>
                <a:spcPct val="150000"/>
              </a:lnSpc>
            </a:pPr>
            <a:r>
              <a:rPr lang="en-US" altLang="ko-KR" sz="1800" dirty="0">
                <a:solidFill>
                  <a:schemeClr val="tx1"/>
                </a:solidFill>
              </a:rPr>
              <a:t>  ○ </a:t>
            </a:r>
            <a:r>
              <a:rPr lang="ko-KR" altLang="en-US" sz="1800" dirty="0">
                <a:solidFill>
                  <a:schemeClr val="tx1"/>
                </a:solidFill>
              </a:rPr>
              <a:t>해경보유는 </a:t>
            </a:r>
            <a:r>
              <a:rPr lang="en-US" altLang="ko-KR" sz="1800" dirty="0">
                <a:solidFill>
                  <a:schemeClr val="tx1"/>
                </a:solidFill>
              </a:rPr>
              <a:t>1m </a:t>
            </a:r>
            <a:r>
              <a:rPr lang="ko-KR" altLang="en-US" sz="1800" dirty="0">
                <a:solidFill>
                  <a:schemeClr val="tx1"/>
                </a:solidFill>
              </a:rPr>
              <a:t>이내 </a:t>
            </a:r>
            <a:r>
              <a:rPr lang="ko-KR" altLang="en-US" sz="1800" dirty="0" err="1">
                <a:solidFill>
                  <a:schemeClr val="tx1"/>
                </a:solidFill>
              </a:rPr>
              <a:t>파공</a:t>
            </a:r>
            <a:r>
              <a:rPr lang="ko-KR" altLang="en-US" sz="1800" dirty="0">
                <a:solidFill>
                  <a:schemeClr val="tx1"/>
                </a:solidFill>
              </a:rPr>
              <a:t> 대응자재 보유</a:t>
            </a:r>
            <a:r>
              <a:rPr lang="en-US" altLang="ko-KR" sz="1800" dirty="0">
                <a:solidFill>
                  <a:schemeClr val="tx1"/>
                </a:solidFill>
              </a:rPr>
              <a:t>(</a:t>
            </a:r>
            <a:r>
              <a:rPr lang="ko-KR" altLang="en-US" sz="1800" dirty="0" err="1">
                <a:solidFill>
                  <a:schemeClr val="tx1"/>
                </a:solidFill>
              </a:rPr>
              <a:t>중특단</a:t>
            </a:r>
            <a:r>
              <a:rPr lang="en-US" altLang="ko-KR" sz="1800" dirty="0">
                <a:solidFill>
                  <a:schemeClr val="tx1"/>
                </a:solidFill>
              </a:rPr>
              <a:t>, </a:t>
            </a:r>
            <a:r>
              <a:rPr lang="en-US" altLang="ko-KR" sz="1800" dirty="0" smtClean="0">
                <a:solidFill>
                  <a:schemeClr val="tx1"/>
                </a:solidFill>
              </a:rPr>
              <a:t>90x90cm</a:t>
            </a:r>
            <a:r>
              <a:rPr lang="en-US" altLang="ko-KR" sz="1800" dirty="0">
                <a:solidFill>
                  <a:schemeClr val="tx1"/>
                </a:solidFill>
              </a:rPr>
              <a:t>)</a:t>
            </a:r>
          </a:p>
          <a:p>
            <a:pPr algn="just">
              <a:lnSpc>
                <a:spcPct val="150000"/>
              </a:lnSpc>
            </a:pPr>
            <a:r>
              <a:rPr lang="ko-KR" altLang="en-US" sz="1800" dirty="0">
                <a:solidFill>
                  <a:schemeClr val="tx1"/>
                </a:solidFill>
              </a:rPr>
              <a:t>    </a:t>
            </a:r>
            <a:r>
              <a:rPr lang="en-US" altLang="ko-KR" sz="1800" dirty="0">
                <a:solidFill>
                  <a:schemeClr val="tx1"/>
                </a:solidFill>
                <a:sym typeface="Wingdings"/>
              </a:rPr>
              <a:t> 2m </a:t>
            </a:r>
            <a:r>
              <a:rPr lang="ko-KR" altLang="en-US" sz="1800" dirty="0">
                <a:solidFill>
                  <a:schemeClr val="tx1"/>
                </a:solidFill>
                <a:sym typeface="Wingdings"/>
              </a:rPr>
              <a:t>이상 </a:t>
            </a:r>
            <a:r>
              <a:rPr lang="ko-KR" altLang="en-US" sz="1800" dirty="0">
                <a:solidFill>
                  <a:schemeClr val="tx1"/>
                </a:solidFill>
              </a:rPr>
              <a:t>대형 </a:t>
            </a:r>
            <a:r>
              <a:rPr lang="ko-KR" altLang="en-US" sz="1800" dirty="0" err="1">
                <a:solidFill>
                  <a:schemeClr val="tx1"/>
                </a:solidFill>
              </a:rPr>
              <a:t>파공부위에</a:t>
            </a:r>
            <a:r>
              <a:rPr lang="ko-KR" altLang="en-US" sz="1800" dirty="0">
                <a:solidFill>
                  <a:schemeClr val="tx1"/>
                </a:solidFill>
              </a:rPr>
              <a:t> </a:t>
            </a:r>
            <a:r>
              <a:rPr lang="ko-KR" altLang="en-US" sz="1800" dirty="0" err="1">
                <a:solidFill>
                  <a:schemeClr val="tx1"/>
                </a:solidFill>
              </a:rPr>
              <a:t>대응가능한</a:t>
            </a:r>
            <a:r>
              <a:rPr lang="ko-KR" altLang="en-US" sz="1800" dirty="0">
                <a:solidFill>
                  <a:schemeClr val="tx1"/>
                </a:solidFill>
              </a:rPr>
              <a:t>  봉쇄 자재 필요</a:t>
            </a:r>
            <a:endParaRPr lang="ko-KR" altLang="ko-KR" sz="1800" dirty="0">
              <a:solidFill>
                <a:schemeClr val="tx1"/>
              </a:solidFill>
            </a:endParaRPr>
          </a:p>
        </p:txBody>
      </p:sp>
      <p:pic>
        <p:nvPicPr>
          <p:cNvPr id="19" name="_x239668024" descr="EMB000005e8058b"/>
          <p:cNvPicPr>
            <a:picLocks noChangeAspect="1" noChangeArrowheads="1"/>
          </p:cNvPicPr>
          <p:nvPr/>
        </p:nvPicPr>
        <p:blipFill rotWithShape="1">
          <a:blip r:embed="rId3">
            <a:alphaModFix/>
            <a:lum/>
          </a:blip>
          <a:srcRect/>
          <a:stretch>
            <a:fillRect/>
          </a:stretch>
        </p:blipFill>
        <p:spPr>
          <a:xfrm>
            <a:off x="515782" y="4101796"/>
            <a:ext cx="3012295" cy="1889166"/>
          </a:xfrm>
          <a:prstGeom prst="rect">
            <a:avLst/>
          </a:prstGeom>
          <a:noFill/>
        </p:spPr>
      </p:pic>
      <p:sp>
        <p:nvSpPr>
          <p:cNvPr id="2" name="Rectangle 2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anchor="ctr" anchorCtr="0">
            <a:spAutoFit/>
          </a:bodyPr>
          <a:lstStyle/>
          <a:p>
            <a:endParaRPr lang="ko-KR" altLang="en-US"/>
          </a:p>
        </p:txBody>
      </p:sp>
      <p:pic>
        <p:nvPicPr>
          <p:cNvPr id="1025" name="_x539179608" descr="EMB000036f40916"/>
          <p:cNvPicPr>
            <a:picLocks noChangeAspect="1" noChangeArrowheads="1"/>
          </p:cNvPicPr>
          <p:nvPr/>
        </p:nvPicPr>
        <p:blipFill rotWithShape="1">
          <a:blip r:embed="rId4">
            <a:alphaModFix/>
            <a:lum/>
          </a:blip>
          <a:srcRect/>
          <a:stretch>
            <a:fillRect/>
          </a:stretch>
        </p:blipFill>
        <p:spPr>
          <a:xfrm>
            <a:off x="6250272" y="4193467"/>
            <a:ext cx="2493678" cy="1791932"/>
          </a:xfrm>
          <a:prstGeom prst="rect">
            <a:avLst/>
          </a:prstGeom>
          <a:noFill/>
        </p:spPr>
      </p:pic>
      <p:pic>
        <p:nvPicPr>
          <p:cNvPr id="20" name="그림 19"/>
          <p:cNvPicPr>
            <a:picLocks noChangeAspect="1"/>
          </p:cNvPicPr>
          <p:nvPr/>
        </p:nvPicPr>
        <p:blipFill rotWithShape="1">
          <a:blip r:embed="rId5">
            <a:alphaModFix/>
            <a:lum/>
          </a:blip>
          <a:stretch>
            <a:fillRect/>
          </a:stretch>
        </p:blipFill>
        <p:spPr>
          <a:xfrm>
            <a:off x="3660104" y="4176088"/>
            <a:ext cx="2413819" cy="18103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텍스트 개체 틀 2"/>
          <p:cNvSpPr txBox="1"/>
          <p:nvPr/>
        </p:nvSpPr>
        <p:spPr>
          <a:xfrm>
            <a:off x="1912768" y="836699"/>
            <a:ext cx="6856956" cy="383311"/>
          </a:xfrm>
          <a:prstGeom prst="rect">
            <a:avLst/>
          </a:prstGeom>
          <a:noFill/>
        </p:spPr>
        <p:txBody>
          <a:bodyPr wrap="square" tIns="46800">
            <a:spAutoFit/>
          </a:bodyPr>
          <a:lstStyle>
            <a:lvl1pPr marL="0" indent="0" algn="l" defTabSz="959983" rtl="0" eaLnBrk="1" latinLnBrk="0" hangingPunct="1">
              <a:lnSpc>
                <a:spcPts val="2200"/>
              </a:lnSpc>
              <a:spcBef>
                <a:spcPts val="1050"/>
              </a:spcBef>
              <a:buFont typeface="Arial"/>
              <a:buNone/>
              <a:defRPr lang="en-US" sz="2400" kern="1200" dirty="0">
                <a:solidFill>
                  <a:schemeClr val="bg1"/>
                </a:solidFill>
                <a:latin typeface="나눔고딕"/>
                <a:ea typeface="나눔고딕"/>
                <a:cs typeface="+mn-cs"/>
              </a:defRPr>
            </a:lvl1pPr>
            <a:lvl2pPr marL="719987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252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99979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79971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18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59963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18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39954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18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9946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18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99938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18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9930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18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ko-KR" altLang="en-US" sz="2800" dirty="0" smtClean="0">
                <a:latin typeface="+mj-ea"/>
              </a:rPr>
              <a:t>연구개요</a:t>
            </a:r>
            <a:endParaRPr lang="ko-KR" altLang="en-US" dirty="0">
              <a:latin typeface="+mj-ea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latinLnBrk="1"/>
            <a:fld id="{3126C0E1-0F71-4FB3-A1D9-293B2EAFB29B}" type="slidenum">
              <a:rPr lang="en-US" altLang="en-US"/>
              <a:pPr algn="r" latinLnBrk="1"/>
              <a:t>4</a:t>
            </a:fld>
            <a:endParaRPr lang="en-US" alt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anchor="ctr" anchorCtr="0">
            <a:spAutoFit/>
          </a:bodyPr>
          <a:lstStyle/>
          <a:p>
            <a:endParaRPr lang="ko-KR" altLang="en-US"/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anchor="ctr" anchorCtr="0">
            <a:spAutoFit/>
          </a:bodyPr>
          <a:lstStyle/>
          <a:p>
            <a:endParaRPr lang="ko-KR" altLang="en-US"/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anchor="ctr" anchorCtr="0">
            <a:spAutoFit/>
          </a:bodyPr>
          <a:lstStyle/>
          <a:p>
            <a:endParaRPr lang="ko-KR" altLang="en-US"/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anchor="ctr" anchorCtr="0">
            <a:spAutoFit/>
          </a:bodyPr>
          <a:lstStyle/>
          <a:p>
            <a:endParaRPr lang="ko-KR" altLang="en-US"/>
          </a:p>
        </p:txBody>
      </p:sp>
      <p:sp>
        <p:nvSpPr>
          <p:cNvPr id="14" name="직사각형 13"/>
          <p:cNvSpPr/>
          <p:nvPr/>
        </p:nvSpPr>
        <p:spPr>
          <a:xfrm>
            <a:off x="162698" y="1723950"/>
            <a:ext cx="8830832" cy="5749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dirty="0">
                <a:solidFill>
                  <a:schemeClr val="tx1"/>
                </a:solidFill>
              </a:rPr>
              <a:t>□ </a:t>
            </a:r>
            <a:r>
              <a:rPr lang="ko-KR" altLang="en-US" dirty="0" smtClean="0">
                <a:solidFill>
                  <a:schemeClr val="tx1"/>
                </a:solidFill>
              </a:rPr>
              <a:t>국내외 봉쇄패드 제품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anchor="ctr" anchorCtr="0">
            <a:spAutoFit/>
          </a:bodyPr>
          <a:lstStyle/>
          <a:p>
            <a:endParaRPr lang="ko-KR" altLang="en-US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3704" y="2361236"/>
            <a:ext cx="7981950" cy="3831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텍스트 개체 틀 2"/>
          <p:cNvSpPr txBox="1"/>
          <p:nvPr/>
        </p:nvSpPr>
        <p:spPr>
          <a:xfrm>
            <a:off x="1912768" y="836699"/>
            <a:ext cx="6856956" cy="383311"/>
          </a:xfrm>
          <a:prstGeom prst="rect">
            <a:avLst/>
          </a:prstGeom>
          <a:noFill/>
        </p:spPr>
        <p:txBody>
          <a:bodyPr wrap="square" tIns="46800">
            <a:spAutoFit/>
          </a:bodyPr>
          <a:lstStyle>
            <a:lvl1pPr marL="0" indent="0" algn="l" defTabSz="959983" rtl="0" eaLnBrk="1" latinLnBrk="0" hangingPunct="1">
              <a:lnSpc>
                <a:spcPts val="2200"/>
              </a:lnSpc>
              <a:spcBef>
                <a:spcPts val="1050"/>
              </a:spcBef>
              <a:buFont typeface="Arial"/>
              <a:buNone/>
              <a:defRPr lang="en-US" sz="2400" kern="1200" dirty="0">
                <a:solidFill>
                  <a:schemeClr val="bg1"/>
                </a:solidFill>
                <a:latin typeface="나눔고딕"/>
                <a:ea typeface="나눔고딕"/>
                <a:cs typeface="+mn-cs"/>
              </a:defRPr>
            </a:lvl1pPr>
            <a:lvl2pPr marL="719987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252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99979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79971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18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59963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18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39954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18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9946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18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99938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18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9930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18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ko-KR" altLang="en-US" sz="2800" dirty="0" smtClean="0">
                <a:latin typeface="+mj-ea"/>
              </a:rPr>
              <a:t>연구개요</a:t>
            </a:r>
            <a:endParaRPr lang="ko-KR" altLang="en-US" dirty="0">
              <a:latin typeface="+mj-ea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latinLnBrk="1"/>
            <a:fld id="{3126C0E1-0F71-4FB3-A1D9-293B2EAFB29B}" type="slidenum">
              <a:rPr lang="en-US" altLang="en-US"/>
              <a:pPr algn="r" latinLnBrk="1"/>
              <a:t>5</a:t>
            </a:fld>
            <a:endParaRPr lang="en-US" alt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anchor="ctr" anchorCtr="0">
            <a:spAutoFit/>
          </a:bodyPr>
          <a:lstStyle/>
          <a:p>
            <a:endParaRPr lang="ko-KR" altLang="en-US"/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anchor="ctr" anchorCtr="0">
            <a:spAutoFit/>
          </a:bodyPr>
          <a:lstStyle/>
          <a:p>
            <a:endParaRPr lang="ko-KR" altLang="en-US"/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anchor="ctr" anchorCtr="0">
            <a:spAutoFit/>
          </a:bodyPr>
          <a:lstStyle/>
          <a:p>
            <a:endParaRPr lang="ko-KR" altLang="en-US"/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anchor="ctr" anchorCtr="0">
            <a:spAutoFit/>
          </a:bodyPr>
          <a:lstStyle/>
          <a:p>
            <a:endParaRPr lang="ko-KR" altLang="en-US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anchor="ctr" anchorCtr="0">
            <a:spAutoFit/>
          </a:bodyPr>
          <a:lstStyle/>
          <a:p>
            <a:endParaRPr lang="ko-KR" altLang="en-US"/>
          </a:p>
        </p:txBody>
      </p:sp>
      <p:sp>
        <p:nvSpPr>
          <p:cNvPr id="15" name="직사각형 14"/>
          <p:cNvSpPr/>
          <p:nvPr/>
        </p:nvSpPr>
        <p:spPr>
          <a:xfrm>
            <a:off x="345440" y="1723950"/>
            <a:ext cx="816864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dirty="0">
                <a:solidFill>
                  <a:schemeClr val="tx1"/>
                </a:solidFill>
              </a:rPr>
              <a:t>□ </a:t>
            </a:r>
            <a:r>
              <a:rPr lang="ko-KR" altLang="en-US" dirty="0" err="1" smtClean="0">
                <a:solidFill>
                  <a:schemeClr val="tx1"/>
                </a:solidFill>
              </a:rPr>
              <a:t>수중타정기란</a:t>
            </a:r>
            <a:r>
              <a:rPr lang="en-US" altLang="ko-KR" dirty="0" smtClean="0">
                <a:solidFill>
                  <a:schemeClr val="tx1"/>
                </a:solidFill>
              </a:rPr>
              <a:t>?</a:t>
            </a:r>
          </a:p>
          <a:p>
            <a:pPr algn="just">
              <a:lnSpc>
                <a:spcPct val="150000"/>
              </a:lnSpc>
            </a:pPr>
            <a:r>
              <a:rPr lang="en-US" altLang="ko-KR" sz="1800" dirty="0" smtClean="0">
                <a:solidFill>
                  <a:schemeClr val="tx1"/>
                </a:solidFill>
              </a:rPr>
              <a:t>  ○ </a:t>
            </a:r>
            <a:r>
              <a:rPr lang="ko-KR" altLang="en-US" sz="1800" dirty="0" err="1" smtClean="0">
                <a:solidFill>
                  <a:schemeClr val="tx1"/>
                </a:solidFill>
              </a:rPr>
              <a:t>수중타정기</a:t>
            </a:r>
            <a:r>
              <a:rPr lang="en-US" altLang="ko-KR" sz="1800" dirty="0" smtClean="0">
                <a:solidFill>
                  <a:schemeClr val="tx1"/>
                </a:solidFill>
              </a:rPr>
              <a:t>(underwater powder actuated tool)</a:t>
            </a:r>
            <a:r>
              <a:rPr lang="ko-KR" altLang="en-US" sz="1800" dirty="0" smtClean="0">
                <a:solidFill>
                  <a:schemeClr val="tx1"/>
                </a:solidFill>
              </a:rPr>
              <a:t>는 화약폭발방식에 의해</a:t>
            </a:r>
            <a:endParaRPr lang="en-US" altLang="ko-KR" sz="1800" dirty="0" smtClean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altLang="ko-KR" sz="1800" dirty="0">
                <a:solidFill>
                  <a:schemeClr val="tx1"/>
                </a:solidFill>
              </a:rPr>
              <a:t> </a:t>
            </a:r>
            <a:r>
              <a:rPr lang="en-US" altLang="ko-KR" sz="1800" dirty="0" smtClean="0">
                <a:solidFill>
                  <a:schemeClr val="tx1"/>
                </a:solidFill>
              </a:rPr>
              <a:t>    </a:t>
            </a:r>
            <a:r>
              <a:rPr lang="ko-KR" altLang="en-US" sz="1800" dirty="0" smtClean="0">
                <a:solidFill>
                  <a:schemeClr val="tx1"/>
                </a:solidFill>
              </a:rPr>
              <a:t> </a:t>
            </a:r>
            <a:r>
              <a:rPr lang="ko-KR" altLang="en-US" sz="1800" dirty="0" err="1" smtClean="0">
                <a:solidFill>
                  <a:schemeClr val="tx1"/>
                </a:solidFill>
              </a:rPr>
              <a:t>고정못이</a:t>
            </a:r>
            <a:r>
              <a:rPr lang="ko-KR" altLang="en-US" sz="1800" dirty="0" smtClean="0">
                <a:solidFill>
                  <a:schemeClr val="tx1"/>
                </a:solidFill>
              </a:rPr>
              <a:t> 발사되어 강철 및 콘크리트와 같은 단단한 기판에 고정</a:t>
            </a:r>
            <a:endParaRPr lang="ko-KR" altLang="ko-KR" sz="1800" dirty="0">
              <a:solidFill>
                <a:schemeClr val="tx1"/>
              </a:solidFill>
            </a:endParaRPr>
          </a:p>
        </p:txBody>
      </p:sp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5876" y="3237248"/>
            <a:ext cx="4113848" cy="3129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744" y="3273579"/>
            <a:ext cx="4035256" cy="305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78556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텍스트 개체 틀 2"/>
          <p:cNvSpPr txBox="1"/>
          <p:nvPr/>
        </p:nvSpPr>
        <p:spPr>
          <a:xfrm>
            <a:off x="1912768" y="836699"/>
            <a:ext cx="6856956" cy="383311"/>
          </a:xfrm>
          <a:prstGeom prst="rect">
            <a:avLst/>
          </a:prstGeom>
          <a:noFill/>
        </p:spPr>
        <p:txBody>
          <a:bodyPr wrap="square" tIns="46800">
            <a:spAutoFit/>
          </a:bodyPr>
          <a:lstStyle>
            <a:lvl1pPr marL="0" indent="0" algn="l" defTabSz="959983" rtl="0" eaLnBrk="1" latinLnBrk="0" hangingPunct="1">
              <a:lnSpc>
                <a:spcPts val="2200"/>
              </a:lnSpc>
              <a:spcBef>
                <a:spcPts val="1050"/>
              </a:spcBef>
              <a:buFont typeface="Arial"/>
              <a:buNone/>
              <a:defRPr lang="en-US" sz="2400" kern="1200" dirty="0">
                <a:solidFill>
                  <a:schemeClr val="bg1"/>
                </a:solidFill>
                <a:latin typeface="나눔고딕"/>
                <a:ea typeface="나눔고딕"/>
                <a:cs typeface="+mn-cs"/>
              </a:defRPr>
            </a:lvl1pPr>
            <a:lvl2pPr marL="719987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252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99979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79971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18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59963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18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39954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18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9946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18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99938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18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9930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18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ko-KR" altLang="en-US" sz="2800" dirty="0" smtClean="0">
                <a:latin typeface="+mj-ea"/>
              </a:rPr>
              <a:t>연구개요</a:t>
            </a:r>
            <a:endParaRPr lang="ko-KR" altLang="en-US" sz="2800" dirty="0">
              <a:latin typeface="+mj-ea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latinLnBrk="1"/>
            <a:fld id="{3126C0E1-0F71-4FB3-A1D9-293B2EAFB29B}" type="slidenum">
              <a:rPr lang="en-US" altLang="en-US"/>
              <a:pPr algn="r" latinLnBrk="1"/>
              <a:t>6</a:t>
            </a:fld>
            <a:endParaRPr lang="en-US" alt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anchor="ctr" anchorCtr="0">
            <a:spAutoFit/>
          </a:bodyPr>
          <a:lstStyle/>
          <a:p>
            <a:endParaRPr lang="ko-KR" altLang="en-US"/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anchor="ctr" anchorCtr="0">
            <a:spAutoFit/>
          </a:bodyPr>
          <a:lstStyle/>
          <a:p>
            <a:endParaRPr lang="ko-KR" altLang="en-US"/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anchor="ctr" anchorCtr="0">
            <a:spAutoFit/>
          </a:bodyPr>
          <a:lstStyle/>
          <a:p>
            <a:endParaRPr lang="ko-KR" altLang="en-US"/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anchor="ctr" anchorCtr="0">
            <a:spAutoFit/>
          </a:bodyPr>
          <a:lstStyle/>
          <a:p>
            <a:endParaRPr lang="ko-KR" altLang="en-US"/>
          </a:p>
        </p:txBody>
      </p:sp>
      <p:sp>
        <p:nvSpPr>
          <p:cNvPr id="14" name="직사각형 13"/>
          <p:cNvSpPr/>
          <p:nvPr/>
        </p:nvSpPr>
        <p:spPr>
          <a:xfrm>
            <a:off x="162698" y="1723950"/>
            <a:ext cx="8830832" cy="1892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dirty="0">
                <a:solidFill>
                  <a:schemeClr val="tx1"/>
                </a:solidFill>
              </a:rPr>
              <a:t>□ </a:t>
            </a:r>
            <a:r>
              <a:rPr lang="ko-KR" altLang="en-US" dirty="0" smtClean="0">
                <a:solidFill>
                  <a:schemeClr val="tx1"/>
                </a:solidFill>
              </a:rPr>
              <a:t>해경</a:t>
            </a:r>
            <a:r>
              <a:rPr lang="en-US" altLang="ko-KR" dirty="0" smtClean="0">
                <a:solidFill>
                  <a:schemeClr val="tx1"/>
                </a:solidFill>
              </a:rPr>
              <a:t>, </a:t>
            </a:r>
            <a:r>
              <a:rPr lang="ko-KR" altLang="en-US" dirty="0" smtClean="0">
                <a:solidFill>
                  <a:schemeClr val="tx1"/>
                </a:solidFill>
              </a:rPr>
              <a:t>봉쇄패드 자체개발</a:t>
            </a:r>
            <a:r>
              <a:rPr lang="en-US" altLang="ko-KR" dirty="0" smtClean="0">
                <a:solidFill>
                  <a:schemeClr val="tx1"/>
                </a:solidFill>
              </a:rPr>
              <a:t>(’20</a:t>
            </a:r>
            <a:r>
              <a:rPr lang="ko-KR" altLang="en-US" dirty="0" smtClean="0">
                <a:solidFill>
                  <a:schemeClr val="tx1"/>
                </a:solidFill>
              </a:rPr>
              <a:t>년</a:t>
            </a:r>
            <a:r>
              <a:rPr lang="en-US" altLang="ko-KR" dirty="0" smtClean="0">
                <a:solidFill>
                  <a:schemeClr val="tx1"/>
                </a:solidFill>
              </a:rPr>
              <a:t>)</a:t>
            </a:r>
          </a:p>
          <a:p>
            <a:pPr lvl="0" algn="just">
              <a:lnSpc>
                <a:spcPct val="150000"/>
              </a:lnSpc>
            </a:pPr>
            <a:r>
              <a:rPr lang="en-US" altLang="ko-KR" sz="1800" dirty="0" smtClean="0">
                <a:solidFill>
                  <a:prstClr val="black"/>
                </a:solidFill>
              </a:rPr>
              <a:t>  ○ </a:t>
            </a:r>
            <a:r>
              <a:rPr lang="ko-KR" altLang="en-US" sz="1800" dirty="0" smtClean="0">
                <a:solidFill>
                  <a:prstClr val="black"/>
                </a:solidFill>
              </a:rPr>
              <a:t>봉쇄패드 구성 </a:t>
            </a:r>
            <a:r>
              <a:rPr lang="en-US" altLang="ko-KR" sz="1800" dirty="0" smtClean="0">
                <a:solidFill>
                  <a:prstClr val="black"/>
                </a:solidFill>
              </a:rPr>
              <a:t>: </a:t>
            </a:r>
            <a:r>
              <a:rPr lang="ko-KR" altLang="en-US" sz="1800" dirty="0" err="1" smtClean="0">
                <a:solidFill>
                  <a:prstClr val="black"/>
                </a:solidFill>
              </a:rPr>
              <a:t>하이파론원단</a:t>
            </a:r>
            <a:r>
              <a:rPr lang="en-US" altLang="ko-KR" sz="1800" dirty="0" smtClean="0">
                <a:solidFill>
                  <a:prstClr val="black"/>
                </a:solidFill>
              </a:rPr>
              <a:t>(1t) 2</a:t>
            </a:r>
            <a:r>
              <a:rPr lang="ko-KR" altLang="en-US" sz="1800" dirty="0" smtClean="0">
                <a:solidFill>
                  <a:prstClr val="black"/>
                </a:solidFill>
              </a:rPr>
              <a:t>겹</a:t>
            </a:r>
            <a:r>
              <a:rPr lang="en-US" altLang="ko-KR" sz="1800" dirty="0" smtClean="0">
                <a:solidFill>
                  <a:prstClr val="black"/>
                </a:solidFill>
              </a:rPr>
              <a:t>, </a:t>
            </a:r>
            <a:r>
              <a:rPr lang="ko-KR" altLang="en-US" sz="1800" dirty="0" smtClean="0">
                <a:solidFill>
                  <a:prstClr val="black"/>
                </a:solidFill>
              </a:rPr>
              <a:t>아스팔트 방수시트</a:t>
            </a:r>
            <a:r>
              <a:rPr lang="en-US" altLang="ko-KR" sz="1800" dirty="0" smtClean="0">
                <a:solidFill>
                  <a:prstClr val="black"/>
                </a:solidFill>
              </a:rPr>
              <a:t>(3t) 1</a:t>
            </a:r>
            <a:r>
              <a:rPr lang="ko-KR" altLang="en-US" sz="1800" dirty="0" smtClean="0">
                <a:solidFill>
                  <a:prstClr val="black"/>
                </a:solidFill>
              </a:rPr>
              <a:t>겹 </a:t>
            </a:r>
            <a:endParaRPr lang="en-US" altLang="ko-KR" sz="1800" dirty="0" smtClean="0">
              <a:solidFill>
                <a:prstClr val="black"/>
              </a:solidFill>
            </a:endParaRPr>
          </a:p>
          <a:p>
            <a:pPr lvl="0" algn="just">
              <a:lnSpc>
                <a:spcPct val="150000"/>
              </a:lnSpc>
            </a:pPr>
            <a:r>
              <a:rPr lang="en-US" altLang="ko-KR" sz="1800" dirty="0" smtClean="0">
                <a:solidFill>
                  <a:prstClr val="black"/>
                </a:solidFill>
              </a:rPr>
              <a:t>  ○ </a:t>
            </a:r>
            <a:r>
              <a:rPr lang="ko-KR" altLang="en-US" sz="1800" dirty="0" smtClean="0">
                <a:solidFill>
                  <a:prstClr val="black"/>
                </a:solidFill>
              </a:rPr>
              <a:t>봉쇄패드 규격 </a:t>
            </a:r>
            <a:r>
              <a:rPr lang="en-US" altLang="ko-KR" sz="1800" dirty="0" smtClean="0">
                <a:solidFill>
                  <a:prstClr val="black"/>
                </a:solidFill>
              </a:rPr>
              <a:t>: </a:t>
            </a:r>
            <a:r>
              <a:rPr lang="ko-KR" altLang="en-US" sz="1800" dirty="0" smtClean="0">
                <a:solidFill>
                  <a:prstClr val="black"/>
                </a:solidFill>
              </a:rPr>
              <a:t> </a:t>
            </a:r>
            <a:r>
              <a:rPr lang="en-US" altLang="ko-KR" sz="1800" dirty="0" smtClean="0">
                <a:solidFill>
                  <a:prstClr val="black"/>
                </a:solidFill>
              </a:rPr>
              <a:t>(</a:t>
            </a:r>
            <a:r>
              <a:rPr lang="ko-KR" altLang="en-US" sz="1800" dirty="0" smtClean="0">
                <a:solidFill>
                  <a:prstClr val="black"/>
                </a:solidFill>
              </a:rPr>
              <a:t>크기</a:t>
            </a:r>
            <a:r>
              <a:rPr lang="en-US" altLang="ko-KR" sz="1800" dirty="0" smtClean="0">
                <a:solidFill>
                  <a:prstClr val="black"/>
                </a:solidFill>
              </a:rPr>
              <a:t>) 2m</a:t>
            </a:r>
            <a:r>
              <a:rPr lang="en-US" altLang="ko-KR" sz="1800" spc="-220" dirty="0" smtClean="0">
                <a:solidFill>
                  <a:schemeClr val="tx1"/>
                </a:solidFill>
              </a:rPr>
              <a:t> x </a:t>
            </a:r>
            <a:r>
              <a:rPr lang="en-US" altLang="ko-KR" sz="1800" dirty="0" smtClean="0">
                <a:solidFill>
                  <a:prstClr val="black"/>
                </a:solidFill>
              </a:rPr>
              <a:t>1m </a:t>
            </a:r>
            <a:r>
              <a:rPr lang="ko-KR" altLang="en-US" sz="1800" dirty="0" smtClean="0">
                <a:solidFill>
                  <a:prstClr val="black"/>
                </a:solidFill>
              </a:rPr>
              <a:t> </a:t>
            </a:r>
            <a:r>
              <a:rPr lang="en-US" altLang="ko-KR" sz="1800" dirty="0" smtClean="0">
                <a:solidFill>
                  <a:prstClr val="black"/>
                </a:solidFill>
              </a:rPr>
              <a:t>(</a:t>
            </a:r>
            <a:r>
              <a:rPr lang="ko-KR" altLang="en-US" sz="1800" dirty="0" smtClean="0">
                <a:solidFill>
                  <a:prstClr val="black"/>
                </a:solidFill>
              </a:rPr>
              <a:t>무게</a:t>
            </a:r>
            <a:r>
              <a:rPr lang="en-US" altLang="ko-KR" sz="1800" dirty="0" smtClean="0">
                <a:solidFill>
                  <a:prstClr val="black"/>
                </a:solidFill>
              </a:rPr>
              <a:t>) 16kg (</a:t>
            </a:r>
            <a:r>
              <a:rPr lang="ko-KR" altLang="en-US" sz="1800" dirty="0" smtClean="0">
                <a:solidFill>
                  <a:prstClr val="black"/>
                </a:solidFill>
              </a:rPr>
              <a:t>두께</a:t>
            </a:r>
            <a:r>
              <a:rPr lang="en-US" altLang="ko-KR" sz="1800" dirty="0" smtClean="0">
                <a:solidFill>
                  <a:prstClr val="black"/>
                </a:solidFill>
              </a:rPr>
              <a:t>)7mm </a:t>
            </a:r>
          </a:p>
          <a:p>
            <a:pPr lvl="0" algn="just">
              <a:lnSpc>
                <a:spcPct val="150000"/>
              </a:lnSpc>
            </a:pPr>
            <a:r>
              <a:rPr lang="en-US" altLang="ko-KR" sz="1800" dirty="0" smtClean="0">
                <a:solidFill>
                  <a:prstClr val="black"/>
                </a:solidFill>
              </a:rPr>
              <a:t>  ○ </a:t>
            </a:r>
            <a:r>
              <a:rPr lang="ko-KR" altLang="en-US" sz="1800" dirty="0" smtClean="0">
                <a:solidFill>
                  <a:prstClr val="black"/>
                </a:solidFill>
              </a:rPr>
              <a:t>주요특징 </a:t>
            </a:r>
            <a:r>
              <a:rPr lang="en-US" altLang="ko-KR" sz="1800" dirty="0" smtClean="0">
                <a:solidFill>
                  <a:prstClr val="black"/>
                </a:solidFill>
              </a:rPr>
              <a:t>: </a:t>
            </a:r>
            <a:r>
              <a:rPr lang="ko-KR" altLang="en-US" sz="1800" dirty="0" err="1" smtClean="0">
                <a:solidFill>
                  <a:prstClr val="black"/>
                </a:solidFill>
              </a:rPr>
              <a:t>자착식</a:t>
            </a:r>
            <a:r>
              <a:rPr lang="ko-KR" altLang="en-US" sz="1800" dirty="0" smtClean="0">
                <a:solidFill>
                  <a:prstClr val="black"/>
                </a:solidFill>
              </a:rPr>
              <a:t> 접착</a:t>
            </a:r>
            <a:r>
              <a:rPr lang="en-US" altLang="ko-KR" sz="1800" dirty="0" smtClean="0">
                <a:solidFill>
                  <a:prstClr val="black"/>
                </a:solidFill>
              </a:rPr>
              <a:t>(1</a:t>
            </a:r>
            <a:r>
              <a:rPr lang="ko-KR" altLang="en-US" sz="1800" dirty="0" smtClean="0">
                <a:solidFill>
                  <a:prstClr val="black"/>
                </a:solidFill>
              </a:rPr>
              <a:t>차 고정</a:t>
            </a:r>
            <a:r>
              <a:rPr lang="en-US" altLang="ko-KR" sz="1800" dirty="0" smtClean="0">
                <a:solidFill>
                  <a:prstClr val="black"/>
                </a:solidFill>
              </a:rPr>
              <a:t>), </a:t>
            </a:r>
            <a:r>
              <a:rPr lang="ko-KR" altLang="en-US" sz="1800" dirty="0" err="1" smtClean="0">
                <a:solidFill>
                  <a:prstClr val="black"/>
                </a:solidFill>
              </a:rPr>
              <a:t>수중타정기</a:t>
            </a:r>
            <a:r>
              <a:rPr lang="en-US" altLang="ko-KR" sz="1800" dirty="0" smtClean="0">
                <a:solidFill>
                  <a:prstClr val="black"/>
                </a:solidFill>
              </a:rPr>
              <a:t> </a:t>
            </a:r>
            <a:r>
              <a:rPr lang="ko-KR" altLang="en-US" sz="1800" dirty="0" smtClean="0">
                <a:solidFill>
                  <a:prstClr val="black"/>
                </a:solidFill>
              </a:rPr>
              <a:t>금속판</a:t>
            </a:r>
            <a:r>
              <a:rPr lang="en-US" altLang="ko-KR" sz="1800" dirty="0" smtClean="0">
                <a:solidFill>
                  <a:prstClr val="black"/>
                </a:solidFill>
              </a:rPr>
              <a:t>(2</a:t>
            </a:r>
            <a:r>
              <a:rPr lang="ko-KR" altLang="en-US" sz="1800" dirty="0" smtClean="0">
                <a:solidFill>
                  <a:prstClr val="black"/>
                </a:solidFill>
              </a:rPr>
              <a:t>차 고정</a:t>
            </a:r>
            <a:r>
              <a:rPr lang="en-US" altLang="ko-KR" sz="1800" dirty="0" smtClean="0">
                <a:solidFill>
                  <a:prstClr val="black"/>
                </a:solidFill>
              </a:rPr>
              <a:t>)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anchor="ctr" anchorCtr="0">
            <a:spAutoFit/>
          </a:bodyPr>
          <a:lstStyle/>
          <a:p>
            <a:endParaRPr lang="ko-KR" altLang="en-US"/>
          </a:p>
        </p:txBody>
      </p:sp>
      <p:pic>
        <p:nvPicPr>
          <p:cNvPr id="34" name="_x397815808" descr="EMB00001b3c141f"/>
          <p:cNvPicPr>
            <a:picLocks noChangeArrowheads="1"/>
          </p:cNvPicPr>
          <p:nvPr/>
        </p:nvPicPr>
        <p:blipFill rotWithShape="1">
          <a:blip r:embed="rId3">
            <a:alphaModFix/>
            <a:lum/>
          </a:blip>
          <a:srcRect/>
          <a:stretch>
            <a:fillRect/>
          </a:stretch>
        </p:blipFill>
        <p:spPr>
          <a:xfrm>
            <a:off x="2797318" y="3572511"/>
            <a:ext cx="1837692" cy="1283318"/>
          </a:xfrm>
          <a:prstGeom prst="rect">
            <a:avLst/>
          </a:prstGeom>
          <a:noFill/>
        </p:spPr>
      </p:pic>
      <p:pic>
        <p:nvPicPr>
          <p:cNvPr id="35" name="_x397814768" descr="EMB00001b3c1420"/>
          <p:cNvPicPr>
            <a:picLocks noChangeArrowheads="1"/>
          </p:cNvPicPr>
          <p:nvPr/>
        </p:nvPicPr>
        <p:blipFill rotWithShape="1">
          <a:blip r:embed="rId4">
            <a:alphaModFix/>
            <a:lum/>
          </a:blip>
          <a:srcRect/>
          <a:stretch>
            <a:fillRect/>
          </a:stretch>
        </p:blipFill>
        <p:spPr>
          <a:xfrm>
            <a:off x="4713684" y="3572511"/>
            <a:ext cx="1837692" cy="1283318"/>
          </a:xfrm>
          <a:prstGeom prst="rect">
            <a:avLst/>
          </a:prstGeom>
          <a:noFill/>
        </p:spPr>
      </p:pic>
      <p:pic>
        <p:nvPicPr>
          <p:cNvPr id="36" name="_x397816768" descr="EMB00001b3c1422"/>
          <p:cNvPicPr>
            <a:picLocks noChangeArrowheads="1"/>
          </p:cNvPicPr>
          <p:nvPr/>
        </p:nvPicPr>
        <p:blipFill rotWithShape="1">
          <a:blip r:embed="rId5">
            <a:alphaModFix/>
            <a:lum/>
          </a:blip>
          <a:srcRect/>
          <a:stretch>
            <a:fillRect/>
          </a:stretch>
        </p:blipFill>
        <p:spPr>
          <a:xfrm>
            <a:off x="894201" y="3561939"/>
            <a:ext cx="1837692" cy="1283318"/>
          </a:xfrm>
          <a:prstGeom prst="rect">
            <a:avLst/>
          </a:prstGeom>
          <a:noFill/>
        </p:spPr>
      </p:pic>
      <p:pic>
        <p:nvPicPr>
          <p:cNvPr id="37" name="_x397816608" descr="EMB00001b3c1423"/>
          <p:cNvPicPr>
            <a:picLocks noChangeArrowheads="1"/>
          </p:cNvPicPr>
          <p:nvPr/>
        </p:nvPicPr>
        <p:blipFill rotWithShape="1">
          <a:blip r:embed="rId6">
            <a:alphaModFix/>
            <a:lum/>
          </a:blip>
          <a:srcRect/>
          <a:stretch>
            <a:fillRect/>
          </a:stretch>
        </p:blipFill>
        <p:spPr>
          <a:xfrm>
            <a:off x="6583696" y="3547425"/>
            <a:ext cx="1837692" cy="1283318"/>
          </a:xfrm>
          <a:prstGeom prst="rect">
            <a:avLst/>
          </a:prstGeom>
          <a:noFill/>
        </p:spPr>
      </p:pic>
      <p:pic>
        <p:nvPicPr>
          <p:cNvPr id="38" name="그림 37"/>
          <p:cNvPicPr/>
          <p:nvPr/>
        </p:nvPicPr>
        <p:blipFill rotWithShape="1">
          <a:blip r:embed="rId7">
            <a:alphaModFix/>
            <a:lum/>
          </a:blip>
          <a:stretch>
            <a:fillRect/>
          </a:stretch>
        </p:blipFill>
        <p:spPr>
          <a:xfrm>
            <a:off x="5778882" y="5169799"/>
            <a:ext cx="2362276" cy="1282270"/>
          </a:xfrm>
          <a:prstGeom prst="rect">
            <a:avLst/>
          </a:prstGeom>
        </p:spPr>
      </p:pic>
      <p:pic>
        <p:nvPicPr>
          <p:cNvPr id="40" name="그림 39"/>
          <p:cNvPicPr/>
          <p:nvPr/>
        </p:nvPicPr>
        <p:blipFill rotWithShape="1">
          <a:blip r:embed="rId8">
            <a:alphaModFix/>
            <a:lum/>
          </a:blip>
          <a:stretch>
            <a:fillRect/>
          </a:stretch>
        </p:blipFill>
        <p:spPr>
          <a:xfrm>
            <a:off x="3376166" y="5173913"/>
            <a:ext cx="2362276" cy="1282270"/>
          </a:xfrm>
          <a:prstGeom prst="rect">
            <a:avLst/>
          </a:prstGeom>
        </p:spPr>
      </p:pic>
      <p:pic>
        <p:nvPicPr>
          <p:cNvPr id="41" name="그림 40"/>
          <p:cNvPicPr/>
          <p:nvPr/>
        </p:nvPicPr>
        <p:blipFill rotWithShape="1">
          <a:blip r:embed="rId9">
            <a:alphaModFix/>
            <a:lum/>
          </a:blip>
          <a:stretch>
            <a:fillRect/>
          </a:stretch>
        </p:blipFill>
        <p:spPr>
          <a:xfrm>
            <a:off x="959324" y="5169799"/>
            <a:ext cx="2362276" cy="1282270"/>
          </a:xfrm>
          <a:prstGeom prst="rect">
            <a:avLst/>
          </a:prstGeom>
        </p:spPr>
      </p:pic>
      <p:sp>
        <p:nvSpPr>
          <p:cNvPr id="42" name="직사각형 41"/>
          <p:cNvSpPr/>
          <p:nvPr/>
        </p:nvSpPr>
        <p:spPr>
          <a:xfrm>
            <a:off x="345440" y="3572511"/>
            <a:ext cx="423817" cy="12833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ko-KR" altLang="en-US" sz="2000" dirty="0" smtClean="0"/>
              <a:t>봉쇄패드</a:t>
            </a:r>
            <a:endParaRPr lang="ko-KR" altLang="en-US" sz="2000" dirty="0"/>
          </a:p>
        </p:txBody>
      </p:sp>
      <p:sp>
        <p:nvSpPr>
          <p:cNvPr id="43" name="직사각형 42"/>
          <p:cNvSpPr/>
          <p:nvPr/>
        </p:nvSpPr>
        <p:spPr>
          <a:xfrm>
            <a:off x="364275" y="5069199"/>
            <a:ext cx="423817" cy="14209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ko-KR" altLang="en-US" sz="2000" dirty="0"/>
              <a:t>현장적용</a:t>
            </a:r>
          </a:p>
        </p:txBody>
      </p:sp>
      <p:sp>
        <p:nvSpPr>
          <p:cNvPr id="19" name="모서리가 둥근 사각형 설명선 18"/>
          <p:cNvSpPr/>
          <p:nvPr/>
        </p:nvSpPr>
        <p:spPr>
          <a:xfrm>
            <a:off x="7606680" y="2989428"/>
            <a:ext cx="1155356" cy="304800"/>
          </a:xfrm>
          <a:prstGeom prst="wedgeRoundRectCallout">
            <a:avLst>
              <a:gd name="adj1" fmla="val -50438"/>
              <a:gd name="adj2" fmla="val 19367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 smtClean="0">
                <a:solidFill>
                  <a:srgbClr val="FFFF00"/>
                </a:solidFill>
              </a:rPr>
              <a:t>금속판</a:t>
            </a:r>
            <a:endParaRPr lang="ko-KR" altLang="en-US" sz="2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텍스트 개체 틀 2"/>
          <p:cNvSpPr txBox="1"/>
          <p:nvPr/>
        </p:nvSpPr>
        <p:spPr>
          <a:xfrm>
            <a:off x="1912768" y="836699"/>
            <a:ext cx="6856956" cy="383311"/>
          </a:xfrm>
          <a:prstGeom prst="rect">
            <a:avLst/>
          </a:prstGeom>
          <a:noFill/>
        </p:spPr>
        <p:txBody>
          <a:bodyPr wrap="square" tIns="46800">
            <a:spAutoFit/>
          </a:bodyPr>
          <a:lstStyle>
            <a:lvl1pPr marL="0" indent="0" algn="l" defTabSz="959983" rtl="0" eaLnBrk="1" latinLnBrk="0" hangingPunct="1">
              <a:lnSpc>
                <a:spcPts val="2200"/>
              </a:lnSpc>
              <a:spcBef>
                <a:spcPts val="1050"/>
              </a:spcBef>
              <a:buFont typeface="Arial"/>
              <a:buNone/>
              <a:defRPr lang="en-US" sz="2400" kern="1200" dirty="0">
                <a:solidFill>
                  <a:schemeClr val="bg1"/>
                </a:solidFill>
                <a:latin typeface="나눔고딕"/>
                <a:ea typeface="나눔고딕"/>
                <a:cs typeface="+mn-cs"/>
              </a:defRPr>
            </a:lvl1pPr>
            <a:lvl2pPr marL="719987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252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99979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79971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18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59963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18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39954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18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9946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18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99938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18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9930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18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ko-KR" altLang="en-US" sz="2800" dirty="0" smtClean="0">
                <a:latin typeface="+mj-ea"/>
              </a:rPr>
              <a:t>연구내용</a:t>
            </a:r>
            <a:r>
              <a:rPr altLang="ko-KR" sz="2800" smtClean="0">
                <a:latin typeface="+mj-ea"/>
              </a:rPr>
              <a:t>(</a:t>
            </a:r>
            <a:r>
              <a:rPr lang="ko-KR" altLang="en-US" sz="2800" dirty="0" smtClean="0">
                <a:latin typeface="+mj-ea"/>
              </a:rPr>
              <a:t>봉쇄패드 재질</a:t>
            </a:r>
            <a:r>
              <a:rPr altLang="ko-KR" sz="2800" smtClean="0">
                <a:latin typeface="+mj-ea"/>
              </a:rPr>
              <a:t> </a:t>
            </a:r>
            <a:r>
              <a:rPr lang="ko-KR" altLang="en-US" sz="2800" dirty="0" smtClean="0">
                <a:latin typeface="+mj-ea"/>
              </a:rPr>
              <a:t>연구</a:t>
            </a:r>
            <a:r>
              <a:rPr altLang="ko-KR" sz="2800" smtClean="0">
                <a:latin typeface="+mj-ea"/>
              </a:rPr>
              <a:t>)</a:t>
            </a:r>
            <a:endParaRPr lang="ko-KR" altLang="en-US" sz="2800" dirty="0">
              <a:latin typeface="+mj-ea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latinLnBrk="1"/>
            <a:fld id="{3126C0E1-0F71-4FB3-A1D9-293B2EAFB29B}" type="slidenum">
              <a:rPr lang="en-US" altLang="en-US"/>
              <a:pPr algn="r" latinLnBrk="1"/>
              <a:t>7</a:t>
            </a:fld>
            <a:endParaRPr lang="en-US" alt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anchor="ctr" anchorCtr="0">
            <a:spAutoFit/>
          </a:bodyPr>
          <a:lstStyle/>
          <a:p>
            <a:endParaRPr lang="ko-KR" altLang="en-US"/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anchor="ctr" anchorCtr="0">
            <a:spAutoFit/>
          </a:bodyPr>
          <a:lstStyle/>
          <a:p>
            <a:endParaRPr lang="ko-KR" altLang="en-US"/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anchor="ctr" anchorCtr="0">
            <a:spAutoFit/>
          </a:bodyPr>
          <a:lstStyle/>
          <a:p>
            <a:endParaRPr lang="ko-KR" altLang="en-US"/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anchor="ctr" anchorCtr="0">
            <a:spAutoFit/>
          </a:bodyPr>
          <a:lstStyle/>
          <a:p>
            <a:endParaRPr lang="ko-KR" altLang="en-US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anchor="ctr" anchorCtr="0">
            <a:spAutoFit/>
          </a:bodyPr>
          <a:lstStyle/>
          <a:p>
            <a:endParaRPr lang="ko-KR" altLang="en-US"/>
          </a:p>
        </p:txBody>
      </p:sp>
      <p:sp>
        <p:nvSpPr>
          <p:cNvPr id="19" name="직사각형 18"/>
          <p:cNvSpPr/>
          <p:nvPr/>
        </p:nvSpPr>
        <p:spPr>
          <a:xfrm>
            <a:off x="345440" y="1723950"/>
            <a:ext cx="85572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dirty="0">
                <a:solidFill>
                  <a:schemeClr val="tx1"/>
                </a:solidFill>
              </a:rPr>
              <a:t>□ </a:t>
            </a:r>
            <a:r>
              <a:rPr lang="en-US" altLang="ko-KR" dirty="0" smtClean="0">
                <a:solidFill>
                  <a:schemeClr val="tx1"/>
                </a:solidFill>
              </a:rPr>
              <a:t>CSM</a:t>
            </a:r>
            <a:r>
              <a:rPr lang="ko-KR" altLang="en-US" dirty="0" smtClean="0">
                <a:solidFill>
                  <a:schemeClr val="tx1"/>
                </a:solidFill>
              </a:rPr>
              <a:t>원</a:t>
            </a:r>
            <a:r>
              <a:rPr lang="ko-KR" altLang="en-US" dirty="0">
                <a:solidFill>
                  <a:schemeClr val="tx1"/>
                </a:solidFill>
              </a:rPr>
              <a:t>단</a:t>
            </a:r>
            <a:r>
              <a:rPr lang="en-US" altLang="ko-KR" sz="2000" dirty="0" smtClean="0">
                <a:solidFill>
                  <a:schemeClr val="tx1"/>
                </a:solidFill>
              </a:rPr>
              <a:t>(</a:t>
            </a:r>
            <a:r>
              <a:rPr lang="en-US" altLang="ko-KR" sz="2000" dirty="0" err="1" smtClean="0">
                <a:solidFill>
                  <a:schemeClr val="tx1"/>
                </a:solidFill>
              </a:rPr>
              <a:t>chlorosulphonated</a:t>
            </a:r>
            <a:r>
              <a:rPr lang="en-US" altLang="ko-KR" sz="2000" dirty="0" smtClean="0">
                <a:solidFill>
                  <a:schemeClr val="tx1"/>
                </a:solidFill>
              </a:rPr>
              <a:t> polyethylene, </a:t>
            </a:r>
            <a:r>
              <a:rPr lang="ko-KR" altLang="en-US" sz="2000" dirty="0" err="1" smtClean="0">
                <a:solidFill>
                  <a:schemeClr val="tx1"/>
                </a:solidFill>
              </a:rPr>
              <a:t>하이파론</a:t>
            </a:r>
            <a:r>
              <a:rPr lang="en-US" altLang="ko-KR" sz="2000" dirty="0" smtClean="0">
                <a:solidFill>
                  <a:schemeClr val="tx1"/>
                </a:solidFill>
              </a:rPr>
              <a:t>)</a:t>
            </a:r>
            <a:endParaRPr lang="ko-KR" altLang="en-US" dirty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altLang="ko-KR" sz="1800" dirty="0">
                <a:solidFill>
                  <a:schemeClr val="tx1"/>
                </a:solidFill>
              </a:rPr>
              <a:t>  ○ </a:t>
            </a:r>
            <a:r>
              <a:rPr lang="ko-KR" altLang="en-US" sz="1800" dirty="0">
                <a:solidFill>
                  <a:schemeClr val="tx1"/>
                </a:solidFill>
              </a:rPr>
              <a:t>극한의 상황에서도 마모</a:t>
            </a:r>
            <a:r>
              <a:rPr lang="en-US" altLang="ko-KR" sz="1800" dirty="0">
                <a:solidFill>
                  <a:schemeClr val="tx1"/>
                </a:solidFill>
              </a:rPr>
              <a:t>, </a:t>
            </a:r>
            <a:r>
              <a:rPr lang="ko-KR" altLang="en-US" sz="1800" dirty="0">
                <a:solidFill>
                  <a:schemeClr val="tx1"/>
                </a:solidFill>
              </a:rPr>
              <a:t>화학물질</a:t>
            </a:r>
            <a:r>
              <a:rPr lang="en-US" altLang="ko-KR" sz="1800" dirty="0">
                <a:solidFill>
                  <a:schemeClr val="tx1"/>
                </a:solidFill>
              </a:rPr>
              <a:t>, </a:t>
            </a:r>
            <a:r>
              <a:rPr lang="ko-KR" altLang="en-US" sz="1800" dirty="0">
                <a:solidFill>
                  <a:schemeClr val="tx1"/>
                </a:solidFill>
              </a:rPr>
              <a:t>자외선에 강하고 변색되지 않음</a:t>
            </a:r>
          </a:p>
          <a:p>
            <a:pPr algn="just">
              <a:lnSpc>
                <a:spcPct val="150000"/>
              </a:lnSpc>
            </a:pPr>
            <a:r>
              <a:rPr lang="en-US" altLang="ko-KR" sz="1800" dirty="0">
                <a:solidFill>
                  <a:schemeClr val="tx1"/>
                </a:solidFill>
              </a:rPr>
              <a:t>  ○ </a:t>
            </a:r>
            <a:r>
              <a:rPr lang="ko-KR" altLang="en-US" sz="1800" dirty="0">
                <a:solidFill>
                  <a:schemeClr val="tx1"/>
                </a:solidFill>
              </a:rPr>
              <a:t>초강도 </a:t>
            </a:r>
            <a:r>
              <a:rPr lang="ko-KR" altLang="en-US" sz="1800" dirty="0" err="1">
                <a:solidFill>
                  <a:schemeClr val="tx1"/>
                </a:solidFill>
              </a:rPr>
              <a:t>합성섬유층</a:t>
            </a:r>
            <a:r>
              <a:rPr lang="en-US" altLang="ko-KR" sz="1800" dirty="0">
                <a:solidFill>
                  <a:schemeClr val="tx1"/>
                </a:solidFill>
              </a:rPr>
              <a:t>(Polyester 1670dtex)</a:t>
            </a:r>
            <a:r>
              <a:rPr lang="ko-KR" altLang="en-US" sz="1800" dirty="0">
                <a:solidFill>
                  <a:schemeClr val="tx1"/>
                </a:solidFill>
              </a:rPr>
              <a:t>을 네오프렌층과 </a:t>
            </a:r>
            <a:r>
              <a:rPr lang="en-US" altLang="ko-KR" sz="1800" dirty="0">
                <a:solidFill>
                  <a:schemeClr val="tx1"/>
                </a:solidFill>
              </a:rPr>
              <a:t>CSM</a:t>
            </a:r>
            <a:r>
              <a:rPr lang="ko-KR" altLang="en-US" sz="1800" dirty="0">
                <a:solidFill>
                  <a:schemeClr val="tx1"/>
                </a:solidFill>
              </a:rPr>
              <a:t>으로 코팅처리</a:t>
            </a:r>
          </a:p>
          <a:p>
            <a:pPr algn="just">
              <a:lnSpc>
                <a:spcPct val="150000"/>
              </a:lnSpc>
            </a:pPr>
            <a:r>
              <a:rPr lang="en-US" altLang="ko-KR" sz="1800" dirty="0">
                <a:solidFill>
                  <a:schemeClr val="tx1"/>
                </a:solidFill>
              </a:rPr>
              <a:t>  ○ </a:t>
            </a:r>
            <a:r>
              <a:rPr lang="ko-KR" altLang="en-US" sz="1800" dirty="0">
                <a:solidFill>
                  <a:schemeClr val="tx1"/>
                </a:solidFill>
              </a:rPr>
              <a:t>특수보트</a:t>
            </a:r>
            <a:r>
              <a:rPr lang="en-US" altLang="ko-KR" sz="1800" dirty="0">
                <a:solidFill>
                  <a:schemeClr val="tx1"/>
                </a:solidFill>
              </a:rPr>
              <a:t>(</a:t>
            </a:r>
            <a:r>
              <a:rPr lang="ko-KR" altLang="en-US" sz="1800" dirty="0" smtClean="0">
                <a:solidFill>
                  <a:schemeClr val="tx1"/>
                </a:solidFill>
              </a:rPr>
              <a:t>군부대</a:t>
            </a:r>
            <a:r>
              <a:rPr lang="en-US" altLang="ko-KR" sz="1800" dirty="0" smtClean="0">
                <a:solidFill>
                  <a:schemeClr val="tx1"/>
                </a:solidFill>
              </a:rPr>
              <a:t>, </a:t>
            </a:r>
            <a:r>
              <a:rPr lang="ko-KR" altLang="en-US" sz="1800" dirty="0" smtClean="0">
                <a:solidFill>
                  <a:schemeClr val="tx1"/>
                </a:solidFill>
              </a:rPr>
              <a:t>남극기지 보트</a:t>
            </a:r>
            <a:r>
              <a:rPr lang="en-US" altLang="ko-KR" sz="1800" dirty="0" smtClean="0">
                <a:solidFill>
                  <a:schemeClr val="tx1"/>
                </a:solidFill>
              </a:rPr>
              <a:t>)</a:t>
            </a:r>
            <a:r>
              <a:rPr lang="ko-KR" altLang="en-US" sz="1800" dirty="0">
                <a:solidFill>
                  <a:schemeClr val="tx1"/>
                </a:solidFill>
              </a:rPr>
              <a:t>로</a:t>
            </a:r>
            <a:r>
              <a:rPr lang="en-US" altLang="ko-KR" sz="1800" dirty="0">
                <a:solidFill>
                  <a:schemeClr val="tx1"/>
                </a:solidFill>
              </a:rPr>
              <a:t> </a:t>
            </a:r>
            <a:r>
              <a:rPr lang="ko-KR" altLang="en-US" sz="1800" dirty="0">
                <a:solidFill>
                  <a:schemeClr val="tx1"/>
                </a:solidFill>
              </a:rPr>
              <a:t>제작</a:t>
            </a:r>
            <a:r>
              <a:rPr lang="en-US" altLang="ko-KR" sz="1800" dirty="0">
                <a:solidFill>
                  <a:schemeClr val="tx1"/>
                </a:solidFill>
              </a:rPr>
              <a:t>  </a:t>
            </a:r>
            <a:endParaRPr lang="en-US" altLang="ko-KR" sz="1800" dirty="0" smtClean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altLang="ko-KR" sz="1800" dirty="0" smtClean="0">
                <a:solidFill>
                  <a:schemeClr val="tx1"/>
                </a:solidFill>
              </a:rPr>
              <a:t>  ○ </a:t>
            </a:r>
            <a:r>
              <a:rPr lang="ko-KR" altLang="en-US" sz="1800" spc="-200" dirty="0" smtClean="0">
                <a:solidFill>
                  <a:schemeClr val="tx1"/>
                </a:solidFill>
              </a:rPr>
              <a:t>원단성능 </a:t>
            </a:r>
            <a:r>
              <a:rPr lang="en-US" altLang="ko-KR" sz="1800" spc="-200" dirty="0" smtClean="0">
                <a:solidFill>
                  <a:schemeClr val="tx1"/>
                </a:solidFill>
              </a:rPr>
              <a:t>: </a:t>
            </a:r>
            <a:r>
              <a:rPr lang="ko-KR" altLang="en-US" sz="1800" spc="-200" dirty="0" smtClean="0">
                <a:solidFill>
                  <a:schemeClr val="tx1"/>
                </a:solidFill>
              </a:rPr>
              <a:t>인장강도 </a:t>
            </a:r>
            <a:r>
              <a:rPr lang="en-US" altLang="ko-KR" sz="1800" spc="-200" dirty="0" smtClean="0">
                <a:solidFill>
                  <a:schemeClr val="tx1"/>
                </a:solidFill>
              </a:rPr>
              <a:t>(</a:t>
            </a:r>
            <a:r>
              <a:rPr lang="ko-KR" altLang="en-US" sz="1800" spc="-200" dirty="0" smtClean="0">
                <a:solidFill>
                  <a:schemeClr val="tx1"/>
                </a:solidFill>
              </a:rPr>
              <a:t>세로</a:t>
            </a:r>
            <a:r>
              <a:rPr lang="en-US" altLang="ko-KR" sz="1800" spc="-200" dirty="0" smtClean="0">
                <a:solidFill>
                  <a:schemeClr val="tx1"/>
                </a:solidFill>
              </a:rPr>
              <a:t>)</a:t>
            </a:r>
            <a:r>
              <a:rPr lang="ko-KR" altLang="en-US" sz="1800" spc="-200" dirty="0" smtClean="0">
                <a:solidFill>
                  <a:schemeClr val="tx1"/>
                </a:solidFill>
              </a:rPr>
              <a:t> </a:t>
            </a:r>
            <a:r>
              <a:rPr lang="en-US" altLang="ko-KR" sz="1800" spc="-200" dirty="0" smtClean="0">
                <a:solidFill>
                  <a:schemeClr val="tx1"/>
                </a:solidFill>
              </a:rPr>
              <a:t>623 </a:t>
            </a:r>
            <a:r>
              <a:rPr lang="en-US" altLang="ko-KR" sz="1800" spc="-200" dirty="0" err="1" smtClean="0">
                <a:solidFill>
                  <a:schemeClr val="tx1"/>
                </a:solidFill>
              </a:rPr>
              <a:t>kgf</a:t>
            </a:r>
            <a:r>
              <a:rPr lang="en-US" altLang="ko-KR" sz="1800" spc="-200" dirty="0" smtClean="0">
                <a:solidFill>
                  <a:schemeClr val="tx1"/>
                </a:solidFill>
              </a:rPr>
              <a:t>/5cm, (</a:t>
            </a:r>
            <a:r>
              <a:rPr lang="ko-KR" altLang="en-US" sz="1800" spc="-200" dirty="0" smtClean="0">
                <a:solidFill>
                  <a:schemeClr val="tx1"/>
                </a:solidFill>
              </a:rPr>
              <a:t>가로</a:t>
            </a:r>
            <a:r>
              <a:rPr lang="en-US" altLang="ko-KR" sz="1800" spc="-200" dirty="0" smtClean="0">
                <a:solidFill>
                  <a:schemeClr val="tx1"/>
                </a:solidFill>
              </a:rPr>
              <a:t>)</a:t>
            </a:r>
            <a:r>
              <a:rPr lang="ko-KR" altLang="en-US" sz="1800" spc="-200" dirty="0" smtClean="0">
                <a:solidFill>
                  <a:schemeClr val="tx1"/>
                </a:solidFill>
              </a:rPr>
              <a:t> </a:t>
            </a:r>
            <a:r>
              <a:rPr lang="en-US" altLang="ko-KR" sz="1800" spc="-200" dirty="0" smtClean="0">
                <a:solidFill>
                  <a:schemeClr val="tx1"/>
                </a:solidFill>
              </a:rPr>
              <a:t>555 </a:t>
            </a:r>
            <a:r>
              <a:rPr lang="en-US" altLang="ko-KR" sz="1800" spc="-200" dirty="0" err="1" smtClean="0">
                <a:solidFill>
                  <a:schemeClr val="tx1"/>
                </a:solidFill>
              </a:rPr>
              <a:t>kgf</a:t>
            </a:r>
            <a:r>
              <a:rPr lang="en-US" altLang="ko-KR" sz="1800" spc="-200" dirty="0" smtClean="0">
                <a:solidFill>
                  <a:schemeClr val="tx1"/>
                </a:solidFill>
              </a:rPr>
              <a:t>/5cm, </a:t>
            </a:r>
            <a:r>
              <a:rPr lang="ko-KR" altLang="en-US" sz="1800" spc="-200" dirty="0" err="1" smtClean="0">
                <a:solidFill>
                  <a:schemeClr val="tx1"/>
                </a:solidFill>
              </a:rPr>
              <a:t>꿰뚫림강도</a:t>
            </a:r>
            <a:r>
              <a:rPr lang="ko-KR" altLang="en-US" sz="1800" spc="-200" dirty="0" smtClean="0">
                <a:solidFill>
                  <a:schemeClr val="tx1"/>
                </a:solidFill>
              </a:rPr>
              <a:t> </a:t>
            </a:r>
            <a:r>
              <a:rPr lang="en-US" altLang="ko-KR" sz="1800" spc="-200" dirty="0" smtClean="0">
                <a:solidFill>
                  <a:schemeClr val="tx1"/>
                </a:solidFill>
              </a:rPr>
              <a:t>181 </a:t>
            </a:r>
            <a:r>
              <a:rPr lang="en-US" altLang="ko-KR" sz="1800" spc="-200" dirty="0" err="1" smtClean="0">
                <a:solidFill>
                  <a:schemeClr val="tx1"/>
                </a:solidFill>
              </a:rPr>
              <a:t>kgf</a:t>
            </a:r>
            <a:r>
              <a:rPr lang="en-US" altLang="ko-KR" sz="1800" spc="-200" dirty="0" smtClean="0">
                <a:solidFill>
                  <a:schemeClr val="tx1"/>
                </a:solidFill>
              </a:rPr>
              <a:t> </a:t>
            </a:r>
            <a:endParaRPr lang="en-US" altLang="ko-KR" sz="1800" spc="-200" dirty="0">
              <a:solidFill>
                <a:schemeClr val="tx1"/>
              </a:solidFill>
            </a:endParaRP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 rotWithShape="1">
          <a:blip r:embed="rId3">
            <a:alphaModFix/>
            <a:lum/>
          </a:blip>
          <a:srcRect/>
          <a:stretch>
            <a:fillRect/>
          </a:stretch>
        </p:blipFill>
        <p:spPr>
          <a:xfrm>
            <a:off x="482598" y="4076701"/>
            <a:ext cx="4519555" cy="233680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20640" y="4063999"/>
            <a:ext cx="3794443" cy="2342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텍스트 개체 틀 2"/>
          <p:cNvSpPr txBox="1"/>
          <p:nvPr/>
        </p:nvSpPr>
        <p:spPr>
          <a:xfrm>
            <a:off x="1912768" y="836699"/>
            <a:ext cx="6856956" cy="383311"/>
          </a:xfrm>
          <a:prstGeom prst="rect">
            <a:avLst/>
          </a:prstGeom>
          <a:noFill/>
        </p:spPr>
        <p:txBody>
          <a:bodyPr wrap="square" tIns="46800">
            <a:spAutoFit/>
          </a:bodyPr>
          <a:lstStyle>
            <a:lvl1pPr marL="0" indent="0" algn="l" defTabSz="959983" rtl="0" eaLnBrk="1" latinLnBrk="0" hangingPunct="1">
              <a:lnSpc>
                <a:spcPts val="2200"/>
              </a:lnSpc>
              <a:spcBef>
                <a:spcPts val="1050"/>
              </a:spcBef>
              <a:buFont typeface="Arial"/>
              <a:buNone/>
              <a:defRPr lang="en-US" sz="2400" kern="1200" dirty="0">
                <a:solidFill>
                  <a:schemeClr val="bg1"/>
                </a:solidFill>
                <a:latin typeface="나눔고딕"/>
                <a:ea typeface="나눔고딕"/>
                <a:cs typeface="+mn-cs"/>
              </a:defRPr>
            </a:lvl1pPr>
            <a:lvl2pPr marL="719987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252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99979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79971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18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59963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18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39954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18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9946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18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99938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18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9930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18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ko-KR" altLang="en-US" sz="2800" dirty="0" smtClean="0">
                <a:latin typeface="+mj-ea"/>
              </a:rPr>
              <a:t>연구내용</a:t>
            </a:r>
            <a:r>
              <a:rPr altLang="ko-KR" sz="2800" smtClean="0">
                <a:latin typeface="+mj-ea"/>
              </a:rPr>
              <a:t>(</a:t>
            </a:r>
            <a:r>
              <a:rPr lang="ko-KR" altLang="en-US" sz="2800" dirty="0" smtClean="0">
                <a:latin typeface="+mj-ea"/>
              </a:rPr>
              <a:t>봉쇄패드 재질</a:t>
            </a:r>
            <a:r>
              <a:rPr altLang="ko-KR" sz="2800" smtClean="0">
                <a:latin typeface="+mj-ea"/>
              </a:rPr>
              <a:t> </a:t>
            </a:r>
            <a:r>
              <a:rPr lang="ko-KR" altLang="en-US" sz="2800" dirty="0" smtClean="0">
                <a:latin typeface="+mj-ea"/>
              </a:rPr>
              <a:t>연구</a:t>
            </a:r>
            <a:r>
              <a:rPr altLang="ko-KR" sz="2800" smtClean="0">
                <a:latin typeface="+mj-ea"/>
              </a:rPr>
              <a:t>)</a:t>
            </a:r>
            <a:endParaRPr lang="ko-KR" altLang="en-US" sz="2800" dirty="0">
              <a:latin typeface="+mj-ea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latinLnBrk="1"/>
            <a:fld id="{3126C0E1-0F71-4FB3-A1D9-293B2EAFB29B}" type="slidenum">
              <a:rPr lang="en-US" altLang="en-US"/>
              <a:pPr algn="r" latinLnBrk="1"/>
              <a:t>8</a:t>
            </a:fld>
            <a:endParaRPr lang="en-US" alt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anchor="ctr" anchorCtr="0">
            <a:spAutoFit/>
          </a:bodyPr>
          <a:lstStyle/>
          <a:p>
            <a:endParaRPr lang="ko-KR" altLang="en-US"/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anchor="ctr" anchorCtr="0">
            <a:spAutoFit/>
          </a:bodyPr>
          <a:lstStyle/>
          <a:p>
            <a:endParaRPr lang="ko-KR" altLang="en-US"/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anchor="ctr" anchorCtr="0">
            <a:spAutoFit/>
          </a:bodyPr>
          <a:lstStyle/>
          <a:p>
            <a:endParaRPr lang="ko-KR" altLang="en-US"/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anchor="ctr" anchorCtr="0">
            <a:spAutoFit/>
          </a:bodyPr>
          <a:lstStyle/>
          <a:p>
            <a:endParaRPr lang="ko-KR" altLang="en-US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anchor="ctr" anchorCtr="0">
            <a:spAutoFit/>
          </a:bodyPr>
          <a:lstStyle/>
          <a:p>
            <a:endParaRPr lang="ko-KR" altLang="en-US"/>
          </a:p>
        </p:txBody>
      </p:sp>
      <p:sp>
        <p:nvSpPr>
          <p:cNvPr id="14" name="직사각형 13"/>
          <p:cNvSpPr/>
          <p:nvPr/>
        </p:nvSpPr>
        <p:spPr>
          <a:xfrm>
            <a:off x="345440" y="1723950"/>
            <a:ext cx="86461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dirty="0">
                <a:solidFill>
                  <a:schemeClr val="tx1"/>
                </a:solidFill>
              </a:rPr>
              <a:t>□ </a:t>
            </a:r>
            <a:r>
              <a:rPr lang="ko-KR" altLang="en-US" dirty="0">
                <a:solidFill>
                  <a:schemeClr val="tx1"/>
                </a:solidFill>
              </a:rPr>
              <a:t>아스팔트 방수시트</a:t>
            </a:r>
            <a:r>
              <a:rPr lang="en-US" altLang="ko-KR" dirty="0">
                <a:solidFill>
                  <a:schemeClr val="tx1"/>
                </a:solidFill>
              </a:rPr>
              <a:t>(</a:t>
            </a:r>
            <a:r>
              <a:rPr lang="ko-KR" altLang="en-US" dirty="0">
                <a:solidFill>
                  <a:schemeClr val="tx1"/>
                </a:solidFill>
              </a:rPr>
              <a:t>건축자재</a:t>
            </a:r>
            <a:r>
              <a:rPr lang="en-US" altLang="ko-KR" dirty="0">
                <a:solidFill>
                  <a:schemeClr val="tx1"/>
                </a:solidFill>
              </a:rPr>
              <a:t>)</a:t>
            </a:r>
          </a:p>
          <a:p>
            <a:pPr algn="just">
              <a:lnSpc>
                <a:spcPct val="150000"/>
              </a:lnSpc>
            </a:pPr>
            <a:r>
              <a:rPr lang="en-US" altLang="ko-KR" sz="1800" spc="-220" dirty="0">
                <a:solidFill>
                  <a:schemeClr val="tx1"/>
                </a:solidFill>
              </a:rPr>
              <a:t>   ○  </a:t>
            </a:r>
            <a:r>
              <a:rPr lang="ko-KR" altLang="en-US" sz="1800" spc="-220" dirty="0" smtClean="0">
                <a:solidFill>
                  <a:schemeClr val="tx1"/>
                </a:solidFill>
              </a:rPr>
              <a:t>저온환경  </a:t>
            </a:r>
            <a:r>
              <a:rPr lang="ko-KR" altLang="en-US" sz="1800" spc="-220" dirty="0" err="1">
                <a:solidFill>
                  <a:schemeClr val="tx1"/>
                </a:solidFill>
              </a:rPr>
              <a:t>자착성능</a:t>
            </a:r>
            <a:r>
              <a:rPr lang="en-US" altLang="ko-KR" sz="1800" spc="-220" dirty="0">
                <a:solidFill>
                  <a:schemeClr val="tx1"/>
                </a:solidFill>
              </a:rPr>
              <a:t>, </a:t>
            </a:r>
            <a:r>
              <a:rPr lang="ko-KR" altLang="en-US" sz="1800" spc="-220" dirty="0">
                <a:solidFill>
                  <a:schemeClr val="tx1"/>
                </a:solidFill>
              </a:rPr>
              <a:t>방수 및 부착 우수</a:t>
            </a:r>
          </a:p>
          <a:p>
            <a:pPr algn="just">
              <a:lnSpc>
                <a:spcPct val="150000"/>
              </a:lnSpc>
            </a:pPr>
            <a:r>
              <a:rPr lang="en-US" altLang="ko-KR" sz="1800" spc="-220" dirty="0">
                <a:solidFill>
                  <a:schemeClr val="tx1"/>
                </a:solidFill>
              </a:rPr>
              <a:t>   ○  </a:t>
            </a:r>
            <a:r>
              <a:rPr lang="ko-KR" altLang="en-US" sz="1800" spc="-220" dirty="0">
                <a:solidFill>
                  <a:schemeClr val="tx1"/>
                </a:solidFill>
              </a:rPr>
              <a:t>상부는  </a:t>
            </a:r>
            <a:r>
              <a:rPr lang="en-US" altLang="ko-KR" sz="1800" spc="-220" dirty="0">
                <a:solidFill>
                  <a:schemeClr val="tx1"/>
                </a:solidFill>
              </a:rPr>
              <a:t>HDPE </a:t>
            </a:r>
            <a:r>
              <a:rPr lang="ko-KR" altLang="en-US" sz="1800" spc="-220" dirty="0">
                <a:solidFill>
                  <a:schemeClr val="tx1"/>
                </a:solidFill>
              </a:rPr>
              <a:t>필름</a:t>
            </a:r>
            <a:r>
              <a:rPr lang="en-US" altLang="ko-KR" sz="1800" spc="-220" dirty="0">
                <a:solidFill>
                  <a:schemeClr val="tx1"/>
                </a:solidFill>
              </a:rPr>
              <a:t>, </a:t>
            </a:r>
            <a:r>
              <a:rPr lang="ko-KR" altLang="en-US" sz="1800" spc="-220" dirty="0">
                <a:solidFill>
                  <a:schemeClr val="tx1"/>
                </a:solidFill>
              </a:rPr>
              <a:t>중심부는 개량고무아스팔트</a:t>
            </a:r>
            <a:r>
              <a:rPr lang="en-US" altLang="ko-KR" sz="1800" spc="-220" dirty="0">
                <a:solidFill>
                  <a:schemeClr val="tx1"/>
                </a:solidFill>
              </a:rPr>
              <a:t>, </a:t>
            </a:r>
            <a:r>
              <a:rPr lang="ko-KR" altLang="en-US" sz="1800" spc="-220" dirty="0">
                <a:solidFill>
                  <a:schemeClr val="tx1"/>
                </a:solidFill>
              </a:rPr>
              <a:t>하부는 실리콘 이형지로 구성</a:t>
            </a:r>
          </a:p>
          <a:p>
            <a:pPr algn="just">
              <a:lnSpc>
                <a:spcPct val="150000"/>
              </a:lnSpc>
            </a:pPr>
            <a:r>
              <a:rPr lang="en-US" altLang="ko-KR" sz="1800" spc="-220" dirty="0">
                <a:solidFill>
                  <a:schemeClr val="tx1"/>
                </a:solidFill>
              </a:rPr>
              <a:t>   ○  </a:t>
            </a:r>
            <a:r>
              <a:rPr lang="ko-KR" altLang="en-US" sz="1800" spc="-220" dirty="0">
                <a:solidFill>
                  <a:schemeClr val="tx1"/>
                </a:solidFill>
              </a:rPr>
              <a:t>건물 구조물</a:t>
            </a:r>
            <a:r>
              <a:rPr lang="en-US" altLang="ko-KR" sz="1800" spc="-220" dirty="0">
                <a:solidFill>
                  <a:schemeClr val="tx1"/>
                </a:solidFill>
              </a:rPr>
              <a:t>(</a:t>
            </a:r>
            <a:r>
              <a:rPr lang="ko-KR" altLang="en-US" sz="1800" spc="-220" dirty="0">
                <a:solidFill>
                  <a:schemeClr val="tx1"/>
                </a:solidFill>
              </a:rPr>
              <a:t>지하</a:t>
            </a:r>
            <a:r>
              <a:rPr lang="en-US" altLang="ko-KR" sz="1800" spc="-220" dirty="0">
                <a:solidFill>
                  <a:schemeClr val="tx1"/>
                </a:solidFill>
              </a:rPr>
              <a:t>, </a:t>
            </a:r>
            <a:r>
              <a:rPr lang="ko-KR" altLang="en-US" sz="1800" spc="-220" dirty="0">
                <a:solidFill>
                  <a:schemeClr val="tx1"/>
                </a:solidFill>
              </a:rPr>
              <a:t>옥상</a:t>
            </a:r>
            <a:r>
              <a:rPr lang="en-US" altLang="ko-KR" sz="1800" spc="-220" dirty="0">
                <a:solidFill>
                  <a:schemeClr val="tx1"/>
                </a:solidFill>
              </a:rPr>
              <a:t>, </a:t>
            </a:r>
            <a:r>
              <a:rPr lang="ko-KR" altLang="en-US" sz="1800" spc="-220" dirty="0">
                <a:solidFill>
                  <a:schemeClr val="tx1"/>
                </a:solidFill>
              </a:rPr>
              <a:t>벽면 등</a:t>
            </a:r>
            <a:r>
              <a:rPr lang="en-US" altLang="ko-KR" sz="1800" spc="-220" dirty="0">
                <a:solidFill>
                  <a:schemeClr val="tx1"/>
                </a:solidFill>
              </a:rPr>
              <a:t>)</a:t>
            </a:r>
            <a:r>
              <a:rPr lang="ko-KR" altLang="en-US" sz="1800" spc="-220" dirty="0">
                <a:solidFill>
                  <a:schemeClr val="tx1"/>
                </a:solidFill>
              </a:rPr>
              <a:t> 방수시트로 </a:t>
            </a:r>
            <a:r>
              <a:rPr lang="ko-KR" altLang="en-US" sz="1800" spc="-220" dirty="0" smtClean="0">
                <a:solidFill>
                  <a:schemeClr val="tx1"/>
                </a:solidFill>
              </a:rPr>
              <a:t>사용</a:t>
            </a:r>
            <a:endParaRPr lang="en-US" altLang="ko-KR" sz="1800" spc="-220" dirty="0" smtClean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altLang="ko-KR" sz="1800" spc="-220" dirty="0" smtClean="0">
                <a:solidFill>
                  <a:schemeClr val="tx1"/>
                </a:solidFill>
              </a:rPr>
              <a:t>   ○  </a:t>
            </a:r>
            <a:r>
              <a:rPr lang="ko-KR" altLang="en-US" sz="1800" spc="-220" dirty="0" smtClean="0">
                <a:solidFill>
                  <a:schemeClr val="tx1"/>
                </a:solidFill>
              </a:rPr>
              <a:t>원단규격</a:t>
            </a:r>
            <a:r>
              <a:rPr lang="en-US" altLang="ko-KR" sz="1800" spc="-220" dirty="0" smtClean="0">
                <a:solidFill>
                  <a:schemeClr val="tx1"/>
                </a:solidFill>
              </a:rPr>
              <a:t>:  </a:t>
            </a:r>
            <a:r>
              <a:rPr lang="ko-KR" altLang="en-US" sz="1800" spc="-220" dirty="0" smtClean="0">
                <a:solidFill>
                  <a:schemeClr val="tx1"/>
                </a:solidFill>
              </a:rPr>
              <a:t>두께 </a:t>
            </a:r>
            <a:r>
              <a:rPr lang="en-US" altLang="ko-KR" sz="1800" spc="-220" dirty="0" smtClean="0">
                <a:solidFill>
                  <a:schemeClr val="tx1"/>
                </a:solidFill>
              </a:rPr>
              <a:t>2mm, </a:t>
            </a:r>
            <a:r>
              <a:rPr lang="ko-KR" altLang="en-US" sz="1800" spc="-220" dirty="0" smtClean="0">
                <a:solidFill>
                  <a:schemeClr val="tx1"/>
                </a:solidFill>
              </a:rPr>
              <a:t>인장강도 </a:t>
            </a:r>
            <a:r>
              <a:rPr lang="en-US" altLang="ko-KR" sz="1800" spc="-220" dirty="0" smtClean="0">
                <a:solidFill>
                  <a:schemeClr val="tx1"/>
                </a:solidFill>
              </a:rPr>
              <a:t>3 N/mm </a:t>
            </a:r>
            <a:r>
              <a:rPr lang="ko-KR" altLang="en-US" sz="1800" spc="-220" dirty="0" smtClean="0">
                <a:solidFill>
                  <a:schemeClr val="tx1"/>
                </a:solidFill>
              </a:rPr>
              <a:t>이상</a:t>
            </a:r>
            <a:r>
              <a:rPr lang="en-US" altLang="ko-KR" sz="1800" spc="-220" dirty="0" smtClean="0">
                <a:solidFill>
                  <a:schemeClr val="tx1"/>
                </a:solidFill>
              </a:rPr>
              <a:t>, </a:t>
            </a:r>
            <a:r>
              <a:rPr lang="ko-KR" altLang="en-US" sz="1800" spc="-220" dirty="0" smtClean="0">
                <a:solidFill>
                  <a:schemeClr val="tx1"/>
                </a:solidFill>
              </a:rPr>
              <a:t>부착성능 </a:t>
            </a:r>
            <a:r>
              <a:rPr lang="en-US" altLang="ko-KR" sz="1800" spc="-220" dirty="0" smtClean="0">
                <a:solidFill>
                  <a:schemeClr val="tx1"/>
                </a:solidFill>
              </a:rPr>
              <a:t>1.5 N/mm </a:t>
            </a:r>
            <a:r>
              <a:rPr lang="ko-KR" altLang="en-US" sz="1800" spc="-220" dirty="0" smtClean="0">
                <a:solidFill>
                  <a:schemeClr val="tx1"/>
                </a:solidFill>
              </a:rPr>
              <a:t>이상</a:t>
            </a:r>
            <a:endParaRPr lang="en-US" altLang="ko-KR" sz="1800" spc="-220" dirty="0">
              <a:solidFill>
                <a:schemeClr val="tx1"/>
              </a:solidFill>
            </a:endParaRPr>
          </a:p>
        </p:txBody>
      </p:sp>
      <p:pic>
        <p:nvPicPr>
          <p:cNvPr id="15" name="Picture 16"/>
          <p:cNvPicPr>
            <a:picLocks noChangeArrowheads="1"/>
          </p:cNvPicPr>
          <p:nvPr/>
        </p:nvPicPr>
        <p:blipFill rotWithShape="1">
          <a:blip r:embed="rId3">
            <a:alphaModFix/>
            <a:lum/>
          </a:blip>
          <a:srcRect/>
          <a:stretch>
            <a:fillRect/>
          </a:stretch>
        </p:blipFill>
        <p:spPr>
          <a:xfrm>
            <a:off x="5182532" y="4028455"/>
            <a:ext cx="3377268" cy="2310692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16" name="Picture 2" descr="C:\HANSSAK\SecureGate\Download\ravi 방수시트.png"/>
          <p:cNvPicPr>
            <a:picLocks noChangeAspect="1" noChangeArrowheads="1"/>
          </p:cNvPicPr>
          <p:nvPr/>
        </p:nvPicPr>
        <p:blipFill rotWithShape="1">
          <a:blip r:embed="rId4">
            <a:alphaModFix/>
            <a:lum/>
          </a:blip>
          <a:srcRect/>
          <a:stretch>
            <a:fillRect/>
          </a:stretch>
        </p:blipFill>
        <p:spPr>
          <a:xfrm>
            <a:off x="868362" y="3876869"/>
            <a:ext cx="3800158" cy="26138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텍스트 개체 틀 2"/>
          <p:cNvSpPr txBox="1"/>
          <p:nvPr/>
        </p:nvSpPr>
        <p:spPr>
          <a:xfrm>
            <a:off x="1912768" y="836699"/>
            <a:ext cx="6856956" cy="383311"/>
          </a:xfrm>
          <a:prstGeom prst="rect">
            <a:avLst/>
          </a:prstGeom>
          <a:noFill/>
        </p:spPr>
        <p:txBody>
          <a:bodyPr wrap="square" tIns="46800">
            <a:spAutoFit/>
          </a:bodyPr>
          <a:lstStyle>
            <a:lvl1pPr marL="0" indent="0" algn="l" defTabSz="959983" rtl="0" eaLnBrk="1" latinLnBrk="0" hangingPunct="1">
              <a:lnSpc>
                <a:spcPts val="2200"/>
              </a:lnSpc>
              <a:spcBef>
                <a:spcPts val="1050"/>
              </a:spcBef>
              <a:buFont typeface="Arial"/>
              <a:buNone/>
              <a:defRPr lang="en-US" sz="2400" kern="1200" dirty="0">
                <a:solidFill>
                  <a:schemeClr val="bg1"/>
                </a:solidFill>
                <a:latin typeface="나눔고딕"/>
                <a:ea typeface="나눔고딕"/>
                <a:cs typeface="+mn-cs"/>
              </a:defRPr>
            </a:lvl1pPr>
            <a:lvl2pPr marL="719987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252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99979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79971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18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59963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18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39954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18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9946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18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99938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18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9930" indent="-239995" algn="l" defTabSz="959983" rtl="0" eaLnBrk="1" latinLnBrk="0" hangingPunct="1">
              <a:lnSpc>
                <a:spcPct val="90000"/>
              </a:lnSpc>
              <a:spcBef>
                <a:spcPts val="525"/>
              </a:spcBef>
              <a:buFont typeface="Arial"/>
              <a:buChar char="•"/>
              <a:defRPr sz="18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ko-KR" altLang="en-US" sz="2800" dirty="0" smtClean="0">
                <a:latin typeface="+mj-ea"/>
              </a:rPr>
              <a:t>연구내용</a:t>
            </a:r>
            <a:r>
              <a:rPr altLang="ko-KR" sz="2800" smtClean="0">
                <a:latin typeface="+mj-ea"/>
              </a:rPr>
              <a:t>(</a:t>
            </a:r>
            <a:r>
              <a:rPr lang="ko-KR" altLang="en-US" sz="2800" dirty="0" smtClean="0">
                <a:latin typeface="+mj-ea"/>
              </a:rPr>
              <a:t>봉쇄패드 재질</a:t>
            </a:r>
            <a:r>
              <a:rPr altLang="ko-KR" sz="2800" smtClean="0">
                <a:latin typeface="+mj-ea"/>
              </a:rPr>
              <a:t> </a:t>
            </a:r>
            <a:r>
              <a:rPr lang="ko-KR" altLang="en-US" sz="2800" dirty="0" smtClean="0">
                <a:latin typeface="+mj-ea"/>
              </a:rPr>
              <a:t>연구</a:t>
            </a:r>
            <a:r>
              <a:rPr altLang="ko-KR" sz="2800" smtClean="0">
                <a:latin typeface="+mj-ea"/>
              </a:rPr>
              <a:t>)</a:t>
            </a:r>
            <a:endParaRPr lang="ko-KR" altLang="en-US" sz="2800" dirty="0">
              <a:latin typeface="+mj-ea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latinLnBrk="1"/>
            <a:fld id="{3126C0E1-0F71-4FB3-A1D9-293B2EAFB29B}" type="slidenum">
              <a:rPr lang="en-US" altLang="en-US"/>
              <a:pPr algn="r" latinLnBrk="1"/>
              <a:t>9</a:t>
            </a:fld>
            <a:endParaRPr lang="en-US" alt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anchor="ctr" anchorCtr="0">
            <a:spAutoFit/>
          </a:bodyPr>
          <a:lstStyle/>
          <a:p>
            <a:endParaRPr lang="ko-KR" altLang="en-US"/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anchor="ctr" anchorCtr="0">
            <a:spAutoFit/>
          </a:bodyPr>
          <a:lstStyle/>
          <a:p>
            <a:endParaRPr lang="ko-KR" altLang="en-US"/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anchor="ctr" anchorCtr="0">
            <a:spAutoFit/>
          </a:bodyPr>
          <a:lstStyle/>
          <a:p>
            <a:endParaRPr lang="ko-KR" altLang="en-US"/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anchor="ctr" anchorCtr="0">
            <a:spAutoFit/>
          </a:bodyPr>
          <a:lstStyle/>
          <a:p>
            <a:endParaRPr lang="ko-KR" altLang="en-US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anchor="ctr" anchorCtr="0">
            <a:spAutoFit/>
          </a:bodyPr>
          <a:lstStyle/>
          <a:p>
            <a:endParaRPr lang="ko-KR" altLang="en-US"/>
          </a:p>
        </p:txBody>
      </p:sp>
      <p:sp>
        <p:nvSpPr>
          <p:cNvPr id="14" name="직사각형 13"/>
          <p:cNvSpPr/>
          <p:nvPr/>
        </p:nvSpPr>
        <p:spPr>
          <a:xfrm>
            <a:off x="345440" y="1723950"/>
            <a:ext cx="8646160" cy="1892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dirty="0">
                <a:solidFill>
                  <a:schemeClr val="tx1"/>
                </a:solidFill>
              </a:rPr>
              <a:t>□ </a:t>
            </a:r>
            <a:r>
              <a:rPr lang="ko-KR" altLang="en-US" dirty="0" smtClean="0">
                <a:solidFill>
                  <a:schemeClr val="tx1"/>
                </a:solidFill>
              </a:rPr>
              <a:t>초대형 봉쇄패드 제작</a:t>
            </a:r>
            <a:endParaRPr lang="en-US" altLang="ko-KR" dirty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altLang="ko-KR" sz="1800" spc="-220" dirty="0">
                <a:solidFill>
                  <a:schemeClr val="tx1"/>
                </a:solidFill>
              </a:rPr>
              <a:t>   ○ </a:t>
            </a:r>
            <a:r>
              <a:rPr lang="en-US" altLang="ko-KR" sz="1800" spc="-220" dirty="0" smtClean="0">
                <a:solidFill>
                  <a:schemeClr val="tx1"/>
                </a:solidFill>
              </a:rPr>
              <a:t> </a:t>
            </a:r>
            <a:r>
              <a:rPr lang="ko-KR" altLang="en-US" sz="1800" spc="-220" dirty="0" smtClean="0">
                <a:solidFill>
                  <a:schemeClr val="tx1"/>
                </a:solidFill>
              </a:rPr>
              <a:t>규격</a:t>
            </a:r>
            <a:r>
              <a:rPr lang="en-US" altLang="ko-KR" sz="1800" spc="-220" dirty="0" smtClean="0">
                <a:solidFill>
                  <a:schemeClr val="tx1"/>
                </a:solidFill>
              </a:rPr>
              <a:t> : (</a:t>
            </a:r>
            <a:r>
              <a:rPr lang="ko-KR" altLang="en-US" sz="1800" spc="-220" dirty="0" smtClean="0">
                <a:solidFill>
                  <a:schemeClr val="tx1"/>
                </a:solidFill>
              </a:rPr>
              <a:t>크기 </a:t>
            </a:r>
            <a:r>
              <a:rPr lang="en-US" altLang="ko-KR" sz="1800" spc="-220" dirty="0" smtClean="0">
                <a:solidFill>
                  <a:schemeClr val="tx1"/>
                </a:solidFill>
              </a:rPr>
              <a:t>)  2.9 x 2.5m,  (</a:t>
            </a:r>
            <a:r>
              <a:rPr lang="ko-KR" altLang="en-US" sz="1800" spc="-220" dirty="0" smtClean="0">
                <a:solidFill>
                  <a:schemeClr val="tx1"/>
                </a:solidFill>
              </a:rPr>
              <a:t>무게</a:t>
            </a:r>
            <a:r>
              <a:rPr lang="en-US" altLang="ko-KR" sz="1800" spc="-220" dirty="0" smtClean="0">
                <a:solidFill>
                  <a:schemeClr val="tx1"/>
                </a:solidFill>
              </a:rPr>
              <a:t>) 28kg  (</a:t>
            </a:r>
            <a:r>
              <a:rPr lang="ko-KR" altLang="en-US" sz="1800" spc="-220" dirty="0" smtClean="0">
                <a:solidFill>
                  <a:schemeClr val="tx1"/>
                </a:solidFill>
              </a:rPr>
              <a:t>두께</a:t>
            </a:r>
            <a:r>
              <a:rPr lang="en-US" altLang="ko-KR" sz="1800" spc="-220" dirty="0" smtClean="0">
                <a:solidFill>
                  <a:schemeClr val="tx1"/>
                </a:solidFill>
              </a:rPr>
              <a:t>) 3T(</a:t>
            </a:r>
            <a:r>
              <a:rPr lang="ko-KR" altLang="en-US" sz="1800" spc="-220" dirty="0" err="1" smtClean="0">
                <a:solidFill>
                  <a:schemeClr val="tx1"/>
                </a:solidFill>
              </a:rPr>
              <a:t>하이파론</a:t>
            </a:r>
            <a:r>
              <a:rPr lang="ko-KR" altLang="en-US" sz="1800" spc="-220" dirty="0" smtClean="0">
                <a:solidFill>
                  <a:schemeClr val="tx1"/>
                </a:solidFill>
              </a:rPr>
              <a:t> </a:t>
            </a:r>
            <a:r>
              <a:rPr lang="en-US" altLang="ko-KR" sz="1800" spc="-220" dirty="0" smtClean="0">
                <a:solidFill>
                  <a:schemeClr val="tx1"/>
                </a:solidFill>
              </a:rPr>
              <a:t>1t, </a:t>
            </a:r>
            <a:r>
              <a:rPr lang="ko-KR" altLang="en-US" sz="1800" spc="-220" dirty="0" smtClean="0">
                <a:solidFill>
                  <a:schemeClr val="tx1"/>
                </a:solidFill>
              </a:rPr>
              <a:t>아스팔트방수시트 </a:t>
            </a:r>
            <a:r>
              <a:rPr lang="en-US" altLang="ko-KR" sz="1800" spc="-220" dirty="0" smtClean="0">
                <a:solidFill>
                  <a:schemeClr val="tx1"/>
                </a:solidFill>
              </a:rPr>
              <a:t>2t)</a:t>
            </a:r>
            <a:endParaRPr lang="ko-KR" altLang="en-US" sz="1800" spc="-220" dirty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altLang="ko-KR" sz="1800" spc="-220" dirty="0">
                <a:solidFill>
                  <a:schemeClr val="tx1"/>
                </a:solidFill>
              </a:rPr>
              <a:t>   ○  </a:t>
            </a:r>
            <a:r>
              <a:rPr lang="ko-KR" altLang="en-US" sz="1800" spc="-220" dirty="0">
                <a:solidFill>
                  <a:schemeClr val="tx1"/>
                </a:solidFill>
              </a:rPr>
              <a:t>상부는  </a:t>
            </a:r>
            <a:r>
              <a:rPr lang="ko-KR" altLang="en-US" sz="1800" spc="-220" dirty="0" err="1" smtClean="0">
                <a:solidFill>
                  <a:schemeClr val="tx1"/>
                </a:solidFill>
              </a:rPr>
              <a:t>하이파론</a:t>
            </a:r>
            <a:r>
              <a:rPr lang="ko-KR" altLang="en-US" sz="1800" spc="-220" dirty="0" smtClean="0">
                <a:solidFill>
                  <a:schemeClr val="tx1"/>
                </a:solidFill>
              </a:rPr>
              <a:t> 원단</a:t>
            </a:r>
            <a:r>
              <a:rPr lang="en-US" altLang="ko-KR" sz="1800" spc="-220" dirty="0" smtClean="0">
                <a:solidFill>
                  <a:schemeClr val="tx1"/>
                </a:solidFill>
              </a:rPr>
              <a:t>1T, </a:t>
            </a:r>
            <a:r>
              <a:rPr lang="ko-KR" altLang="en-US" sz="1800" spc="-220" dirty="0" smtClean="0">
                <a:solidFill>
                  <a:schemeClr val="tx1"/>
                </a:solidFill>
              </a:rPr>
              <a:t>하부는 아스팔트 방수시트 </a:t>
            </a:r>
            <a:r>
              <a:rPr lang="en-US" altLang="ko-KR" sz="1800" spc="-220" dirty="0" smtClean="0">
                <a:solidFill>
                  <a:schemeClr val="tx1"/>
                </a:solidFill>
              </a:rPr>
              <a:t>2T</a:t>
            </a:r>
            <a:endParaRPr lang="ko-KR" altLang="en-US" sz="1800" spc="-220" dirty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altLang="ko-KR" sz="1800" spc="-220" dirty="0">
                <a:solidFill>
                  <a:schemeClr val="tx1"/>
                </a:solidFill>
              </a:rPr>
              <a:t>   ○  </a:t>
            </a:r>
            <a:r>
              <a:rPr lang="ko-KR" altLang="en-US" sz="1800" spc="-220" dirty="0" smtClean="0">
                <a:solidFill>
                  <a:schemeClr val="tx1"/>
                </a:solidFill>
              </a:rPr>
              <a:t>특징 </a:t>
            </a:r>
            <a:r>
              <a:rPr lang="en-US" altLang="ko-KR" sz="1800" spc="-220" dirty="0" smtClean="0">
                <a:solidFill>
                  <a:schemeClr val="tx1"/>
                </a:solidFill>
              </a:rPr>
              <a:t>:  (</a:t>
            </a:r>
            <a:r>
              <a:rPr lang="ko-KR" altLang="en-US" sz="1800" spc="-220" dirty="0" smtClean="0">
                <a:solidFill>
                  <a:schemeClr val="tx1"/>
                </a:solidFill>
              </a:rPr>
              <a:t>내구성</a:t>
            </a:r>
            <a:r>
              <a:rPr lang="en-US" altLang="ko-KR" sz="1800" spc="-220" dirty="0" smtClean="0">
                <a:solidFill>
                  <a:schemeClr val="tx1"/>
                </a:solidFill>
              </a:rPr>
              <a:t>)</a:t>
            </a:r>
            <a:r>
              <a:rPr lang="ko-KR" altLang="en-US" sz="1800" spc="-220" dirty="0" smtClean="0">
                <a:solidFill>
                  <a:schemeClr val="tx1"/>
                </a:solidFill>
              </a:rPr>
              <a:t>방수</a:t>
            </a:r>
            <a:r>
              <a:rPr lang="en-US" altLang="ko-KR" sz="1800" spc="-220" dirty="0" smtClean="0">
                <a:solidFill>
                  <a:schemeClr val="tx1"/>
                </a:solidFill>
              </a:rPr>
              <a:t>,</a:t>
            </a:r>
            <a:r>
              <a:rPr lang="ko-KR" altLang="en-US" sz="1800" spc="-220" dirty="0" err="1" smtClean="0">
                <a:solidFill>
                  <a:schemeClr val="tx1"/>
                </a:solidFill>
              </a:rPr>
              <a:t>방유</a:t>
            </a:r>
            <a:r>
              <a:rPr lang="ko-KR" altLang="en-US" sz="1800" spc="-220" dirty="0" smtClean="0">
                <a:solidFill>
                  <a:schemeClr val="tx1"/>
                </a:solidFill>
              </a:rPr>
              <a:t> 인장강도 우수</a:t>
            </a:r>
            <a:r>
              <a:rPr lang="en-US" altLang="ko-KR" sz="1800" spc="-220" dirty="0" smtClean="0">
                <a:solidFill>
                  <a:schemeClr val="tx1"/>
                </a:solidFill>
              </a:rPr>
              <a:t>, (</a:t>
            </a:r>
            <a:r>
              <a:rPr lang="ko-KR" altLang="en-US" sz="1800" spc="-220" dirty="0" smtClean="0">
                <a:solidFill>
                  <a:schemeClr val="tx1"/>
                </a:solidFill>
              </a:rPr>
              <a:t>유연성</a:t>
            </a:r>
            <a:r>
              <a:rPr lang="en-US" altLang="ko-KR" sz="1800" spc="-220" dirty="0" smtClean="0">
                <a:solidFill>
                  <a:schemeClr val="tx1"/>
                </a:solidFill>
              </a:rPr>
              <a:t>) </a:t>
            </a:r>
            <a:r>
              <a:rPr lang="ko-KR" altLang="en-US" sz="1800" spc="-220" dirty="0" smtClean="0">
                <a:solidFill>
                  <a:schemeClr val="tx1"/>
                </a:solidFill>
              </a:rPr>
              <a:t>굴곡진 부위 작업 가능</a:t>
            </a:r>
            <a:endParaRPr lang="en-US" altLang="ko-KR" sz="1800" spc="-220" dirty="0">
              <a:solidFill>
                <a:schemeClr val="tx1"/>
              </a:solidFill>
            </a:endParaRPr>
          </a:p>
        </p:txBody>
      </p:sp>
      <p:pic>
        <p:nvPicPr>
          <p:cNvPr id="17" name="그림 16"/>
          <p:cNvPicPr preferRelativeResize="0"/>
          <p:nvPr/>
        </p:nvPicPr>
        <p:blipFill rotWithShape="1">
          <a:blip r:embed="rId3" cstate="print">
            <a:alphaModFix/>
            <a:lum/>
          </a:blip>
          <a:stretch>
            <a:fillRect/>
          </a:stretch>
        </p:blipFill>
        <p:spPr>
          <a:xfrm>
            <a:off x="992471" y="3727318"/>
            <a:ext cx="3600000" cy="2526179"/>
          </a:xfrm>
          <a:prstGeom prst="rect">
            <a:avLst/>
          </a:prstGeom>
        </p:spPr>
      </p:pic>
      <p:pic>
        <p:nvPicPr>
          <p:cNvPr id="2050" name="Picture 2"/>
          <p:cNvPicPr preferRelativeResize="0"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03521" y="3724275"/>
            <a:ext cx="3600000" cy="2526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모서리가 둥근 사각형 설명선 14"/>
          <p:cNvSpPr/>
          <p:nvPr/>
        </p:nvSpPr>
        <p:spPr>
          <a:xfrm>
            <a:off x="253999" y="4155440"/>
            <a:ext cx="1618343" cy="304800"/>
          </a:xfrm>
          <a:prstGeom prst="wedgeRoundRectCallout">
            <a:avLst>
              <a:gd name="adj1" fmla="val 95482"/>
              <a:gd name="adj2" fmla="val 25063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 err="1" smtClean="0">
                <a:solidFill>
                  <a:srgbClr val="FFFF00"/>
                </a:solidFill>
              </a:rPr>
              <a:t>하이파론</a:t>
            </a:r>
            <a:r>
              <a:rPr lang="ko-KR" altLang="en-US" sz="1600" dirty="0" smtClean="0">
                <a:solidFill>
                  <a:srgbClr val="FFFF00"/>
                </a:solidFill>
              </a:rPr>
              <a:t> 원단</a:t>
            </a:r>
            <a:endParaRPr lang="ko-KR" altLang="en-US" sz="2800" dirty="0">
              <a:solidFill>
                <a:srgbClr val="FFFF00"/>
              </a:solidFill>
            </a:endParaRPr>
          </a:p>
        </p:txBody>
      </p:sp>
      <p:sp>
        <p:nvSpPr>
          <p:cNvPr id="16" name="모서리가 둥근 사각형 설명선 15"/>
          <p:cNvSpPr/>
          <p:nvPr/>
        </p:nvSpPr>
        <p:spPr>
          <a:xfrm>
            <a:off x="6667137" y="5965371"/>
            <a:ext cx="2113280" cy="304800"/>
          </a:xfrm>
          <a:prstGeom prst="wedgeRoundRectCallout">
            <a:avLst>
              <a:gd name="adj1" fmla="val -61111"/>
              <a:gd name="adj2" fmla="val -27078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 smtClean="0">
                <a:solidFill>
                  <a:srgbClr val="FFFF00"/>
                </a:solidFill>
              </a:rPr>
              <a:t>아스팔트 방수시트</a:t>
            </a:r>
            <a:endParaRPr lang="ko-KR" altLang="en-US" sz="2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1399</TotalTime>
  <Words>823</Words>
  <Application>Microsoft Office PowerPoint</Application>
  <PresentationFormat>화면 슬라이드 쇼(4:3)</PresentationFormat>
  <Paragraphs>143</Paragraphs>
  <Slides>16</Slides>
  <Notes>16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16</vt:i4>
      </vt:variant>
    </vt:vector>
  </HeadingPairs>
  <TitlesOfParts>
    <vt:vector size="24" baseType="lpstr">
      <vt:lpstr>굴림</vt:lpstr>
      <vt:lpstr>Arial</vt:lpstr>
      <vt:lpstr>맑은 고딕</vt:lpstr>
      <vt:lpstr>Wingdings</vt:lpstr>
      <vt:lpstr>나눔바른고딕</vt:lpstr>
      <vt:lpstr>EBS주시경 Bold</vt:lpstr>
      <vt:lpstr>나눔고딕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해상인명구조</dc:title>
  <dc:creator>Eunjoo Choi</dc:creator>
  <cp:lastModifiedBy>Windows 사용자</cp:lastModifiedBy>
  <cp:revision>702</cp:revision>
  <dcterms:created xsi:type="dcterms:W3CDTF">2015-10-20T15:44:17Z</dcterms:created>
  <dcterms:modified xsi:type="dcterms:W3CDTF">2021-09-14T02:17:02Z</dcterms:modified>
</cp:coreProperties>
</file>