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haansoftxlsx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3" r:id="rId1"/>
    <p:sldMasterId id="2147483676" r:id="rId2"/>
    <p:sldMasterId id="2147483685" r:id="rId3"/>
    <p:sldMasterId id="2147483710" r:id="rId4"/>
  </p:sldMasterIdLst>
  <p:notesMasterIdLst>
    <p:notesMasterId r:id="rId24"/>
  </p:notesMasterIdLst>
  <p:handoutMasterIdLst>
    <p:handoutMasterId r:id="rId25"/>
  </p:handoutMasterIdLst>
  <p:sldIdLst>
    <p:sldId id="482" r:id="rId5"/>
    <p:sldId id="537" r:id="rId6"/>
    <p:sldId id="538" r:id="rId7"/>
    <p:sldId id="516" r:id="rId8"/>
    <p:sldId id="536" r:id="rId9"/>
    <p:sldId id="508" r:id="rId10"/>
    <p:sldId id="533" r:id="rId11"/>
    <p:sldId id="519" r:id="rId12"/>
    <p:sldId id="534" r:id="rId13"/>
    <p:sldId id="521" r:id="rId14"/>
    <p:sldId id="535" r:id="rId15"/>
    <p:sldId id="523" r:id="rId16"/>
    <p:sldId id="524" r:id="rId17"/>
    <p:sldId id="525" r:id="rId18"/>
    <p:sldId id="527" r:id="rId19"/>
    <p:sldId id="522" r:id="rId20"/>
    <p:sldId id="529" r:id="rId21"/>
    <p:sldId id="530" r:id="rId22"/>
    <p:sldId id="531" r:id="rId23"/>
  </p:sldIdLst>
  <p:sldSz cx="9906000" cy="6858000" type="A4"/>
  <p:notesSz cx="6797675" cy="99266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65">
          <p15:clr>
            <a:srgbClr val="A4A3A4"/>
          </p15:clr>
        </p15:guide>
        <p15:guide id="2" orient="horz" pos="2149">
          <p15:clr>
            <a:srgbClr val="A4A3A4"/>
          </p15:clr>
        </p15:guide>
        <p15:guide id="3" orient="horz" pos="431">
          <p15:clr>
            <a:srgbClr val="A4A3A4"/>
          </p15:clr>
        </p15:guide>
        <p15:guide id="4" pos="170">
          <p15:clr>
            <a:srgbClr val="A4A3A4"/>
          </p15:clr>
        </p15:guide>
        <p15:guide id="5" pos="6070">
          <p15:clr>
            <a:srgbClr val="A4A3A4"/>
          </p15:clr>
        </p15:guide>
        <p15:guide id="6" pos="31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이수호 Pro/환경팀" initials="이P" lastIdx="1" clrIdx="0">
    <p:extLst>
      <p:ext uri="{19B8F6BF-5375-455C-9EA6-DF929625EA0E}">
        <p15:presenceInfo xmlns:p15="http://schemas.microsoft.com/office/powerpoint/2012/main" userId="이수호 Pro/환경팀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800000"/>
    <a:srgbClr val="FF0000"/>
    <a:srgbClr val="C583BA"/>
    <a:srgbClr val="FF99FF"/>
    <a:srgbClr val="C1E6FD"/>
    <a:srgbClr val="969696"/>
    <a:srgbClr val="777777"/>
    <a:srgbClr val="808080"/>
    <a:srgbClr val="9191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2" autoAdjust="0"/>
    <p:restoredTop sz="88056" autoAdjust="0"/>
  </p:normalViewPr>
  <p:slideViewPr>
    <p:cSldViewPr snapToGrid="0" showGuides="1">
      <p:cViewPr varScale="1">
        <p:scale>
          <a:sx n="68" d="100"/>
          <a:sy n="68" d="100"/>
        </p:scale>
        <p:origin x="1290" y="66"/>
      </p:cViewPr>
      <p:guideLst>
        <p:guide orient="horz" pos="4265"/>
        <p:guide orient="horz" pos="2149"/>
        <p:guide orient="horz" pos="431"/>
        <p:guide pos="170"/>
        <p:guide pos="607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5" d="100"/>
        <a:sy n="55" d="100"/>
      </p:scale>
      <p:origin x="0" y="0"/>
    </p:cViewPr>
  </p:sorterViewPr>
  <p:notesViewPr>
    <p:cSldViewPr snapToGrid="0" showGuides="1">
      <p:cViewPr varScale="1">
        <p:scale>
          <a:sx n="58" d="100"/>
          <a:sy n="58" d="100"/>
        </p:scale>
        <p:origin x="-2484" y="-90"/>
      </p:cViewPr>
      <p:guideLst>
        <p:guide orient="horz" pos="3127"/>
        <p:guide pos="2142"/>
      </p:guideLst>
    </p:cSldViewPr>
  </p:notesViewPr>
  <p:gridSpacing cx="360045" cy="36004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1111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22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7060872198667475E-2"/>
          <c:y val="0.1388799107450098"/>
          <c:w val="0.93370835857056333"/>
          <c:h val="0.67229545182499606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ln w="28575" cap="rnd">
              <a:solidFill>
                <a:srgbClr val="0000FF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1">
                  <a:alpha val="96000"/>
                </a:schemeClr>
              </a:solidFill>
              <a:ln w="28575" cap="rnd">
                <a:solidFill>
                  <a:srgbClr val="0000FF"/>
                </a:solidFill>
                <a:prstDash val="solid"/>
                <a:round/>
                <a:headEnd type="oval"/>
                <a:tailEnd type="oval"/>
              </a:ln>
              <a:effectLst/>
            </c:spPr>
          </c:marker>
          <c:dPt>
            <c:idx val="7"/>
            <c:marker>
              <c:symbol val="circle"/>
              <c:size val="5"/>
              <c:spPr>
                <a:solidFill>
                  <a:schemeClr val="bg1"/>
                </a:solidFill>
                <a:ln w="28575" cap="rnd">
                  <a:solidFill>
                    <a:srgbClr val="0000FF"/>
                  </a:solidFill>
                  <a:prstDash val="solid"/>
                  <a:round/>
                  <a:headEnd type="oval"/>
                  <a:tailEnd type="oval"/>
                </a:ln>
                <a:effectLst/>
              </c:spPr>
            </c:marker>
            <c:bubble3D val="0"/>
            <c:spPr>
              <a:ln w="28575" cap="rnd">
                <a:solidFill>
                  <a:srgbClr val="0000FF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54A0-47CC-9B38-76F118C888B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Sheet1!$A$2:$A$9</c:f>
              <c:numCache>
                <c:formatCode>General</c:formatCode>
                <c:ptCount val="8"/>
                <c:pt idx="0">
                  <c:v>21.1</c:v>
                </c:pt>
                <c:pt idx="1">
                  <c:v>21.2</c:v>
                </c:pt>
                <c:pt idx="2">
                  <c:v>21.3</c:v>
                </c:pt>
                <c:pt idx="3">
                  <c:v>21.4</c:v>
                </c:pt>
                <c:pt idx="4">
                  <c:v>21.5</c:v>
                </c:pt>
                <c:pt idx="5">
                  <c:v>21.6</c:v>
                </c:pt>
                <c:pt idx="6">
                  <c:v>21.7</c:v>
                </c:pt>
                <c:pt idx="7">
                  <c:v>21.8</c:v>
                </c:pt>
              </c:numCache>
            </c:numRef>
          </c:cat>
          <c:val>
            <c:numRef>
              <c:f>Sheet1!$B$2:$B$9</c:f>
              <c:numCache>
                <c:formatCode>General</c:formatCode>
                <c:ptCount val="8"/>
                <c:pt idx="0">
                  <c:v>25</c:v>
                </c:pt>
                <c:pt idx="1">
                  <c:v>24</c:v>
                </c:pt>
                <c:pt idx="2">
                  <c:v>16</c:v>
                </c:pt>
                <c:pt idx="3">
                  <c:v>9</c:v>
                </c:pt>
                <c:pt idx="4">
                  <c:v>8</c:v>
                </c:pt>
                <c:pt idx="5">
                  <c:v>6</c:v>
                </c:pt>
                <c:pt idx="6">
                  <c:v>9</c:v>
                </c:pt>
                <c:pt idx="7">
                  <c:v>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4A0-47CC-9B38-76F118C888B0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-2053525184"/>
        <c:axId val="-2053533888"/>
      </c:lineChart>
      <c:catAx>
        <c:axId val="-20535251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-2053533888"/>
        <c:crosses val="autoZero"/>
        <c:auto val="1"/>
        <c:lblAlgn val="ctr"/>
        <c:lblOffset val="100"/>
        <c:noMultiLvlLbl val="0"/>
      </c:catAx>
      <c:valAx>
        <c:axId val="-205353388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-205352518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7060872198667475E-2"/>
          <c:y val="0.1388799107450098"/>
          <c:w val="0.93370835857056333"/>
          <c:h val="0.67229545182499606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ln w="28575" cap="rnd">
              <a:solidFill>
                <a:srgbClr val="0000FF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1">
                  <a:alpha val="96000"/>
                </a:schemeClr>
              </a:solidFill>
              <a:ln w="28575" cap="rnd">
                <a:solidFill>
                  <a:srgbClr val="0000FF"/>
                </a:solidFill>
                <a:prstDash val="solid"/>
                <a:round/>
                <a:headEnd type="oval"/>
                <a:tailEnd type="oval"/>
              </a:ln>
              <a:effectLst/>
            </c:spPr>
          </c:marker>
          <c:dPt>
            <c:idx val="7"/>
            <c:marker>
              <c:symbol val="circle"/>
              <c:size val="5"/>
              <c:spPr>
                <a:solidFill>
                  <a:schemeClr val="bg1"/>
                </a:solidFill>
                <a:ln w="28575" cap="rnd">
                  <a:solidFill>
                    <a:srgbClr val="0000FF"/>
                  </a:solidFill>
                  <a:prstDash val="solid"/>
                  <a:round/>
                  <a:headEnd type="oval"/>
                  <a:tailEnd type="oval"/>
                </a:ln>
                <a:effectLst/>
              </c:spPr>
            </c:marker>
            <c:bubble3D val="0"/>
            <c:spPr>
              <a:ln w="28575" cap="rnd">
                <a:solidFill>
                  <a:srgbClr val="0000FF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40A8-4C03-AB4A-70A3C634A321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altLang="ko-KR"/>
                      <a:t>350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10B-4753-A504-55E5D23C35D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18년</c:v>
                </c:pt>
                <c:pt idx="1">
                  <c:v>19년</c:v>
                </c:pt>
                <c:pt idx="2">
                  <c:v>20년</c:v>
                </c:pt>
                <c:pt idx="3">
                  <c:v>21년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350</c:v>
                </c:pt>
                <c:pt idx="1">
                  <c:v>550</c:v>
                </c:pt>
                <c:pt idx="2">
                  <c:v>404</c:v>
                </c:pt>
                <c:pt idx="3">
                  <c:v>773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0A8-4C03-AB4A-70A3C634A321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-2053541504"/>
        <c:axId val="-2053552928"/>
      </c:lineChart>
      <c:catAx>
        <c:axId val="-20535415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-2053552928"/>
        <c:crosses val="autoZero"/>
        <c:auto val="1"/>
        <c:lblAlgn val="ctr"/>
        <c:lblOffset val="100"/>
        <c:noMultiLvlLbl val="0"/>
      </c:catAx>
      <c:valAx>
        <c:axId val="-205355292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-205354150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3"/>
            <a:ext cx="2972410" cy="53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41" tIns="45371" rIns="90741" bIns="45371" numCol="1" anchor="t" anchorCtr="0" compatLnSpc="1">
            <a:prstTxWarp prst="textNoShape">
              <a:avLst/>
            </a:prstTxWarp>
          </a:bodyPr>
          <a:lstStyle>
            <a:lvl1pPr defTabSz="906832">
              <a:defRPr/>
            </a:lvl1pPr>
          </a:lstStyle>
          <a:p>
            <a:pPr>
              <a:defRPr/>
            </a:pPr>
            <a:endParaRPr lang="en-US" altLang="ko-KR" dirty="0">
              <a:latin typeface="HY바다M" panose="02030600000101010101" pitchFamily="18" charset="-127"/>
            </a:endParaRP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066" y="3"/>
            <a:ext cx="2896879" cy="53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41" tIns="45371" rIns="90741" bIns="45371" numCol="1" anchor="t" anchorCtr="0" compatLnSpc="1">
            <a:prstTxWarp prst="textNoShape">
              <a:avLst/>
            </a:prstTxWarp>
          </a:bodyPr>
          <a:lstStyle>
            <a:lvl1pPr algn="r" defTabSz="906832">
              <a:defRPr/>
            </a:lvl1pPr>
          </a:lstStyle>
          <a:p>
            <a:pPr>
              <a:defRPr/>
            </a:pPr>
            <a:endParaRPr lang="en-US" altLang="ko-KR" dirty="0">
              <a:latin typeface="HY바다M" panose="02030600000101010101" pitchFamily="18" charset="-127"/>
            </a:endParaRPr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48493"/>
            <a:ext cx="2972410" cy="457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41" tIns="45371" rIns="90741" bIns="45371" numCol="1" anchor="b" anchorCtr="0" compatLnSpc="1">
            <a:prstTxWarp prst="textNoShape">
              <a:avLst/>
            </a:prstTxWarp>
          </a:bodyPr>
          <a:lstStyle>
            <a:lvl1pPr defTabSz="906832">
              <a:defRPr/>
            </a:lvl1pPr>
          </a:lstStyle>
          <a:p>
            <a:pPr>
              <a:defRPr/>
            </a:pPr>
            <a:endParaRPr lang="en-US" altLang="ko-KR" dirty="0">
              <a:latin typeface="HY바다M" panose="02030600000101010101" pitchFamily="18" charset="-127"/>
            </a:endParaRPr>
          </a:p>
        </p:txBody>
      </p:sp>
      <p:sp>
        <p:nvSpPr>
          <p:cNvPr id="952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066" y="9448493"/>
            <a:ext cx="2896879" cy="457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41" tIns="45371" rIns="90741" bIns="45371" numCol="1" anchor="b" anchorCtr="0" compatLnSpc="1">
            <a:prstTxWarp prst="textNoShape">
              <a:avLst/>
            </a:prstTxWarp>
          </a:bodyPr>
          <a:lstStyle>
            <a:lvl1pPr algn="r" defTabSz="906832">
              <a:defRPr/>
            </a:lvl1pPr>
          </a:lstStyle>
          <a:p>
            <a:pPr>
              <a:defRPr/>
            </a:pPr>
            <a:fld id="{40B58A1C-A99D-4FD2-BE5B-39248D464694}" type="slidenum">
              <a:rPr lang="en-US" altLang="ko-KR">
                <a:latin typeface="HY바다M" panose="02030600000101010101" pitchFamily="18" charset="-127"/>
              </a:rPr>
              <a:pPr>
                <a:defRPr/>
              </a:pPr>
              <a:t>‹#›</a:t>
            </a:fld>
            <a:endParaRPr lang="en-US" altLang="ko-KR" dirty="0">
              <a:latin typeface="HY바다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82780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0"/>
            <a:ext cx="2945659" cy="495391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055" tIns="46027" rIns="92055" bIns="46027" numCol="1" anchor="t" anchorCtr="0" compatLnSpc="1">
            <a:prstTxWarp prst="textNoShape">
              <a:avLst/>
            </a:prstTxWarp>
          </a:bodyPr>
          <a:lstStyle>
            <a:lvl1pPr defTabSz="919297">
              <a:defRPr b="0">
                <a:latin typeface="HY바다M" panose="02030600000101010101" pitchFamily="18" charset="-127"/>
              </a:defRPr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20" y="0"/>
            <a:ext cx="2945659" cy="495391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055" tIns="46027" rIns="92055" bIns="46027" numCol="1" anchor="t" anchorCtr="0" compatLnSpc="1">
            <a:prstTxWarp prst="textNoShape">
              <a:avLst/>
            </a:prstTxWarp>
          </a:bodyPr>
          <a:lstStyle>
            <a:lvl1pPr algn="r" defTabSz="919297">
              <a:defRPr b="0">
                <a:latin typeface="HY바다M" panose="02030600000101010101" pitchFamily="18" charset="-127"/>
              </a:defRPr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4538"/>
            <a:ext cx="537686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9" y="4715627"/>
            <a:ext cx="4984962" cy="4466361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055" tIns="46027" rIns="92055" bIns="460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/>
              <a:t>마스터 문자열 유형을 편집하려면 누르십시오</a:t>
            </a:r>
            <a:r>
              <a:rPr lang="en-US" altLang="ko-KR" noProof="0" dirty="0"/>
              <a:t>.</a:t>
            </a:r>
          </a:p>
          <a:p>
            <a:pPr lvl="1"/>
            <a:r>
              <a:rPr lang="ko-KR" altLang="en-US" noProof="0" dirty="0"/>
              <a:t>둘째 수준</a:t>
            </a:r>
          </a:p>
          <a:p>
            <a:pPr lvl="2"/>
            <a:r>
              <a:rPr lang="ko-KR" altLang="en-US" noProof="0" dirty="0" err="1"/>
              <a:t>세째</a:t>
            </a:r>
            <a:r>
              <a:rPr lang="ko-KR" altLang="en-US" noProof="0" dirty="0"/>
              <a:t> 수준</a:t>
            </a:r>
          </a:p>
          <a:p>
            <a:pPr lvl="3"/>
            <a:r>
              <a:rPr lang="ko-KR" altLang="en-US" noProof="0" dirty="0" err="1"/>
              <a:t>네째</a:t>
            </a:r>
            <a:r>
              <a:rPr lang="ko-KR" altLang="en-US" noProof="0" dirty="0"/>
              <a:t> 수준</a:t>
            </a:r>
          </a:p>
          <a:p>
            <a:pPr lvl="4"/>
            <a:r>
              <a:rPr lang="ko-KR" altLang="en-US" noProof="0" dirty="0"/>
              <a:t>다섯째 수준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9431247"/>
            <a:ext cx="2945659" cy="495391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055" tIns="46027" rIns="92055" bIns="46027" numCol="1" anchor="b" anchorCtr="0" compatLnSpc="1">
            <a:prstTxWarp prst="textNoShape">
              <a:avLst/>
            </a:prstTxWarp>
          </a:bodyPr>
          <a:lstStyle>
            <a:lvl1pPr defTabSz="919297">
              <a:defRPr b="0">
                <a:latin typeface="HY바다M" panose="02030600000101010101" pitchFamily="18" charset="-127"/>
              </a:defRPr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20" y="9431247"/>
            <a:ext cx="2945659" cy="495391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055" tIns="46027" rIns="92055" bIns="46027" numCol="1" anchor="b" anchorCtr="0" compatLnSpc="1">
            <a:prstTxWarp prst="textNoShape">
              <a:avLst/>
            </a:prstTxWarp>
          </a:bodyPr>
          <a:lstStyle>
            <a:lvl1pPr algn="r" defTabSz="919297">
              <a:defRPr b="0">
                <a:latin typeface="HY바다M" panose="02030600000101010101" pitchFamily="18" charset="-127"/>
              </a:defRPr>
            </a:lvl1pPr>
          </a:lstStyle>
          <a:p>
            <a:pPr>
              <a:defRPr/>
            </a:pPr>
            <a:fld id="{DF0AE353-B382-47E6-9CDE-0C1701C113B3}" type="slidenum">
              <a:rPr lang="en-US" altLang="ko-KR" smtClean="0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6146236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HY바다M" panose="02030600000101010101" pitchFamily="18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HY바다M" panose="02030600000101010101" pitchFamily="18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HY바다M" panose="02030600000101010101" pitchFamily="18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HY바다M" panose="02030600000101010101" pitchFamily="18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HY바다M" panose="02030600000101010101" pitchFamily="18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D9C387-D5CC-4A8D-B526-3C69BA274DEB}" type="slidenum">
              <a:rPr lang="ko-KR" altLang="en-US" smtClean="0"/>
              <a:t>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693522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26A7-5C34-48AF-8EE2-0EB47B540DE8}" type="slidenum">
              <a:rPr lang="ko-KR" altLang="en-US" smtClean="0">
                <a:solidFill>
                  <a:prstClr val="black"/>
                </a:solidFill>
              </a:rPr>
              <a:pPr/>
              <a:t>10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1665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26A7-5C34-48AF-8EE2-0EB47B540DE8}" type="slidenum">
              <a:rPr lang="ko-KR" altLang="en-US" smtClean="0">
                <a:solidFill>
                  <a:prstClr val="black"/>
                </a:solidFill>
              </a:rPr>
              <a:pPr/>
              <a:t>11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477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26A7-5C34-48AF-8EE2-0EB47B540DE8}" type="slidenum">
              <a:rPr lang="ko-KR" altLang="en-US" smtClean="0">
                <a:solidFill>
                  <a:prstClr val="black"/>
                </a:solidFill>
              </a:rPr>
              <a:pPr/>
              <a:t>12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3521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26A7-5C34-48AF-8EE2-0EB47B540DE8}" type="slidenum">
              <a:rPr lang="ko-KR" altLang="en-US" smtClean="0">
                <a:solidFill>
                  <a:prstClr val="black"/>
                </a:solidFill>
              </a:rPr>
              <a:pPr/>
              <a:t>13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5047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26A7-5C34-48AF-8EE2-0EB47B540DE8}" type="slidenum">
              <a:rPr lang="ko-KR" altLang="en-US" smtClean="0">
                <a:solidFill>
                  <a:prstClr val="black"/>
                </a:solidFill>
              </a:rPr>
              <a:pPr/>
              <a:t>14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2053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26A7-5C34-48AF-8EE2-0EB47B540DE8}" type="slidenum">
              <a:rPr lang="ko-KR" altLang="en-US" smtClean="0">
                <a:solidFill>
                  <a:prstClr val="black"/>
                </a:solidFill>
              </a:rPr>
              <a:pPr/>
              <a:t>15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0559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26A7-5C34-48AF-8EE2-0EB47B540DE8}" type="slidenum">
              <a:rPr lang="ko-KR" altLang="en-US" smtClean="0">
                <a:solidFill>
                  <a:prstClr val="black"/>
                </a:solidFill>
              </a:rPr>
              <a:pPr/>
              <a:t>16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1248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26A7-5C34-48AF-8EE2-0EB47B540DE8}" type="slidenum">
              <a:rPr lang="ko-KR" altLang="en-US" smtClean="0">
                <a:solidFill>
                  <a:prstClr val="black"/>
                </a:solidFill>
              </a:rPr>
              <a:pPr/>
              <a:t>17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9735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26A7-5C34-48AF-8EE2-0EB47B540DE8}" type="slidenum">
              <a:rPr lang="ko-KR" altLang="en-US" smtClean="0">
                <a:solidFill>
                  <a:prstClr val="black"/>
                </a:solidFill>
              </a:rPr>
              <a:pPr/>
              <a:t>18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9742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D9C387-D5CC-4A8D-B526-3C69BA274DEB}" type="slidenum">
              <a:rPr lang="ko-KR" altLang="en-US" smtClean="0"/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005611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D9C387-D5CC-4A8D-B526-3C69BA274DEB}" type="slidenum">
              <a:rPr lang="ko-KR" altLang="en-US" smtClean="0"/>
              <a:t>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160266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D9C387-D5CC-4A8D-B526-3C69BA274DEB}" type="slidenum">
              <a:rPr lang="ko-KR" altLang="en-US" smtClean="0"/>
              <a:t>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245614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26A7-5C34-48AF-8EE2-0EB47B540DE8}" type="slidenum">
              <a:rPr lang="ko-KR" altLang="en-US" smtClean="0">
                <a:solidFill>
                  <a:prstClr val="black"/>
                </a:solidFill>
              </a:rPr>
              <a:pPr/>
              <a:t>5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9310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26A7-5C34-48AF-8EE2-0EB47B540DE8}" type="slidenum">
              <a:rPr lang="ko-KR" altLang="en-US" smtClean="0">
                <a:solidFill>
                  <a:prstClr val="black"/>
                </a:solidFill>
              </a:rPr>
              <a:pPr/>
              <a:t>6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2852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26A7-5C34-48AF-8EE2-0EB47B540DE8}" type="slidenum">
              <a:rPr lang="ko-KR" altLang="en-US" smtClean="0">
                <a:solidFill>
                  <a:prstClr val="black"/>
                </a:solidFill>
              </a:rPr>
              <a:pPr/>
              <a:t>7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6454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26A7-5C34-48AF-8EE2-0EB47B540DE8}" type="slidenum">
              <a:rPr lang="ko-KR" altLang="en-US" smtClean="0">
                <a:solidFill>
                  <a:prstClr val="black"/>
                </a:solidFill>
              </a:rPr>
              <a:pPr/>
              <a:t>8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0374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26A7-5C34-48AF-8EE2-0EB47B540DE8}" type="slidenum">
              <a:rPr lang="ko-KR" altLang="en-US" smtClean="0">
                <a:solidFill>
                  <a:prstClr val="black"/>
                </a:solidFill>
              </a:rPr>
              <a:pPr/>
              <a:t>9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926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38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95300" y="635636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fld id="{EC538E67-D7AE-488D-BE98-3C13F5631D44}" type="datetimeFigureOut">
              <a:rPr lang="ko-KR" altLang="en-US" smtClean="0"/>
              <a:pPr/>
              <a:t>2021-11-02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384550" y="6356363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099300" y="635636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fld id="{92CED4E5-7023-410C-8291-26BFF3BC9D8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4433764" y="6611938"/>
            <a:ext cx="1014216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fld id="{946A8179-B3D0-4034-9A77-0D74FF628721}" type="slidenum">
              <a:rPr lang="en-US" altLang="ko-KR" sz="900">
                <a:solidFill>
                  <a:srgbClr val="000000"/>
                </a:solidFill>
                <a:latin typeface="맑은 고딕"/>
                <a:ea typeface="맑은 고딕"/>
              </a:rPr>
              <a:pPr algn="ctr">
                <a:defRPr/>
              </a:pPr>
              <a:t>‹#›</a:t>
            </a:fld>
            <a:r>
              <a:rPr lang="en-US" altLang="ko-KR" sz="900" dirty="0">
                <a:solidFill>
                  <a:srgbClr val="000000"/>
                </a:solidFill>
                <a:latin typeface="맑은 고딕"/>
                <a:ea typeface="맑은 고딕"/>
              </a:rPr>
              <a:t>  / 18</a:t>
            </a:r>
          </a:p>
        </p:txBody>
      </p:sp>
    </p:spTree>
    <p:extLst>
      <p:ext uri="{BB962C8B-B14F-4D97-AF65-F5344CB8AC3E}">
        <p14:creationId xmlns:p14="http://schemas.microsoft.com/office/powerpoint/2010/main" val="589348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95300" y="635636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fld id="{EC538E67-D7AE-488D-BE98-3C13F5631D44}" type="datetimeFigureOut">
              <a:rPr lang="ko-KR" altLang="en-US" smtClean="0"/>
              <a:pPr/>
              <a:t>2021-11-02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384550" y="6356363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099300" y="635636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fld id="{92CED4E5-7023-410C-8291-26BFF3BC9D8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77718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780337" y="274651"/>
            <a:ext cx="2414588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6578" y="274651"/>
            <a:ext cx="7078663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95300" y="635636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fld id="{EC538E67-D7AE-488D-BE98-3C13F5631D44}" type="datetimeFigureOut">
              <a:rPr lang="ko-KR" altLang="en-US" smtClean="0"/>
              <a:pPr/>
              <a:t>2021-11-02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384550" y="6356363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099300" y="635636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fld id="{92CED4E5-7023-410C-8291-26BFF3BC9D8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549019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69875" y="161760"/>
            <a:ext cx="8915400" cy="409575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34966" y="1464738"/>
            <a:ext cx="9258300" cy="4936067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1400"/>
            </a:lvl1pPr>
            <a:lvl2pPr>
              <a:lnSpc>
                <a:spcPct val="150000"/>
              </a:lnSpc>
              <a:defRPr sz="1400"/>
            </a:lvl2pPr>
            <a:lvl3pPr>
              <a:lnSpc>
                <a:spcPct val="150000"/>
              </a:lnSpc>
              <a:defRPr sz="1400"/>
            </a:lvl3pPr>
            <a:lvl4pPr>
              <a:lnSpc>
                <a:spcPct val="150000"/>
              </a:lnSpc>
              <a:defRPr sz="1400"/>
            </a:lvl4pPr>
            <a:lvl5pPr>
              <a:lnSpc>
                <a:spcPct val="150000"/>
              </a:lnSpc>
              <a:defRPr sz="1400"/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5" name="내용 개체 틀 2"/>
          <p:cNvSpPr>
            <a:spLocks noGrp="1"/>
          </p:cNvSpPr>
          <p:nvPr>
            <p:ph idx="10"/>
          </p:nvPr>
        </p:nvSpPr>
        <p:spPr>
          <a:xfrm>
            <a:off x="269875" y="841905"/>
            <a:ext cx="9258300" cy="39987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buNone/>
              <a:defRPr sz="1600">
                <a:latin typeface="맑은 고딕" pitchFamily="50" charset="-127"/>
                <a:ea typeface="맑은 고딕" pitchFamily="50" charset="-127"/>
              </a:defRPr>
            </a:lvl1pPr>
            <a:lvl2pPr>
              <a:lnSpc>
                <a:spcPct val="150000"/>
              </a:lnSpc>
              <a:defRPr sz="1400"/>
            </a:lvl2pPr>
            <a:lvl3pPr>
              <a:lnSpc>
                <a:spcPct val="150000"/>
              </a:lnSpc>
              <a:defRPr sz="1400"/>
            </a:lvl3pPr>
            <a:lvl4pPr>
              <a:lnSpc>
                <a:spcPct val="150000"/>
              </a:lnSpc>
              <a:defRPr sz="1400"/>
            </a:lvl4pPr>
            <a:lvl5pPr>
              <a:lnSpc>
                <a:spcPct val="150000"/>
              </a:lnSpc>
              <a:defRPr sz="1400"/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64469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4713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 bwMode="auto">
          <a:xfrm>
            <a:off x="4610105" y="6686550"/>
            <a:ext cx="657225" cy="17145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ko-KR" altLang="en-US" sz="1000">
              <a:solidFill>
                <a:srgbClr val="000000"/>
              </a:solidFill>
              <a:latin typeface="돋움" pitchFamily="50" charset="-127"/>
            </a:endParaRPr>
          </a:p>
        </p:txBody>
      </p:sp>
      <p:sp>
        <p:nvSpPr>
          <p:cNvPr id="3" name="Rectangle 7"/>
          <p:cNvSpPr>
            <a:spLocks noChangeArrowheads="1"/>
          </p:cNvSpPr>
          <p:nvPr userDrawn="1"/>
        </p:nvSpPr>
        <p:spPr bwMode="auto">
          <a:xfrm>
            <a:off x="4433764" y="6611938"/>
            <a:ext cx="1014216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fld id="{946A8179-B3D0-4034-9A77-0D74FF628721}" type="slidenum">
              <a:rPr lang="en-US" altLang="ko-KR" sz="900">
                <a:solidFill>
                  <a:srgbClr val="000000"/>
                </a:solidFill>
                <a:latin typeface="맑은 고딕"/>
                <a:ea typeface="맑은 고딕"/>
              </a:rPr>
              <a:pPr algn="ctr">
                <a:defRPr/>
              </a:pPr>
              <a:t>‹#›</a:t>
            </a:fld>
            <a:r>
              <a:rPr lang="en-US" altLang="ko-KR" sz="900" dirty="0">
                <a:solidFill>
                  <a:srgbClr val="000000"/>
                </a:solidFill>
                <a:latin typeface="맑은 고딕"/>
                <a:ea typeface="맑은 고딕"/>
              </a:rPr>
              <a:t>  / 9</a:t>
            </a:r>
          </a:p>
        </p:txBody>
      </p:sp>
    </p:spTree>
    <p:extLst>
      <p:ext uri="{BB962C8B-B14F-4D97-AF65-F5344CB8AC3E}">
        <p14:creationId xmlns:p14="http://schemas.microsoft.com/office/powerpoint/2010/main" val="26890531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74192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2080" y="139700"/>
            <a:ext cx="9721849" cy="40005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000" b="1"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6" name="슬라이드 번호 개체 틀 16"/>
          <p:cNvSpPr>
            <a:spLocks noGrp="1"/>
          </p:cNvSpPr>
          <p:nvPr>
            <p:ph type="sldNum" sz="quarter" idx="10"/>
          </p:nvPr>
        </p:nvSpPr>
        <p:spPr>
          <a:xfrm>
            <a:off x="9408499" y="6629400"/>
            <a:ext cx="497505" cy="228600"/>
          </a:xfrm>
          <a:prstGeom prst="rect">
            <a:avLst/>
          </a:prstGeom>
        </p:spPr>
        <p:txBody>
          <a:bodyPr rIns="36000"/>
          <a:lstStyle>
            <a:lvl1pPr>
              <a:defRPr sz="900" b="1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D4C23C9C-E718-4A31-BE85-6242B7D6DB8D}" type="slidenum">
              <a:rPr kumimoji="0" lang="ko-KR" altLang="en-US" smtClean="0">
                <a:solidFill>
                  <a:srgbClr val="000000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ko-KR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2973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빈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1"/>
          <p:cNvSpPr>
            <a:spLocks noGrp="1"/>
          </p:cNvSpPr>
          <p:nvPr>
            <p:ph type="sldNum" sz="quarter" idx="4"/>
          </p:nvPr>
        </p:nvSpPr>
        <p:spPr>
          <a:xfrm>
            <a:off x="4584759" y="6484269"/>
            <a:ext cx="7364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A20818C-7291-43CA-8225-2B512B336615}" type="slidenum">
              <a:rPr kumimoji="0" lang="ko-KR" altLang="en-US" smtClean="0">
                <a:solidFill>
                  <a:srgbClr val="000000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r>
              <a:rPr kumimoji="0" lang="en-US" altLang="ko-KR">
                <a:solidFill>
                  <a:srgbClr val="000000"/>
                </a:solidFill>
              </a:rPr>
              <a:t>/12</a:t>
            </a:r>
            <a:endParaRPr kumimoji="0" lang="ko-KR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25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슬라이드 번호 개체 틀 1"/>
          <p:cNvSpPr txBox="1">
            <a:spLocks/>
          </p:cNvSpPr>
          <p:nvPr userDrawn="1"/>
        </p:nvSpPr>
        <p:spPr>
          <a:xfrm>
            <a:off x="4584759" y="6484269"/>
            <a:ext cx="7364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algn="ctr" rtl="0" fontAlgn="base" latinLnBrk="1">
              <a:spcBef>
                <a:spcPct val="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fld id="{BA20818C-7291-43CA-8225-2B512B336615}" type="slidenum">
              <a:rPr lang="ko-KR" altLang="en-US" smtClean="0">
                <a:solidFill>
                  <a:srgbClr val="000000"/>
                </a:solidFill>
              </a:rPr>
              <a:pPr/>
              <a:t>‹#›</a:t>
            </a:fld>
            <a:r>
              <a:rPr lang="en-US" altLang="ko-KR">
                <a:solidFill>
                  <a:srgbClr val="000000"/>
                </a:solidFill>
              </a:rPr>
              <a:t>/12</a:t>
            </a:r>
            <a:endParaRPr lang="ko-KR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607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95300" y="635636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fld id="{EC538E67-D7AE-488D-BE98-3C13F5631D44}" type="datetimeFigureOut">
              <a:rPr lang="ko-KR" altLang="en-US" smtClean="0"/>
              <a:pPr/>
              <a:t>2021-11-02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384550" y="6356363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099300" y="635636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fld id="{92CED4E5-7023-410C-8291-26BFF3BC9D8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4433764" y="6611938"/>
            <a:ext cx="1014216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fld id="{946A8179-B3D0-4034-9A77-0D74FF628721}" type="slidenum">
              <a:rPr lang="en-US" altLang="ko-KR" sz="900">
                <a:solidFill>
                  <a:srgbClr val="000000"/>
                </a:solidFill>
                <a:latin typeface="맑은 고딕"/>
                <a:ea typeface="맑은 고딕"/>
              </a:rPr>
              <a:pPr algn="ctr">
                <a:defRPr/>
              </a:pPr>
              <a:t>‹#›</a:t>
            </a:fld>
            <a:r>
              <a:rPr lang="en-US" altLang="ko-KR" sz="900" dirty="0">
                <a:solidFill>
                  <a:srgbClr val="000000"/>
                </a:solidFill>
                <a:latin typeface="맑은 고딕"/>
                <a:ea typeface="맑은 고딕"/>
              </a:rPr>
              <a:t>  / 9</a:t>
            </a:r>
          </a:p>
        </p:txBody>
      </p:sp>
    </p:spTree>
    <p:extLst>
      <p:ext uri="{BB962C8B-B14F-4D97-AF65-F5344CB8AC3E}">
        <p14:creationId xmlns:p14="http://schemas.microsoft.com/office/powerpoint/2010/main" val="27413503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48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95300" y="635637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pPr algn="ctr">
              <a:spcBef>
                <a:spcPct val="50000"/>
              </a:spcBef>
              <a:buFont typeface="Wingdings" pitchFamily="2" charset="2"/>
              <a:buNone/>
            </a:pPr>
            <a:endParaRPr lang="ko-KR" altLang="en-US" sz="1000" dirty="0">
              <a:solidFill>
                <a:prstClr val="black"/>
              </a:solidFill>
              <a:ea typeface="굴림" charset="-127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384550" y="6356373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pPr algn="ctr">
              <a:spcBef>
                <a:spcPct val="50000"/>
              </a:spcBef>
              <a:buFont typeface="Wingdings" pitchFamily="2" charset="2"/>
              <a:buNone/>
            </a:pPr>
            <a:endParaRPr lang="ko-KR" altLang="en-US" sz="1000" dirty="0">
              <a:solidFill>
                <a:prstClr val="black"/>
              </a:solidFill>
              <a:ea typeface="굴림" charset="-127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099300" y="635637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fld id="{92CED4E5-7023-410C-8291-26BFF3BC9D84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646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95300" y="635637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pPr algn="ctr">
              <a:spcBef>
                <a:spcPct val="50000"/>
              </a:spcBef>
              <a:buFont typeface="Wingdings" pitchFamily="2" charset="2"/>
              <a:buNone/>
            </a:pPr>
            <a:endParaRPr lang="ko-KR" altLang="en-US" sz="1000" dirty="0">
              <a:solidFill>
                <a:prstClr val="black"/>
              </a:solidFill>
              <a:ea typeface="굴림" charset="-127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384550" y="6356373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pPr algn="ctr">
              <a:spcBef>
                <a:spcPct val="50000"/>
              </a:spcBef>
              <a:buFont typeface="Wingdings" pitchFamily="2" charset="2"/>
              <a:buNone/>
            </a:pPr>
            <a:endParaRPr lang="ko-KR" altLang="en-US" sz="1000" dirty="0">
              <a:solidFill>
                <a:prstClr val="black"/>
              </a:solidFill>
              <a:ea typeface="굴림" charset="-127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099300" y="635637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fld id="{92CED4E5-7023-410C-8291-26BFF3BC9D84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3956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506" y="4406923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dirty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95300" y="635637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pPr algn="ctr">
              <a:spcBef>
                <a:spcPct val="50000"/>
              </a:spcBef>
              <a:buFont typeface="Wingdings" pitchFamily="2" charset="2"/>
              <a:buNone/>
            </a:pPr>
            <a:endParaRPr lang="ko-KR" altLang="en-US" sz="1000" dirty="0">
              <a:solidFill>
                <a:prstClr val="black"/>
              </a:solidFill>
              <a:ea typeface="굴림" charset="-127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384550" y="6356373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pPr algn="ctr">
              <a:spcBef>
                <a:spcPct val="50000"/>
              </a:spcBef>
              <a:buFont typeface="Wingdings" pitchFamily="2" charset="2"/>
              <a:buNone/>
            </a:pPr>
            <a:endParaRPr lang="ko-KR" altLang="en-US" sz="1000" dirty="0">
              <a:solidFill>
                <a:prstClr val="black"/>
              </a:solidFill>
              <a:ea typeface="굴림" charset="-127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099300" y="635637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fld id="{92CED4E5-7023-410C-8291-26BFF3BC9D84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3655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6575" y="1600206"/>
            <a:ext cx="474662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48300" y="1600206"/>
            <a:ext cx="474662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95300" y="635637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pPr algn="ctr">
              <a:spcBef>
                <a:spcPct val="50000"/>
              </a:spcBef>
              <a:buFont typeface="Wingdings" pitchFamily="2" charset="2"/>
              <a:buNone/>
            </a:pPr>
            <a:endParaRPr lang="ko-KR" altLang="en-US" sz="1000" dirty="0">
              <a:solidFill>
                <a:prstClr val="black"/>
              </a:solidFill>
              <a:ea typeface="굴림" charset="-127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384550" y="6356373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pPr algn="ctr">
              <a:spcBef>
                <a:spcPct val="50000"/>
              </a:spcBef>
              <a:buFont typeface="Wingdings" pitchFamily="2" charset="2"/>
              <a:buNone/>
            </a:pPr>
            <a:endParaRPr lang="ko-KR" altLang="en-US" sz="1000" dirty="0">
              <a:solidFill>
                <a:prstClr val="black"/>
              </a:solidFill>
              <a:ea typeface="굴림" charset="-127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7099300" y="635637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fld id="{92CED4E5-7023-410C-8291-26BFF3BC9D84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3167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dirty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dirty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95300" y="635637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pPr algn="ctr">
              <a:spcBef>
                <a:spcPct val="50000"/>
              </a:spcBef>
              <a:buFont typeface="Wingdings" pitchFamily="2" charset="2"/>
              <a:buNone/>
            </a:pPr>
            <a:endParaRPr lang="ko-KR" altLang="en-US" sz="1000" dirty="0">
              <a:solidFill>
                <a:prstClr val="black"/>
              </a:solidFill>
              <a:ea typeface="굴림" charset="-127"/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384550" y="6356373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pPr algn="ctr">
              <a:spcBef>
                <a:spcPct val="50000"/>
              </a:spcBef>
              <a:buFont typeface="Wingdings" pitchFamily="2" charset="2"/>
              <a:buNone/>
            </a:pPr>
            <a:endParaRPr lang="ko-KR" altLang="en-US" sz="1000" dirty="0">
              <a:solidFill>
                <a:prstClr val="black"/>
              </a:solidFill>
              <a:ea typeface="굴림" charset="-127"/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7099300" y="635637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fld id="{92CED4E5-7023-410C-8291-26BFF3BC9D84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4355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95300" y="635637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pPr algn="ctr">
              <a:spcBef>
                <a:spcPct val="50000"/>
              </a:spcBef>
              <a:buFont typeface="Wingdings" pitchFamily="2" charset="2"/>
              <a:buNone/>
            </a:pPr>
            <a:endParaRPr lang="ko-KR" altLang="en-US" sz="1000" dirty="0">
              <a:solidFill>
                <a:prstClr val="black"/>
              </a:solidFill>
              <a:ea typeface="굴림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384550" y="6356373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pPr algn="ctr">
              <a:spcBef>
                <a:spcPct val="50000"/>
              </a:spcBef>
              <a:buFont typeface="Wingdings" pitchFamily="2" charset="2"/>
              <a:buNone/>
            </a:pPr>
            <a:endParaRPr lang="ko-KR" altLang="en-US" sz="1000" dirty="0">
              <a:solidFill>
                <a:prstClr val="black"/>
              </a:solidFill>
              <a:ea typeface="굴림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7099300" y="635637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fld id="{92CED4E5-7023-410C-8291-26BFF3BC9D84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5982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95300" y="635637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pPr algn="ctr">
              <a:spcBef>
                <a:spcPct val="50000"/>
              </a:spcBef>
              <a:buFont typeface="Wingdings" pitchFamily="2" charset="2"/>
              <a:buNone/>
            </a:pPr>
            <a:endParaRPr lang="ko-KR" altLang="en-US" sz="1000" dirty="0">
              <a:solidFill>
                <a:prstClr val="black"/>
              </a:solidFill>
              <a:ea typeface="굴림" charset="-127"/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384550" y="6356373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pPr algn="ctr">
              <a:spcBef>
                <a:spcPct val="50000"/>
              </a:spcBef>
              <a:buFont typeface="Wingdings" pitchFamily="2" charset="2"/>
              <a:buNone/>
            </a:pPr>
            <a:endParaRPr lang="ko-KR" altLang="en-US" sz="1000" dirty="0">
              <a:solidFill>
                <a:prstClr val="black"/>
              </a:solidFill>
              <a:ea typeface="굴림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7099300" y="635637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fld id="{92CED4E5-7023-410C-8291-26BFF3BC9D84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6916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2972" y="273072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dirty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95300" y="635637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pPr algn="ctr">
              <a:spcBef>
                <a:spcPct val="50000"/>
              </a:spcBef>
              <a:buFont typeface="Wingdings" pitchFamily="2" charset="2"/>
              <a:buNone/>
            </a:pPr>
            <a:endParaRPr lang="ko-KR" altLang="en-US" sz="1000" dirty="0">
              <a:solidFill>
                <a:prstClr val="black"/>
              </a:solidFill>
              <a:ea typeface="굴림" charset="-127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384550" y="6356373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pPr algn="ctr">
              <a:spcBef>
                <a:spcPct val="50000"/>
              </a:spcBef>
              <a:buFont typeface="Wingdings" pitchFamily="2" charset="2"/>
              <a:buNone/>
            </a:pPr>
            <a:endParaRPr lang="ko-KR" altLang="en-US" sz="1000" dirty="0">
              <a:solidFill>
                <a:prstClr val="black"/>
              </a:solidFill>
              <a:ea typeface="굴림" charset="-127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7099300" y="635637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fld id="{92CED4E5-7023-410C-8291-26BFF3BC9D84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9779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dirty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95300" y="635637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pPr algn="ctr">
              <a:spcBef>
                <a:spcPct val="50000"/>
              </a:spcBef>
              <a:buFont typeface="Wingdings" pitchFamily="2" charset="2"/>
              <a:buNone/>
            </a:pPr>
            <a:endParaRPr lang="ko-KR" altLang="en-US" sz="1000" dirty="0">
              <a:solidFill>
                <a:prstClr val="black"/>
              </a:solidFill>
              <a:ea typeface="굴림" charset="-127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384550" y="6356373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pPr algn="ctr">
              <a:spcBef>
                <a:spcPct val="50000"/>
              </a:spcBef>
              <a:buFont typeface="Wingdings" pitchFamily="2" charset="2"/>
              <a:buNone/>
            </a:pPr>
            <a:endParaRPr lang="ko-KR" altLang="en-US" sz="1000" dirty="0">
              <a:solidFill>
                <a:prstClr val="black"/>
              </a:solidFill>
              <a:ea typeface="굴림" charset="-127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7099300" y="635637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fld id="{92CED4E5-7023-410C-8291-26BFF3BC9D84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8562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95300" y="635637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pPr algn="ctr">
              <a:spcBef>
                <a:spcPct val="50000"/>
              </a:spcBef>
              <a:buFont typeface="Wingdings" pitchFamily="2" charset="2"/>
              <a:buNone/>
            </a:pPr>
            <a:endParaRPr lang="ko-KR" altLang="en-US" sz="1000" dirty="0">
              <a:solidFill>
                <a:prstClr val="black"/>
              </a:solidFill>
              <a:ea typeface="굴림" charset="-127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384550" y="6356373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pPr algn="ctr">
              <a:spcBef>
                <a:spcPct val="50000"/>
              </a:spcBef>
              <a:buFont typeface="Wingdings" pitchFamily="2" charset="2"/>
              <a:buNone/>
            </a:pPr>
            <a:endParaRPr lang="ko-KR" altLang="en-US" sz="1000" dirty="0">
              <a:solidFill>
                <a:prstClr val="black"/>
              </a:solidFill>
              <a:ea typeface="굴림" charset="-127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099300" y="635637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fld id="{92CED4E5-7023-410C-8291-26BFF3BC9D84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447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506" y="4406913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dirty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95300" y="635636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fld id="{EC538E67-D7AE-488D-BE98-3C13F5631D44}" type="datetimeFigureOut">
              <a:rPr lang="ko-KR" altLang="en-US" smtClean="0"/>
              <a:pPr/>
              <a:t>2021-11-02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384550" y="6356363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099300" y="635636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fld id="{92CED4E5-7023-410C-8291-26BFF3BC9D8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505618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780337" y="274658"/>
            <a:ext cx="2414588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6578" y="274658"/>
            <a:ext cx="7078663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95300" y="635637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pPr algn="ctr">
              <a:spcBef>
                <a:spcPct val="50000"/>
              </a:spcBef>
              <a:buFont typeface="Wingdings" pitchFamily="2" charset="2"/>
              <a:buNone/>
            </a:pPr>
            <a:endParaRPr lang="ko-KR" altLang="en-US" sz="1000" dirty="0">
              <a:solidFill>
                <a:prstClr val="black"/>
              </a:solidFill>
              <a:ea typeface="굴림" charset="-127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384550" y="6356373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pPr algn="ctr">
              <a:spcBef>
                <a:spcPct val="50000"/>
              </a:spcBef>
              <a:buFont typeface="Wingdings" pitchFamily="2" charset="2"/>
              <a:buNone/>
            </a:pPr>
            <a:endParaRPr lang="ko-KR" altLang="en-US" sz="1000" dirty="0">
              <a:solidFill>
                <a:prstClr val="black"/>
              </a:solidFill>
              <a:ea typeface="굴림" charset="-127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099300" y="635637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fld id="{92CED4E5-7023-410C-8291-26BFF3BC9D84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65976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69875" y="161768"/>
            <a:ext cx="8915400" cy="409575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34966" y="1464738"/>
            <a:ext cx="9258300" cy="4936067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1400"/>
            </a:lvl1pPr>
            <a:lvl2pPr>
              <a:lnSpc>
                <a:spcPct val="150000"/>
              </a:lnSpc>
              <a:defRPr sz="1400"/>
            </a:lvl2pPr>
            <a:lvl3pPr>
              <a:lnSpc>
                <a:spcPct val="150000"/>
              </a:lnSpc>
              <a:defRPr sz="1400"/>
            </a:lvl3pPr>
            <a:lvl4pPr>
              <a:lnSpc>
                <a:spcPct val="150000"/>
              </a:lnSpc>
              <a:defRPr sz="1400"/>
            </a:lvl4pPr>
            <a:lvl5pPr>
              <a:lnSpc>
                <a:spcPct val="150000"/>
              </a:lnSpc>
              <a:defRPr sz="1400"/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5" name="내용 개체 틀 2"/>
          <p:cNvSpPr>
            <a:spLocks noGrp="1"/>
          </p:cNvSpPr>
          <p:nvPr>
            <p:ph idx="10"/>
          </p:nvPr>
        </p:nvSpPr>
        <p:spPr>
          <a:xfrm>
            <a:off x="269875" y="841905"/>
            <a:ext cx="9258300" cy="39987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buNone/>
              <a:defRPr sz="1600">
                <a:latin typeface="맑은 고딕" pitchFamily="50" charset="-127"/>
                <a:ea typeface="맑은 고딕" pitchFamily="50" charset="-127"/>
              </a:defRPr>
            </a:lvl1pPr>
            <a:lvl2pPr>
              <a:lnSpc>
                <a:spcPct val="150000"/>
              </a:lnSpc>
              <a:defRPr sz="1400"/>
            </a:lvl2pPr>
            <a:lvl3pPr>
              <a:lnSpc>
                <a:spcPct val="150000"/>
              </a:lnSpc>
              <a:defRPr sz="1400"/>
            </a:lvl3pPr>
            <a:lvl4pPr>
              <a:lnSpc>
                <a:spcPct val="150000"/>
              </a:lnSpc>
              <a:defRPr sz="1400"/>
            </a:lvl4pPr>
            <a:lvl5pPr>
              <a:lnSpc>
                <a:spcPct val="150000"/>
              </a:lnSpc>
              <a:defRPr sz="1400"/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40973992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날짜 개체 틀 3"/>
          <p:cNvSpPr>
            <a:spLocks noGrp="1"/>
          </p:cNvSpPr>
          <p:nvPr>
            <p:ph type="dt" sz="half" idx="10"/>
          </p:nvPr>
        </p:nvSpPr>
        <p:spPr>
          <a:xfrm>
            <a:off x="495300" y="6356367"/>
            <a:ext cx="23114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EC538E67-D7AE-488D-BE98-3C13F5631D44}" type="datetimeFigureOut">
              <a:rPr kumimoji="0" lang="ko-KR" altLang="en-US" sz="1800" b="0" smtClean="0">
                <a:solidFill>
                  <a:prstClr val="black"/>
                </a:solidFill>
                <a:latin typeface="Arial Narrow"/>
                <a:ea typeface="맑은 고딕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2021-11-02</a:t>
            </a:fld>
            <a:endParaRPr kumimoji="0" lang="ko-KR" altLang="en-US" sz="1800" b="0" dirty="0">
              <a:solidFill>
                <a:prstClr val="black"/>
              </a:solidFill>
              <a:latin typeface="Arial Narrow"/>
              <a:ea typeface="맑은 고딕"/>
            </a:endParaRPr>
          </a:p>
        </p:txBody>
      </p:sp>
      <p:sp>
        <p:nvSpPr>
          <p:cNvPr id="19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384550" y="6356367"/>
            <a:ext cx="31369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1800" b="0" dirty="0">
              <a:solidFill>
                <a:prstClr val="black"/>
              </a:solidFill>
              <a:latin typeface="Arial Narrow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14715625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유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날짜 개체 틀 3"/>
          <p:cNvSpPr>
            <a:spLocks noGrp="1"/>
          </p:cNvSpPr>
          <p:nvPr>
            <p:ph type="dt" sz="half" idx="10"/>
          </p:nvPr>
        </p:nvSpPr>
        <p:spPr>
          <a:xfrm>
            <a:off x="495300" y="6356367"/>
            <a:ext cx="23114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EC538E67-D7AE-488D-BE98-3C13F5631D44}" type="datetimeFigureOut">
              <a:rPr kumimoji="0" lang="ko-KR" altLang="en-US" sz="1800" b="0" smtClean="0">
                <a:solidFill>
                  <a:prstClr val="black"/>
                </a:solidFill>
                <a:latin typeface="Arial Narrow"/>
                <a:ea typeface="맑은 고딕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2021-11-02</a:t>
            </a:fld>
            <a:endParaRPr kumimoji="0" lang="ko-KR" altLang="en-US" sz="1800" b="0" dirty="0">
              <a:solidFill>
                <a:prstClr val="black"/>
              </a:solidFill>
              <a:latin typeface="Arial Narrow"/>
              <a:ea typeface="맑은 고딕"/>
            </a:endParaRPr>
          </a:p>
        </p:txBody>
      </p:sp>
      <p:sp>
        <p:nvSpPr>
          <p:cNvPr id="16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384550" y="6356367"/>
            <a:ext cx="31369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1800" b="0" dirty="0">
              <a:solidFill>
                <a:prstClr val="black"/>
              </a:solidFill>
              <a:latin typeface="Arial Narrow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320033825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표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날짜 개체 틀 3"/>
          <p:cNvSpPr>
            <a:spLocks noGrp="1"/>
          </p:cNvSpPr>
          <p:nvPr>
            <p:ph type="dt" sz="half" idx="10"/>
          </p:nvPr>
        </p:nvSpPr>
        <p:spPr>
          <a:xfrm>
            <a:off x="495300" y="6356367"/>
            <a:ext cx="23114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EC538E67-D7AE-488D-BE98-3C13F5631D44}" type="datetimeFigureOut">
              <a:rPr kumimoji="0" lang="ko-KR" altLang="en-US" sz="1800" b="0" smtClean="0">
                <a:solidFill>
                  <a:prstClr val="black"/>
                </a:solidFill>
                <a:latin typeface="Arial Narrow"/>
                <a:ea typeface="맑은 고딕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2021-11-02</a:t>
            </a:fld>
            <a:endParaRPr kumimoji="0" lang="ko-KR" altLang="en-US" sz="1800" b="0" dirty="0">
              <a:solidFill>
                <a:prstClr val="black"/>
              </a:solidFill>
              <a:latin typeface="Arial Narrow"/>
              <a:ea typeface="맑은 고딕"/>
            </a:endParaRPr>
          </a:p>
        </p:txBody>
      </p:sp>
      <p:sp>
        <p:nvSpPr>
          <p:cNvPr id="7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384550" y="6356367"/>
            <a:ext cx="31369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1800" b="0" dirty="0">
              <a:solidFill>
                <a:prstClr val="black"/>
              </a:solidFill>
              <a:latin typeface="Arial Narrow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180504571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>
          <a:xfrm>
            <a:off x="495300" y="6356367"/>
            <a:ext cx="23114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EC538E67-D7AE-488D-BE98-3C13F5631D44}" type="datetimeFigureOut">
              <a:rPr kumimoji="0" lang="ko-KR" altLang="en-US" sz="1800" b="0" smtClean="0">
                <a:solidFill>
                  <a:prstClr val="black"/>
                </a:solidFill>
                <a:latin typeface="Arial Narrow"/>
                <a:ea typeface="맑은 고딕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2021-11-02</a:t>
            </a:fld>
            <a:endParaRPr kumimoji="0" lang="ko-KR" altLang="en-US" sz="1800" b="0" dirty="0">
              <a:solidFill>
                <a:prstClr val="black"/>
              </a:solidFill>
              <a:latin typeface="Arial Narrow"/>
              <a:ea typeface="맑은 고딕"/>
            </a:endParaRPr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384550" y="6356367"/>
            <a:ext cx="31369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1800" b="0" dirty="0">
              <a:solidFill>
                <a:prstClr val="black"/>
              </a:solidFill>
              <a:latin typeface="Arial Narrow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53721545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95300" y="6245242"/>
            <a:ext cx="2311400" cy="47625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sz="2000" b="0" dirty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4550" y="6245242"/>
            <a:ext cx="3136900" cy="47625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sz="2000" b="0" dirty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9300" y="6245242"/>
            <a:ext cx="2311400" cy="47625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EEDF18-8E46-4B62-A4DA-93B0EFBC1291}" type="slidenum">
              <a:rPr lang="en-US" altLang="ko-KR" sz="2000" b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pPr>
                <a:defRPr/>
              </a:pPr>
              <a:t>‹#›</a:t>
            </a:fld>
            <a:endParaRPr lang="en-US" altLang="ko-KR" sz="2000" b="0" dirty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6114901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43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95300" y="6245242"/>
            <a:ext cx="2311400" cy="47625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sz="2000" b="0" dirty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4550" y="6245242"/>
            <a:ext cx="3136900" cy="47625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sz="2000" b="0" dirty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9300" y="6245242"/>
            <a:ext cx="2311400" cy="47625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C65956-B563-4B0D-8189-526E259CDF4B}" type="slidenum">
              <a:rPr lang="en-US" altLang="ko-KR" sz="2000" b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pPr>
                <a:defRPr/>
              </a:pPr>
              <a:t>‹#›</a:t>
            </a:fld>
            <a:endParaRPr lang="en-US" altLang="ko-KR" sz="2000" b="0" dirty="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68290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6575" y="1600206"/>
            <a:ext cx="474662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48300" y="1600206"/>
            <a:ext cx="474662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95300" y="635636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fld id="{EC538E67-D7AE-488D-BE98-3C13F5631D44}" type="datetimeFigureOut">
              <a:rPr lang="ko-KR" altLang="en-US" smtClean="0"/>
              <a:pPr/>
              <a:t>2021-11-02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384550" y="6356363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7099300" y="635636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fld id="{92CED4E5-7023-410C-8291-26BFF3BC9D8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46285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dirty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dirty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95300" y="635636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fld id="{EC538E67-D7AE-488D-BE98-3C13F5631D44}" type="datetimeFigureOut">
              <a:rPr lang="ko-KR" altLang="en-US" smtClean="0"/>
              <a:pPr/>
              <a:t>2021-11-02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384550" y="6356363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7099300" y="635636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fld id="{92CED4E5-7023-410C-8291-26BFF3BC9D8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22348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95300" y="635636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fld id="{EC538E67-D7AE-488D-BE98-3C13F5631D44}" type="datetimeFigureOut">
              <a:rPr lang="ko-KR" altLang="en-US" smtClean="0"/>
              <a:pPr/>
              <a:t>2021-11-02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384550" y="6356363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7099300" y="635636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fld id="{92CED4E5-7023-410C-8291-26BFF3BC9D8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4928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95300" y="635636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fld id="{EC538E67-D7AE-488D-BE98-3C13F5631D44}" type="datetimeFigureOut">
              <a:rPr lang="ko-KR" altLang="en-US" smtClean="0"/>
              <a:pPr/>
              <a:t>2021-11-02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384550" y="6356363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7099300" y="635636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fld id="{92CED4E5-7023-410C-8291-26BFF3BC9D8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01785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2972" y="273063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dirty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95300" y="635636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fld id="{EC538E67-D7AE-488D-BE98-3C13F5631D44}" type="datetimeFigureOut">
              <a:rPr lang="ko-KR" altLang="en-US" smtClean="0"/>
              <a:pPr/>
              <a:t>2021-11-02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384550" y="6356363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7099300" y="635636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fld id="{92CED4E5-7023-410C-8291-26BFF3BC9D8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84866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dirty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95300" y="635636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fld id="{EC538E67-D7AE-488D-BE98-3C13F5631D44}" type="datetimeFigureOut">
              <a:rPr lang="ko-KR" altLang="en-US" smtClean="0"/>
              <a:pPr/>
              <a:t>2021-11-02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384550" y="6356363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7099300" y="6356363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Y바다M" panose="02030600000101010101" pitchFamily="18" charset="-127"/>
              </a:defRPr>
            </a:lvl1pPr>
          </a:lstStyle>
          <a:p>
            <a:fld id="{92CED4E5-7023-410C-8291-26BFF3BC9D8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62592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6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4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38625" y="6376988"/>
            <a:ext cx="13970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250000"/>
              </a:lnSpc>
              <a:defRPr sz="1800" b="1" baseline="30000"/>
            </a:lvl1pPr>
          </a:lstStyle>
          <a:p>
            <a:fld id="{7F1375EF-36B1-4EF5-BA96-188D13CE2D5F}" type="slidenum">
              <a:rPr lang="en-US" altLang="ko-KR" smtClean="0">
                <a:latin typeface="HY바다M" panose="02030600000101010101" pitchFamily="18" charset="-127"/>
              </a:rPr>
              <a:pPr/>
              <a:t>‹#›</a:t>
            </a:fld>
            <a:r>
              <a:rPr lang="en-US" altLang="ko-KR">
                <a:latin typeface="HY바다M" panose="02030600000101010101" pitchFamily="18" charset="-127"/>
              </a:rPr>
              <a:t>/20</a:t>
            </a:r>
            <a:endParaRPr lang="en-US" altLang="ko-KR" dirty="0">
              <a:latin typeface="HY바다M" panose="02030600000101010101" pitchFamily="18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 userDrawn="1"/>
        </p:nvPicPr>
        <p:blipFill rotWithShape="1"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8594" t="27833" r="22465" b="33204"/>
          <a:stretch/>
        </p:blipFill>
        <p:spPr>
          <a:xfrm>
            <a:off x="8102326" y="6023082"/>
            <a:ext cx="1803674" cy="834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905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51" r:id="rId12"/>
    <p:sldLayoutId id="2147483717" r:id="rId1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6" name="Line 6"/>
          <p:cNvSpPr>
            <a:spLocks noChangeShapeType="1"/>
          </p:cNvSpPr>
          <p:nvPr/>
        </p:nvSpPr>
        <p:spPr bwMode="auto">
          <a:xfrm>
            <a:off x="82554" y="846138"/>
            <a:ext cx="9745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 sz="1000">
              <a:solidFill>
                <a:srgbClr val="000000"/>
              </a:solidFill>
              <a:latin typeface="돋움" pitchFamily="50" charset="-127"/>
            </a:endParaRPr>
          </a:p>
        </p:txBody>
      </p:sp>
      <p:sp>
        <p:nvSpPr>
          <p:cNvPr id="445447" name="Line 7"/>
          <p:cNvSpPr>
            <a:spLocks noChangeShapeType="1"/>
          </p:cNvSpPr>
          <p:nvPr/>
        </p:nvSpPr>
        <p:spPr bwMode="auto">
          <a:xfrm>
            <a:off x="82550" y="846138"/>
            <a:ext cx="38814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 sz="1000">
              <a:solidFill>
                <a:srgbClr val="000000"/>
              </a:solidFill>
              <a:latin typeface="돋움" pitchFamily="50" charset="-127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97416" y="6565351"/>
            <a:ext cx="956700" cy="248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4433764" y="6611938"/>
            <a:ext cx="1014216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fld id="{946A8179-B3D0-4034-9A77-0D74FF628721}" type="slidenum">
              <a:rPr lang="en-US" altLang="ko-KR" sz="900">
                <a:solidFill>
                  <a:srgbClr val="000000"/>
                </a:solidFill>
                <a:latin typeface="맑은 고딕"/>
                <a:ea typeface="맑은 고딕"/>
              </a:rPr>
              <a:pPr algn="ctr">
                <a:defRPr/>
              </a:pPr>
              <a:t>‹#›</a:t>
            </a:fld>
            <a:r>
              <a:rPr lang="en-US" altLang="ko-KR" sz="900" dirty="0">
                <a:solidFill>
                  <a:srgbClr val="000000"/>
                </a:solidFill>
                <a:latin typeface="맑은 고딕"/>
                <a:ea typeface="맑은 고딕"/>
              </a:rPr>
              <a:t>  / 9</a:t>
            </a:r>
          </a:p>
        </p:txBody>
      </p:sp>
    </p:spTree>
    <p:extLst>
      <p:ext uri="{BB962C8B-B14F-4D97-AF65-F5344CB8AC3E}">
        <p14:creationId xmlns:p14="http://schemas.microsoft.com/office/powerpoint/2010/main" val="2732443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1" r:id="rId4"/>
    <p:sldLayoutId id="2147483682" r:id="rId5"/>
    <p:sldLayoutId id="2147483683" r:id="rId6"/>
  </p:sldLayoutIdLst>
  <p:hf sldNum="0"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7"/>
          <p:cNvSpPr>
            <a:spLocks noChangeShapeType="1"/>
          </p:cNvSpPr>
          <p:nvPr userDrawn="1"/>
        </p:nvSpPr>
        <p:spPr bwMode="auto">
          <a:xfrm>
            <a:off x="4611696" y="765175"/>
            <a:ext cx="5259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buFont typeface="Wingdings" pitchFamily="2" charset="2"/>
              <a:buNone/>
            </a:pPr>
            <a:endParaRPr lang="ko-KR" altLang="en-US" sz="1000" dirty="0">
              <a:solidFill>
                <a:prstClr val="black"/>
              </a:solidFill>
              <a:latin typeface="HY바다M" panose="02030600000101010101" pitchFamily="18" charset="-127"/>
              <a:ea typeface="굴림" charset="-127"/>
            </a:endParaRPr>
          </a:p>
        </p:txBody>
      </p:sp>
      <p:sp>
        <p:nvSpPr>
          <p:cNvPr id="8" name="Line 8"/>
          <p:cNvSpPr>
            <a:spLocks noChangeShapeType="1"/>
          </p:cNvSpPr>
          <p:nvPr userDrawn="1"/>
        </p:nvSpPr>
        <p:spPr bwMode="auto">
          <a:xfrm flipV="1">
            <a:off x="34931" y="765175"/>
            <a:ext cx="47466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buFont typeface="Wingdings" pitchFamily="2" charset="2"/>
              <a:buNone/>
            </a:pPr>
            <a:endParaRPr lang="ko-KR" altLang="en-US" sz="1000" dirty="0">
              <a:solidFill>
                <a:prstClr val="black"/>
              </a:solidFill>
              <a:latin typeface="HY바다M" panose="02030600000101010101" pitchFamily="18" charset="-127"/>
              <a:ea typeface="굴림" charset="-127"/>
            </a:endParaRPr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38625" y="6376988"/>
            <a:ext cx="13970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250000"/>
              </a:lnSpc>
              <a:defRPr sz="1800" b="1" baseline="30000"/>
            </a:lvl1pPr>
          </a:lstStyle>
          <a:p>
            <a:pPr>
              <a:spcBef>
                <a:spcPct val="50000"/>
              </a:spcBef>
              <a:buFont typeface="Wingdings" pitchFamily="2" charset="2"/>
              <a:buNone/>
            </a:pPr>
            <a:fld id="{7F1375EF-36B1-4EF5-BA96-188D13CE2D5F}" type="slidenum">
              <a:rPr lang="en-US" altLang="ko-KR" smtClean="0">
                <a:solidFill>
                  <a:prstClr val="black"/>
                </a:solidFill>
                <a:latin typeface="HY바다M" panose="02030600000101010101" pitchFamily="18" charset="-127"/>
                <a:ea typeface="굴림" charset="-127"/>
              </a:rPr>
              <a:pPr>
                <a:spcBef>
                  <a:spcPct val="50000"/>
                </a:spcBef>
                <a:buFont typeface="Wingdings" pitchFamily="2" charset="2"/>
                <a:buNone/>
              </a:pPr>
              <a:t>‹#›</a:t>
            </a:fld>
            <a:r>
              <a:rPr lang="en-US" altLang="ko-KR" dirty="0">
                <a:solidFill>
                  <a:prstClr val="black"/>
                </a:solidFill>
                <a:latin typeface="HY바다M" panose="02030600000101010101" pitchFamily="18" charset="-127"/>
                <a:ea typeface="굴림" charset="-127"/>
              </a:rPr>
              <a:t>/9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97416" y="6565363"/>
            <a:ext cx="956700" cy="248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3785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7"/>
          <p:cNvSpPr>
            <a:spLocks noChangeShapeType="1"/>
          </p:cNvSpPr>
          <p:nvPr userDrawn="1"/>
        </p:nvSpPr>
        <p:spPr bwMode="auto">
          <a:xfrm>
            <a:off x="4611696" y="765175"/>
            <a:ext cx="5259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1800" b="0" dirty="0">
              <a:solidFill>
                <a:prstClr val="black"/>
              </a:solidFill>
              <a:latin typeface="Arial Narrow"/>
              <a:ea typeface="맑은 고딕"/>
            </a:endParaRPr>
          </a:p>
        </p:txBody>
      </p:sp>
      <p:sp>
        <p:nvSpPr>
          <p:cNvPr id="3" name="Line 8"/>
          <p:cNvSpPr>
            <a:spLocks noChangeShapeType="1"/>
          </p:cNvSpPr>
          <p:nvPr userDrawn="1"/>
        </p:nvSpPr>
        <p:spPr bwMode="auto">
          <a:xfrm flipV="1">
            <a:off x="34931" y="765175"/>
            <a:ext cx="47466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1800" b="0" dirty="0">
              <a:solidFill>
                <a:prstClr val="black"/>
              </a:solidFill>
              <a:latin typeface="Arial Narrow"/>
              <a:ea typeface="맑은 고딕"/>
            </a:endParaRP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38625" y="6376988"/>
            <a:ext cx="13970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250000"/>
              </a:lnSpc>
              <a:defRPr sz="1800" b="1" baseline="30000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F1375EF-36B1-4EF5-BA96-188D13CE2D5F}" type="slidenum">
              <a:rPr kumimoji="0" lang="en-US" altLang="ko-KR" smtClean="0">
                <a:solidFill>
                  <a:prstClr val="black"/>
                </a:solidFill>
                <a:latin typeface="Arial Narrow"/>
                <a:ea typeface="맑은 고딕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r>
              <a:rPr kumimoji="0" lang="en-US" altLang="ko-KR" dirty="0">
                <a:solidFill>
                  <a:prstClr val="black"/>
                </a:solidFill>
                <a:latin typeface="Arial Narrow"/>
                <a:ea typeface="맑은 고딕"/>
              </a:rPr>
              <a:t>/1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97416" y="6565359"/>
            <a:ext cx="956700" cy="248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6627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3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300">
          <a:solidFill>
            <a:schemeClr val="tx2"/>
          </a:solidFill>
          <a:latin typeface="굴림" charset="-127"/>
          <a:ea typeface="굴림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300">
          <a:solidFill>
            <a:schemeClr val="tx2"/>
          </a:solidFill>
          <a:latin typeface="굴림" charset="-127"/>
          <a:ea typeface="굴림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300">
          <a:solidFill>
            <a:schemeClr val="tx2"/>
          </a:solidFill>
          <a:latin typeface="굴림" charset="-127"/>
          <a:ea typeface="굴림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300">
          <a:solidFill>
            <a:schemeClr val="tx2"/>
          </a:solidFill>
          <a:latin typeface="굴림" charset="-127"/>
          <a:ea typeface="굴림" charset="-127"/>
        </a:defRPr>
      </a:lvl5pPr>
      <a:lvl6pPr marL="457066" algn="ctr" rtl="0" fontAlgn="base" latinLnBrk="1">
        <a:spcBef>
          <a:spcPct val="0"/>
        </a:spcBef>
        <a:spcAft>
          <a:spcPct val="0"/>
        </a:spcAft>
        <a:defRPr kumimoji="1" sz="4300">
          <a:solidFill>
            <a:schemeClr val="tx2"/>
          </a:solidFill>
          <a:latin typeface="굴림" charset="-127"/>
          <a:ea typeface="굴림" charset="-127"/>
        </a:defRPr>
      </a:lvl6pPr>
      <a:lvl7pPr marL="914131" algn="ctr" rtl="0" fontAlgn="base" latinLnBrk="1">
        <a:spcBef>
          <a:spcPct val="0"/>
        </a:spcBef>
        <a:spcAft>
          <a:spcPct val="0"/>
        </a:spcAft>
        <a:defRPr kumimoji="1" sz="4300">
          <a:solidFill>
            <a:schemeClr val="tx2"/>
          </a:solidFill>
          <a:latin typeface="굴림" charset="-127"/>
          <a:ea typeface="굴림" charset="-127"/>
        </a:defRPr>
      </a:lvl7pPr>
      <a:lvl8pPr marL="1371198" algn="ctr" rtl="0" fontAlgn="base" latinLnBrk="1">
        <a:spcBef>
          <a:spcPct val="0"/>
        </a:spcBef>
        <a:spcAft>
          <a:spcPct val="0"/>
        </a:spcAft>
        <a:defRPr kumimoji="1" sz="4300">
          <a:solidFill>
            <a:schemeClr val="tx2"/>
          </a:solidFill>
          <a:latin typeface="굴림" charset="-127"/>
          <a:ea typeface="굴림" charset="-127"/>
        </a:defRPr>
      </a:lvl8pPr>
      <a:lvl9pPr marL="1828262" algn="ctr" rtl="0" fontAlgn="base" latinLnBrk="1">
        <a:spcBef>
          <a:spcPct val="0"/>
        </a:spcBef>
        <a:spcAft>
          <a:spcPct val="0"/>
        </a:spcAft>
        <a:defRPr kumimoji="1" sz="43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1252" indent="-341252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1229" indent="-284112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1207" indent="-226972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300">
          <a:solidFill>
            <a:schemeClr val="tx1"/>
          </a:solidFill>
          <a:latin typeface="+mn-lt"/>
          <a:ea typeface="+mn-ea"/>
        </a:defRPr>
      </a:lvl3pPr>
      <a:lvl4pPr marL="1598325" indent="-226972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5442" indent="-226972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3861" indent="-228532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0926" indent="-228532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7992" indent="-228532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5057" indent="-228532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13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66" algn="l" defTabSz="91413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31" algn="l" defTabSz="91413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98" algn="l" defTabSz="91413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62" algn="l" defTabSz="91413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28" algn="l" defTabSz="91413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93" algn="l" defTabSz="91413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59" algn="l" defTabSz="91413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524" algn="l" defTabSz="91413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3.jpeg"/><Relationship Id="rId4" Type="http://schemas.openxmlformats.org/officeDocument/2006/relationships/image" Target="../media/image4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emf"/><Relationship Id="rId9" Type="http://schemas.openxmlformats.org/officeDocument/2006/relationships/image" Target="../media/image14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5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16.jpeg"/><Relationship Id="rId10" Type="http://schemas.openxmlformats.org/officeDocument/2006/relationships/image" Target="../media/image19.emf"/><Relationship Id="rId4" Type="http://schemas.microsoft.com/office/2007/relationships/hdphoto" Target="../media/hdphoto2.wdp"/><Relationship Id="rId9" Type="http://schemas.microsoft.com/office/2007/relationships/hdphoto" Target="../media/hdphoto4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8.jpeg"/><Relationship Id="rId3" Type="http://schemas.openxmlformats.org/officeDocument/2006/relationships/image" Target="../media/image20.png"/><Relationship Id="rId7" Type="http://schemas.microsoft.com/office/2007/relationships/hdphoto" Target="../media/hdphoto5.wdp"/><Relationship Id="rId12" Type="http://schemas.openxmlformats.org/officeDocument/2006/relationships/image" Target="../media/image27.jpeg"/><Relationship Id="rId17" Type="http://schemas.openxmlformats.org/officeDocument/2006/relationships/image" Target="../media/image31.jpeg"/><Relationship Id="rId2" Type="http://schemas.openxmlformats.org/officeDocument/2006/relationships/notesSlide" Target="../notesSlides/notesSlide4.xml"/><Relationship Id="rId16" Type="http://schemas.microsoft.com/office/2007/relationships/hdphoto" Target="../media/hdphoto7.wdp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11" Type="http://schemas.openxmlformats.org/officeDocument/2006/relationships/image" Target="../media/image26.jpeg"/><Relationship Id="rId5" Type="http://schemas.openxmlformats.org/officeDocument/2006/relationships/image" Target="../media/image22.png"/><Relationship Id="rId15" Type="http://schemas.openxmlformats.org/officeDocument/2006/relationships/image" Target="../media/image30.png"/><Relationship Id="rId10" Type="http://schemas.microsoft.com/office/2007/relationships/hdphoto" Target="../media/hdphoto6.wdp"/><Relationship Id="rId4" Type="http://schemas.openxmlformats.org/officeDocument/2006/relationships/image" Target="../media/image21.png"/><Relationship Id="rId9" Type="http://schemas.openxmlformats.org/officeDocument/2006/relationships/image" Target="../media/image25.png"/><Relationship Id="rId1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pn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jpeg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0" y="-10935"/>
            <a:ext cx="9906000" cy="6879870"/>
          </a:xfrm>
          <a:prstGeom prst="rect">
            <a:avLst/>
          </a:prstGeom>
          <a:gradFill>
            <a:gsLst>
              <a:gs pos="100000">
                <a:srgbClr val="F68026">
                  <a:alpha val="80000"/>
                </a:srgbClr>
              </a:gs>
              <a:gs pos="0">
                <a:schemeClr val="accent6">
                  <a:lumMod val="7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7"/>
          <p:cNvSpPr>
            <a:spLocks noChangeArrowheads="1"/>
          </p:cNvSpPr>
          <p:nvPr/>
        </p:nvSpPr>
        <p:spPr bwMode="auto">
          <a:xfrm>
            <a:off x="836020" y="1364822"/>
            <a:ext cx="8844311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800" dirty="0">
                <a:solidFill>
                  <a:schemeClr val="bg1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위해관리계획서 이행점검에 따른</a:t>
            </a:r>
            <a:endParaRPr lang="en-US" altLang="ko-KR" sz="1800" dirty="0">
              <a:solidFill>
                <a:schemeClr val="bg1"/>
              </a:solidFill>
              <a:latin typeface="Tahoma" panose="020B0604030504040204" pitchFamily="34" charset="0"/>
              <a:ea typeface="맑은 고딕" panose="020B0503020000020004" pitchFamily="50" charset="-127"/>
              <a:cs typeface="Tahoma" panose="020B0604030504040204" pitchFamily="34" charset="0"/>
            </a:endParaRPr>
          </a:p>
          <a:p>
            <a:pPr>
              <a:lnSpc>
                <a:spcPct val="120000"/>
              </a:lnSpc>
            </a:pPr>
            <a:r>
              <a:rPr lang="ko-KR" altLang="en-US" sz="2800" dirty="0">
                <a:solidFill>
                  <a:schemeClr val="bg1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화학물질 안전체계 구축방안 보고</a:t>
            </a:r>
          </a:p>
        </p:txBody>
      </p:sp>
      <p:cxnSp>
        <p:nvCxnSpPr>
          <p:cNvPr id="9" name="직선 연결선 8"/>
          <p:cNvCxnSpPr/>
          <p:nvPr/>
        </p:nvCxnSpPr>
        <p:spPr>
          <a:xfrm>
            <a:off x="956626" y="2331726"/>
            <a:ext cx="7404859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27"/>
          <p:cNvSpPr>
            <a:spLocks noChangeArrowheads="1"/>
          </p:cNvSpPr>
          <p:nvPr/>
        </p:nvSpPr>
        <p:spPr bwMode="auto">
          <a:xfrm>
            <a:off x="895849" y="2579258"/>
            <a:ext cx="616568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1800" kern="0" dirty="0">
                <a:solidFill>
                  <a:schemeClr val="bg1"/>
                </a:solidFill>
                <a:latin typeface="+mn-ea"/>
                <a:ea typeface="+mn-ea"/>
              </a:rPr>
              <a:t> 1</a:t>
            </a:r>
            <a:r>
              <a:rPr lang="en-US" altLang="ko-KR" sz="1800" kern="0">
                <a:solidFill>
                  <a:schemeClr val="bg1"/>
                </a:solidFill>
                <a:latin typeface="+mn-ea"/>
                <a:ea typeface="+mn-ea"/>
              </a:rPr>
              <a:t>. </a:t>
            </a:r>
            <a:r>
              <a:rPr lang="ko-KR" altLang="en-US" sz="1800">
                <a:solidFill>
                  <a:schemeClr val="bg1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일반현황</a:t>
            </a:r>
            <a:endParaRPr lang="en-US" altLang="ko-KR" sz="1800">
              <a:solidFill>
                <a:schemeClr val="bg1"/>
              </a:solidFill>
              <a:latin typeface="Tahoma" panose="020B0604030504040204" pitchFamily="34" charset="0"/>
              <a:ea typeface="맑은 고딕" panose="020B0503020000020004" pitchFamily="50" charset="-127"/>
              <a:cs typeface="Tahoma" panose="020B0604030504040204" pitchFamily="34" charset="0"/>
            </a:endParaRPr>
          </a:p>
          <a:p>
            <a:pPr>
              <a:lnSpc>
                <a:spcPct val="200000"/>
              </a:lnSpc>
            </a:pPr>
            <a:r>
              <a:rPr lang="en-US" altLang="ko-KR" sz="1800">
                <a:solidFill>
                  <a:schemeClr val="bg1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 2. </a:t>
            </a:r>
            <a:r>
              <a:rPr lang="ko-KR" altLang="en-US" sz="1800">
                <a:solidFill>
                  <a:schemeClr val="bg1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활동계획 및 실행내용</a:t>
            </a:r>
            <a:endParaRPr lang="en-US" altLang="ko-KR" sz="1800">
              <a:solidFill>
                <a:schemeClr val="bg1"/>
              </a:solidFill>
              <a:latin typeface="Tahoma" panose="020B0604030504040204" pitchFamily="34" charset="0"/>
              <a:ea typeface="맑은 고딕" panose="020B0503020000020004" pitchFamily="50" charset="-127"/>
              <a:cs typeface="Tahoma" panose="020B0604030504040204" pitchFamily="34" charset="0"/>
            </a:endParaRPr>
          </a:p>
          <a:p>
            <a:pPr>
              <a:lnSpc>
                <a:spcPct val="200000"/>
              </a:lnSpc>
            </a:pPr>
            <a:r>
              <a:rPr lang="en-US" altLang="ko-KR" sz="1800">
                <a:solidFill>
                  <a:schemeClr val="bg1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 3. </a:t>
            </a:r>
            <a:r>
              <a:rPr lang="ko-KR" altLang="en-US" sz="1800">
                <a:solidFill>
                  <a:schemeClr val="bg1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주요성과 및 평가</a:t>
            </a:r>
            <a:endParaRPr lang="en-US" altLang="ko-KR" sz="1800">
              <a:solidFill>
                <a:schemeClr val="bg1"/>
              </a:solidFill>
              <a:latin typeface="Tahoma" panose="020B0604030504040204" pitchFamily="34" charset="0"/>
              <a:ea typeface="맑은 고딕" panose="020B0503020000020004" pitchFamily="50" charset="-127"/>
              <a:cs typeface="Tahoma" panose="020B0604030504040204" pitchFamily="34" charset="0"/>
            </a:endParaRPr>
          </a:p>
          <a:p>
            <a:pPr>
              <a:lnSpc>
                <a:spcPct val="200000"/>
              </a:lnSpc>
            </a:pPr>
            <a:r>
              <a:rPr lang="en-US" altLang="ko-KR" sz="1800">
                <a:solidFill>
                  <a:schemeClr val="bg1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 4. </a:t>
            </a:r>
            <a:r>
              <a:rPr lang="ko-KR" altLang="en-US" sz="1800">
                <a:solidFill>
                  <a:schemeClr val="bg1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향후 안전관리 계획</a:t>
            </a:r>
            <a:endParaRPr lang="ko-KR" altLang="en-US" sz="1800" dirty="0">
              <a:solidFill>
                <a:schemeClr val="bg1"/>
              </a:solidFill>
              <a:latin typeface="Tahoma" panose="020B0604030504040204" pitchFamily="34" charset="0"/>
              <a:ea typeface="맑은 고딕" panose="020B0503020000020004" pitchFamily="50" charset="-127"/>
              <a:cs typeface="Tahoma" panose="020B0604030504040204" pitchFamily="34" charset="0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8594" t="27833" r="22465" b="33204"/>
          <a:stretch/>
        </p:blipFill>
        <p:spPr>
          <a:xfrm>
            <a:off x="7061534" y="5157961"/>
            <a:ext cx="1803674" cy="834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6178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569402" y="2512014"/>
            <a:ext cx="4035800" cy="4201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kern="0">
                <a:solidFill>
                  <a:prstClr val="black"/>
                </a:solidFill>
                <a:latin typeface="+mn-ea"/>
                <a:ea typeface="+mn-ea"/>
              </a:rPr>
              <a:t>■ 추진배경</a:t>
            </a:r>
            <a:endParaRPr kumimoji="1" lang="en-US" altLang="ko-KR" ker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화학물질관리법 별표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5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유예기간 만료로 법규준수 필요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화학안전사고를 사전에 예방하기 위함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법적기준 이상 설비구축으로 설비결함 최소화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</a:t>
            </a:r>
            <a:endParaRPr lang="en-US" altLang="ko-KR" sz="110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ko-KR" altLang="en-US" kern="0">
                <a:solidFill>
                  <a:prstClr val="black"/>
                </a:solidFill>
                <a:latin typeface="+mn-ea"/>
              </a:rPr>
              <a:t>■ </a:t>
            </a:r>
            <a:r>
              <a:rPr lang="ko-KR" altLang="en-US" kern="0">
                <a:solidFill>
                  <a:prstClr val="black"/>
                </a:solidFill>
                <a:latin typeface="+mn-ea"/>
                <a:ea typeface="+mn-ea"/>
              </a:rPr>
              <a:t>추진사항</a:t>
            </a:r>
            <a:endParaRPr lang="en-US" altLang="ko-KR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kern="0">
                <a:solidFill>
                  <a:prstClr val="black"/>
                </a:solidFill>
                <a:latin typeface="+mn-ea"/>
                <a:ea typeface="+mn-ea"/>
              </a:rPr>
              <a:t>1. </a:t>
            </a:r>
            <a:r>
              <a:rPr lang="ko-KR" altLang="en-US" sz="1100" kern="0">
                <a:solidFill>
                  <a:prstClr val="black"/>
                </a:solidFill>
                <a:latin typeface="+mn-ea"/>
                <a:ea typeface="+mn-ea"/>
              </a:rPr>
              <a:t>화관법 별표</a:t>
            </a:r>
            <a:r>
              <a:rPr lang="en-US" altLang="ko-KR" sz="1100" kern="0">
                <a:solidFill>
                  <a:prstClr val="black"/>
                </a:solidFill>
                <a:latin typeface="+mn-ea"/>
                <a:ea typeface="+mn-ea"/>
              </a:rPr>
              <a:t>5 </a:t>
            </a:r>
            <a:r>
              <a:rPr lang="ko-KR" altLang="en-US" sz="1100" kern="0">
                <a:solidFill>
                  <a:prstClr val="black"/>
                </a:solidFill>
                <a:latin typeface="+mn-ea"/>
                <a:ea typeface="+mn-ea"/>
              </a:rPr>
              <a:t>시설 개선계획 수립</a:t>
            </a:r>
            <a:endParaRPr lang="en-US" altLang="ko-KR" sz="110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저장시설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: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운송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·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운반차량 적재하역장소 실내 化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사용시설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: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환기시설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,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내화구조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,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방화문설치 등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집수시설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: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트렌치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,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Leak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센서 설치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</a:t>
            </a:r>
            <a:endParaRPr lang="en-US" altLang="ko-KR" sz="110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kern="0">
                <a:solidFill>
                  <a:prstClr val="black"/>
                </a:solidFill>
                <a:latin typeface="+mn-ea"/>
                <a:ea typeface="+mn-ea"/>
              </a:rPr>
              <a:t>2. </a:t>
            </a:r>
            <a:r>
              <a:rPr lang="ko-KR" altLang="en-US" sz="1100" kern="0">
                <a:solidFill>
                  <a:prstClr val="black"/>
                </a:solidFill>
                <a:latin typeface="+mn-ea"/>
                <a:ea typeface="+mn-ea"/>
              </a:rPr>
              <a:t>개선현황</a:t>
            </a:r>
            <a:r>
              <a:rPr lang="en-US" altLang="ko-KR" sz="1100" kern="0">
                <a:solidFill>
                  <a:prstClr val="black"/>
                </a:solidFill>
                <a:latin typeface="+mn-ea"/>
                <a:ea typeface="+mn-ea"/>
              </a:rPr>
              <a:t>(</a:t>
            </a:r>
            <a:r>
              <a:rPr lang="ko-KR" altLang="en-US" sz="1100" kern="0">
                <a:solidFill>
                  <a:prstClr val="black"/>
                </a:solidFill>
                <a:latin typeface="+mn-ea"/>
                <a:ea typeface="+mn-ea"/>
              </a:rPr>
              <a:t>총 투자비용 </a:t>
            </a:r>
            <a:r>
              <a:rPr lang="en-US" altLang="ko-KR" sz="1100" kern="0">
                <a:solidFill>
                  <a:prstClr val="black"/>
                </a:solidFill>
                <a:latin typeface="+mn-ea"/>
                <a:ea typeface="+mn-ea"/>
              </a:rPr>
              <a:t>170</a:t>
            </a:r>
            <a:r>
              <a:rPr lang="ko-KR" altLang="en-US" sz="1100" kern="0">
                <a:solidFill>
                  <a:prstClr val="black"/>
                </a:solidFill>
                <a:latin typeface="+mn-ea"/>
                <a:ea typeface="+mn-ea"/>
              </a:rPr>
              <a:t>억</a:t>
            </a:r>
            <a:r>
              <a:rPr lang="en-US" altLang="ko-KR" sz="1100" kern="0">
                <a:solidFill>
                  <a:prstClr val="black"/>
                </a:solidFill>
                <a:latin typeface="+mn-ea"/>
                <a:ea typeface="+mn-ea"/>
              </a:rPr>
              <a:t>)</a:t>
            </a: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- 1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공장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: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보관시설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2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개소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,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저장시설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1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개소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,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입고시설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1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개소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- 2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공장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: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보관시설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2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개소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,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저장시설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1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개소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,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입고시설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1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개소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- 3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공장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: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보관시설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3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개소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,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저장시설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1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개소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,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입고시설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1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개소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            </a:t>
            </a:r>
            <a:endParaRPr lang="en-US" altLang="ko-KR" sz="1100" b="0" kern="0">
              <a:latin typeface="+mn-ea"/>
              <a:ea typeface="+mn-ea"/>
            </a:endParaRPr>
          </a:p>
        </p:txBody>
      </p:sp>
      <p:cxnSp>
        <p:nvCxnSpPr>
          <p:cNvPr id="46" name="직선 연결선 45"/>
          <p:cNvCxnSpPr/>
          <p:nvPr/>
        </p:nvCxnSpPr>
        <p:spPr bwMode="auto">
          <a:xfrm>
            <a:off x="6065388" y="2249300"/>
            <a:ext cx="2921112" cy="0"/>
          </a:xfrm>
          <a:prstGeom prst="line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직선 연결선 48"/>
          <p:cNvCxnSpPr/>
          <p:nvPr/>
        </p:nvCxnSpPr>
        <p:spPr bwMode="auto">
          <a:xfrm>
            <a:off x="821900" y="2268756"/>
            <a:ext cx="2921112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TextBox 51"/>
          <p:cNvSpPr txBox="1"/>
          <p:nvPr/>
        </p:nvSpPr>
        <p:spPr>
          <a:xfrm>
            <a:off x="5431818" y="2366258"/>
            <a:ext cx="4626582" cy="4570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>
              <a:lnSpc>
                <a:spcPct val="150000"/>
              </a:lnSpc>
              <a:defRPr/>
            </a:pP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endParaRPr lang="en-US" altLang="ko-KR" sz="40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ko-KR" altLang="en-US" kern="0">
                <a:solidFill>
                  <a:prstClr val="black"/>
                </a:solidFill>
                <a:latin typeface="+mn-ea"/>
              </a:rPr>
              <a:t>■ </a:t>
            </a:r>
            <a:r>
              <a:rPr lang="ko-KR" altLang="en-US" kern="0">
                <a:solidFill>
                  <a:prstClr val="black"/>
                </a:solidFill>
                <a:latin typeface="+mn-ea"/>
                <a:ea typeface="+mn-ea"/>
              </a:rPr>
              <a:t>화학사고 예방</a:t>
            </a:r>
            <a:endParaRPr lang="en-US" altLang="ko-KR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 1)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유해화학물질 보관시설 및 저장시설 신설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 2) Tank Lorry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 입고시설 실내 化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 3)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원액 이송 時 이중배관 시공 및 자동공급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Sys’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 구축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endParaRPr lang="en-US" altLang="ko-KR" sz="500" kern="0">
              <a:solidFill>
                <a:prstClr val="black"/>
              </a:solidFill>
              <a:latin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ko-KR" altLang="en-US" kern="0">
                <a:solidFill>
                  <a:prstClr val="black"/>
                </a:solidFill>
                <a:latin typeface="+mn-ea"/>
              </a:rPr>
              <a:t>■ </a:t>
            </a:r>
            <a:r>
              <a:rPr lang="ko-KR" altLang="en-US" kern="0">
                <a:solidFill>
                  <a:prstClr val="black"/>
                </a:solidFill>
                <a:latin typeface="+mn-ea"/>
                <a:ea typeface="+mn-ea"/>
              </a:rPr>
              <a:t>모니터링 강화 </a:t>
            </a:r>
            <a:endParaRPr lang="en-US" altLang="ko-KR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 1)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보관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·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저장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·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입고시설 內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CCTV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설치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0" y="1088534"/>
            <a:ext cx="9906000" cy="68390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2075" tIns="46037" rIns="92075" bIns="46037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16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자체점검 결과</a:t>
            </a:r>
            <a:r>
              <a:rPr lang="en-US" altLang="ko-KR" sz="16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, </a:t>
            </a:r>
            <a:r>
              <a:rPr lang="ko-KR" altLang="en-US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화학물질 안전체계 구축</a:t>
            </a:r>
            <a:r>
              <a:rPr lang="ko-KR" altLang="en-US" sz="16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을 위한 화관법 시설기준 불합리 도출 下</a:t>
            </a:r>
            <a:r>
              <a:rPr lang="en-US" altLang="ko-KR" sz="16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,</a:t>
            </a:r>
          </a:p>
          <a:p>
            <a:pPr algn="ctr">
              <a:lnSpc>
                <a:spcPct val="120000"/>
              </a:lnSpc>
            </a:pPr>
            <a:r>
              <a:rPr lang="ko-KR" altLang="en-US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보관시설 </a:t>
            </a:r>
            <a:r>
              <a:rPr lang="en-US" altLang="ko-KR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7</a:t>
            </a:r>
            <a:r>
              <a:rPr lang="ko-KR" altLang="en-US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개소 및 저장시설 </a:t>
            </a:r>
            <a:r>
              <a:rPr lang="en-US" altLang="ko-KR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3</a:t>
            </a:r>
            <a:r>
              <a:rPr lang="ko-KR" altLang="en-US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개소 신</a:t>
            </a:r>
            <a:r>
              <a:rPr lang="en-US" altLang="ko-KR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·</a:t>
            </a:r>
            <a:r>
              <a:rPr lang="ko-KR" altLang="en-US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증설</a:t>
            </a:r>
            <a:r>
              <a:rPr lang="en-US" altLang="ko-KR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, Tank Lorry </a:t>
            </a:r>
            <a:r>
              <a:rPr lang="ko-KR" altLang="en-US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입고시설 전면 </a:t>
            </a:r>
            <a:r>
              <a:rPr lang="ko-KR" altLang="en-US" sz="1600">
                <a:solidFill>
                  <a:srgbClr val="002060"/>
                </a:solidFill>
                <a:latin typeface="+mn-ea"/>
                <a:ea typeface="+mn-ea"/>
                <a:cs typeface="Tahoma" panose="020B0604030504040204" pitchFamily="34" charset="0"/>
              </a:rPr>
              <a:t>실내</a:t>
            </a:r>
            <a:r>
              <a:rPr lang="en-US" altLang="ko-KR" sz="1600">
                <a:solidFill>
                  <a:srgbClr val="002060"/>
                </a:solidFill>
                <a:latin typeface="+mn-ea"/>
                <a:ea typeface="+mn-ea"/>
                <a:cs typeface="Tahoma" panose="020B0604030504040204" pitchFamily="34" charset="0"/>
              </a:rPr>
              <a:t>(ACQC)</a:t>
            </a:r>
            <a:r>
              <a:rPr lang="ko-KR" altLang="en-US" sz="1600">
                <a:solidFill>
                  <a:srgbClr val="002060"/>
                </a:solidFill>
                <a:latin typeface="+mn-ea"/>
                <a:ea typeface="+mn-ea"/>
                <a:cs typeface="Tahoma" panose="020B0604030504040204" pitchFamily="34" charset="0"/>
              </a:rPr>
              <a:t> 化 </a:t>
            </a:r>
            <a:endParaRPr lang="en-US" altLang="ko-KR" sz="1600">
              <a:solidFill>
                <a:srgbClr val="002060"/>
              </a:solidFill>
              <a:latin typeface="Tahoma" panose="020B0604030504040204" pitchFamily="34" charset="0"/>
              <a:ea typeface="맑은 고딕" panose="020B0503020000020004" pitchFamily="50" charset="-127"/>
              <a:cs typeface="Tahom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072183" y="1957998"/>
            <a:ext cx="2942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 latinLnBrk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1400" b="1" kern="0">
                <a:solidFill>
                  <a:prstClr val="black"/>
                </a:solidFill>
                <a:latin typeface="+mn-ea"/>
                <a:ea typeface="+mn-ea"/>
              </a:rPr>
              <a:t>추진실적</a:t>
            </a:r>
            <a:endParaRPr kumimoji="1" lang="ko-KR" altLang="en-US" sz="1400" b="1" kern="0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00500" y="1957998"/>
            <a:ext cx="2942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0">
              <a:defRPr/>
            </a:pPr>
            <a:r>
              <a:rPr lang="ko-KR" altLang="en-US" sz="1400" kern="0">
                <a:solidFill>
                  <a:prstClr val="black"/>
                </a:solidFill>
                <a:latin typeface="+mn-ea"/>
                <a:ea typeface="+mn-ea"/>
              </a:rPr>
              <a:t>개선사항</a:t>
            </a:r>
            <a:endParaRPr lang="ko-KR" altLang="en-US" sz="1400" kern="0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39" name="Rectangle 153"/>
          <p:cNvSpPr>
            <a:spLocks noChangeArrowheads="1"/>
          </p:cNvSpPr>
          <p:nvPr/>
        </p:nvSpPr>
        <p:spPr bwMode="auto">
          <a:xfrm>
            <a:off x="255097" y="330022"/>
            <a:ext cx="7050577" cy="5355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24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안전관리계획 강화</a:t>
            </a:r>
            <a:r>
              <a:rPr lang="en-US" altLang="ko-KR" sz="24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_</a:t>
            </a:r>
            <a:r>
              <a:rPr lang="ko-KR" altLang="en-US" sz="20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시설기준 ①</a:t>
            </a:r>
            <a:endParaRPr lang="ko-KR" altLang="en-US" sz="2000" dirty="0">
              <a:solidFill>
                <a:prstClr val="black"/>
              </a:solidFill>
              <a:latin typeface="Tahoma" panose="020B0604030504040204" pitchFamily="34" charset="0"/>
              <a:ea typeface="맑은 고딕" panose="020B0503020000020004" pitchFamily="50" charset="-127"/>
              <a:cs typeface="Tahoma" panose="020B0604030504040204" pitchFamily="34" charset="0"/>
            </a:endParaRPr>
          </a:p>
        </p:txBody>
      </p:sp>
      <p:sp>
        <p:nvSpPr>
          <p:cNvPr id="40" name="Line 7"/>
          <p:cNvSpPr>
            <a:spLocks noChangeShapeType="1"/>
          </p:cNvSpPr>
          <p:nvPr/>
        </p:nvSpPr>
        <p:spPr bwMode="auto">
          <a:xfrm>
            <a:off x="4611694" y="895805"/>
            <a:ext cx="5259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 dirty="0">
              <a:latin typeface="HY바다M" panose="02030600000101010101" pitchFamily="18" charset="-127"/>
            </a:endParaRPr>
          </a:p>
        </p:txBody>
      </p:sp>
      <p:sp>
        <p:nvSpPr>
          <p:cNvPr id="41" name="Line 8"/>
          <p:cNvSpPr>
            <a:spLocks noChangeShapeType="1"/>
          </p:cNvSpPr>
          <p:nvPr/>
        </p:nvSpPr>
        <p:spPr bwMode="auto">
          <a:xfrm flipV="1">
            <a:off x="34931" y="895805"/>
            <a:ext cx="47466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 dirty="0">
              <a:latin typeface="HY바다M" panose="02030600000101010101" pitchFamily="18" charset="-127"/>
            </a:endParaRPr>
          </a:p>
        </p:txBody>
      </p:sp>
      <p:grpSp>
        <p:nvGrpSpPr>
          <p:cNvPr id="24" name="그룹 23"/>
          <p:cNvGrpSpPr/>
          <p:nvPr/>
        </p:nvGrpSpPr>
        <p:grpSpPr>
          <a:xfrm>
            <a:off x="6281827" y="-6689"/>
            <a:ext cx="3637325" cy="470850"/>
            <a:chOff x="6079698" y="2936"/>
            <a:chExt cx="3637325" cy="470850"/>
          </a:xfrm>
        </p:grpSpPr>
        <p:sp>
          <p:nvSpPr>
            <p:cNvPr id="27" name="오각형 26"/>
            <p:cNvSpPr/>
            <p:nvPr/>
          </p:nvSpPr>
          <p:spPr>
            <a:xfrm>
              <a:off x="6079698" y="22212"/>
              <a:ext cx="1029190" cy="427870"/>
            </a:xfrm>
            <a:prstGeom prst="homePlat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>
                  <a:latin typeface="+mn-ea"/>
                </a:rPr>
                <a:t>일반현황</a:t>
              </a:r>
            </a:p>
          </p:txBody>
        </p:sp>
        <p:sp>
          <p:nvSpPr>
            <p:cNvPr id="29" name="갈매기형 수장 28"/>
            <p:cNvSpPr/>
            <p:nvPr/>
          </p:nvSpPr>
          <p:spPr>
            <a:xfrm>
              <a:off x="6977249" y="15117"/>
              <a:ext cx="996554" cy="440466"/>
            </a:xfrm>
            <a:prstGeom prst="chevron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0" name="갈매기형 수장 29"/>
            <p:cNvSpPr/>
            <p:nvPr/>
          </p:nvSpPr>
          <p:spPr>
            <a:xfrm>
              <a:off x="7821344" y="23266"/>
              <a:ext cx="996554" cy="440466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1" name="갈매기형 수장 30"/>
            <p:cNvSpPr/>
            <p:nvPr/>
          </p:nvSpPr>
          <p:spPr>
            <a:xfrm>
              <a:off x="8667009" y="23266"/>
              <a:ext cx="996554" cy="440466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077936" y="2936"/>
              <a:ext cx="7951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활동계획</a:t>
              </a:r>
              <a:endParaRPr lang="en-US" altLang="ko-KR">
                <a:solidFill>
                  <a:schemeClr val="bg1"/>
                </a:solidFill>
                <a:latin typeface="+mn-ea"/>
                <a:ea typeface="+mn-ea"/>
              </a:endParaRPr>
            </a:p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실행내용</a:t>
              </a:r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7959827" y="12121"/>
              <a:ext cx="890839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주요성과</a:t>
              </a:r>
              <a:endParaRPr lang="en-US" altLang="ko-KR">
                <a:solidFill>
                  <a:schemeClr val="bg1"/>
                </a:solidFill>
                <a:latin typeface="+mn-ea"/>
                <a:ea typeface="+mn-ea"/>
              </a:endParaRPr>
            </a:p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   평가</a:t>
              </a:r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8826184" y="86106"/>
              <a:ext cx="890839" cy="27699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향후계획</a:t>
              </a:r>
            </a:p>
          </p:txBody>
        </p:sp>
      </p:grpSp>
      <p:pic>
        <p:nvPicPr>
          <p:cNvPr id="42" name="그림 4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8205" y="2484213"/>
            <a:ext cx="1790748" cy="1191827"/>
          </a:xfrm>
          <a:prstGeom prst="rect">
            <a:avLst/>
          </a:prstGeom>
        </p:spPr>
      </p:pic>
      <p:pic>
        <p:nvPicPr>
          <p:cNvPr id="44" name="그림 4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44" r="16650"/>
          <a:stretch/>
        </p:blipFill>
        <p:spPr>
          <a:xfrm>
            <a:off x="7919835" y="2482158"/>
            <a:ext cx="1790748" cy="1193547"/>
          </a:xfrm>
          <a:prstGeom prst="rect">
            <a:avLst/>
          </a:prstGeom>
        </p:spPr>
      </p:pic>
      <p:pic>
        <p:nvPicPr>
          <p:cNvPr id="45" name="그림 4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9338" y="3830516"/>
            <a:ext cx="1803357" cy="1186916"/>
          </a:xfrm>
          <a:prstGeom prst="rect">
            <a:avLst/>
          </a:prstGeom>
        </p:spPr>
      </p:pic>
      <p:sp>
        <p:nvSpPr>
          <p:cNvPr id="55" name="모서리가 둥근 직사각형 54"/>
          <p:cNvSpPr/>
          <p:nvPr/>
        </p:nvSpPr>
        <p:spPr>
          <a:xfrm rot="20166498">
            <a:off x="5327818" y="2497650"/>
            <a:ext cx="1155637" cy="256188"/>
          </a:xfrm>
          <a:prstGeom prst="roundRect">
            <a:avLst/>
          </a:prstGeom>
          <a:gradFill flip="none" rotWithShape="1">
            <a:gsLst>
              <a:gs pos="0">
                <a:schemeClr val="accent6">
                  <a:alpha val="50000"/>
                </a:schemeClr>
              </a:gs>
              <a:gs pos="100000">
                <a:srgbClr val="C00000">
                  <a:alpha val="7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/>
              <a:t>보관시설 신설</a:t>
            </a:r>
          </a:p>
        </p:txBody>
      </p:sp>
      <p:sp>
        <p:nvSpPr>
          <p:cNvPr id="36" name="모서리가 둥근 직사각형 35"/>
          <p:cNvSpPr/>
          <p:nvPr/>
        </p:nvSpPr>
        <p:spPr>
          <a:xfrm rot="20166498">
            <a:off x="7472072" y="2497650"/>
            <a:ext cx="1155637" cy="256188"/>
          </a:xfrm>
          <a:prstGeom prst="roundRect">
            <a:avLst/>
          </a:prstGeom>
          <a:gradFill flip="none" rotWithShape="1">
            <a:gsLst>
              <a:gs pos="0">
                <a:schemeClr val="accent6">
                  <a:alpha val="50000"/>
                </a:schemeClr>
              </a:gs>
              <a:gs pos="100000">
                <a:srgbClr val="C00000">
                  <a:alpha val="7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/>
              <a:t>ACQC</a:t>
            </a:r>
            <a:r>
              <a:rPr lang="ko-KR" altLang="en-US" sz="1100"/>
              <a:t> 신설</a:t>
            </a:r>
          </a:p>
        </p:txBody>
      </p:sp>
      <p:sp>
        <p:nvSpPr>
          <p:cNvPr id="37" name="모서리가 둥근 직사각형 36"/>
          <p:cNvSpPr/>
          <p:nvPr/>
        </p:nvSpPr>
        <p:spPr>
          <a:xfrm rot="20166498">
            <a:off x="5440095" y="3813823"/>
            <a:ext cx="1155637" cy="256188"/>
          </a:xfrm>
          <a:prstGeom prst="roundRect">
            <a:avLst/>
          </a:prstGeom>
          <a:gradFill flip="none" rotWithShape="1">
            <a:gsLst>
              <a:gs pos="0">
                <a:schemeClr val="accent6">
                  <a:alpha val="50000"/>
                </a:schemeClr>
              </a:gs>
              <a:gs pos="100000">
                <a:srgbClr val="C00000">
                  <a:alpha val="7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/>
              <a:t>이중배관 시공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00378" y="3830516"/>
            <a:ext cx="1846736" cy="1186916"/>
          </a:xfrm>
          <a:prstGeom prst="rect">
            <a:avLst/>
          </a:prstGeom>
        </p:spPr>
      </p:pic>
      <p:sp>
        <p:nvSpPr>
          <p:cNvPr id="38" name="모서리가 둥근 직사각형 37"/>
          <p:cNvSpPr/>
          <p:nvPr/>
        </p:nvSpPr>
        <p:spPr>
          <a:xfrm rot="20166498">
            <a:off x="7472072" y="3772846"/>
            <a:ext cx="1155637" cy="256188"/>
          </a:xfrm>
          <a:prstGeom prst="roundRect">
            <a:avLst/>
          </a:prstGeom>
          <a:gradFill flip="none" rotWithShape="1">
            <a:gsLst>
              <a:gs pos="0">
                <a:schemeClr val="accent6">
                  <a:alpha val="50000"/>
                </a:schemeClr>
              </a:gs>
              <a:gs pos="100000">
                <a:srgbClr val="C00000">
                  <a:alpha val="7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/>
              <a:t>자동공급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909989" y="1705789"/>
            <a:ext cx="15851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+mn-ea"/>
                <a:ea typeface="+mn-ea"/>
              </a:rPr>
              <a:t>※ ACQC : </a:t>
            </a:r>
            <a:r>
              <a:rPr lang="ko-KR" altLang="en-US" sz="800">
                <a:latin typeface="+mn-ea"/>
                <a:ea typeface="+mn-ea"/>
              </a:rPr>
              <a:t>자동약품공급 </a:t>
            </a:r>
            <a:r>
              <a:rPr lang="en-US" altLang="ko-KR" sz="800">
                <a:latin typeface="+mn-ea"/>
                <a:ea typeface="+mn-ea"/>
              </a:rPr>
              <a:t>Sys’ </a:t>
            </a:r>
            <a:endParaRPr lang="ko-KR" altLang="en-US" sz="800">
              <a:latin typeface="+mn-ea"/>
              <a:ea typeface="+mn-ea"/>
            </a:endParaRPr>
          </a:p>
        </p:txBody>
      </p:sp>
      <p:sp>
        <p:nvSpPr>
          <p:cNvPr id="75" name="자유형 74"/>
          <p:cNvSpPr/>
          <p:nvPr/>
        </p:nvSpPr>
        <p:spPr bwMode="auto">
          <a:xfrm>
            <a:off x="4933956" y="3361068"/>
            <a:ext cx="198817" cy="2748070"/>
          </a:xfrm>
          <a:custGeom>
            <a:avLst/>
            <a:gdLst>
              <a:gd name="connsiteX0" fmla="*/ 0 w 651933"/>
              <a:gd name="connsiteY0" fmla="*/ 0 h 3903133"/>
              <a:gd name="connsiteX1" fmla="*/ 651933 w 651933"/>
              <a:gd name="connsiteY1" fmla="*/ 2023533 h 3903133"/>
              <a:gd name="connsiteX2" fmla="*/ 8467 w 651933"/>
              <a:gd name="connsiteY2" fmla="*/ 3903133 h 39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1933" h="3903133">
                <a:moveTo>
                  <a:pt x="0" y="0"/>
                </a:moveTo>
                <a:lnTo>
                  <a:pt x="651933" y="2023533"/>
                </a:lnTo>
                <a:lnTo>
                  <a:pt x="8467" y="3903133"/>
                </a:lnTo>
              </a:path>
            </a:pathLst>
          </a:custGeom>
          <a:noFill/>
          <a:ln w="31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800" kern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33505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3439" y="2772439"/>
            <a:ext cx="2155835" cy="1460750"/>
          </a:xfrm>
          <a:prstGeom prst="rect">
            <a:avLst/>
          </a:prstGeom>
        </p:spPr>
      </p:pic>
      <p:sp>
        <p:nvSpPr>
          <p:cNvPr id="39" name="Rectangle 153"/>
          <p:cNvSpPr>
            <a:spLocks noChangeArrowheads="1"/>
          </p:cNvSpPr>
          <p:nvPr/>
        </p:nvSpPr>
        <p:spPr bwMode="auto">
          <a:xfrm>
            <a:off x="255097" y="330022"/>
            <a:ext cx="7050577" cy="5355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24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안전관리계획 강화</a:t>
            </a:r>
            <a:r>
              <a:rPr lang="en-US" altLang="ko-KR" sz="24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_</a:t>
            </a:r>
            <a:r>
              <a:rPr lang="ko-KR" altLang="en-US" sz="20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시설기준 ②</a:t>
            </a:r>
            <a:endParaRPr lang="ko-KR" altLang="en-US" sz="2000" dirty="0">
              <a:solidFill>
                <a:prstClr val="black"/>
              </a:solidFill>
              <a:latin typeface="Tahoma" panose="020B0604030504040204" pitchFamily="34" charset="0"/>
              <a:ea typeface="맑은 고딕" panose="020B0503020000020004" pitchFamily="50" charset="-127"/>
              <a:cs typeface="Tahoma" panose="020B0604030504040204" pitchFamily="34" charset="0"/>
            </a:endParaRPr>
          </a:p>
        </p:txBody>
      </p:sp>
      <p:sp>
        <p:nvSpPr>
          <p:cNvPr id="40" name="Line 7"/>
          <p:cNvSpPr>
            <a:spLocks noChangeShapeType="1"/>
          </p:cNvSpPr>
          <p:nvPr/>
        </p:nvSpPr>
        <p:spPr bwMode="auto">
          <a:xfrm>
            <a:off x="4611694" y="895805"/>
            <a:ext cx="5259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 dirty="0">
              <a:latin typeface="HY바다M" panose="02030600000101010101" pitchFamily="18" charset="-127"/>
            </a:endParaRPr>
          </a:p>
        </p:txBody>
      </p:sp>
      <p:sp>
        <p:nvSpPr>
          <p:cNvPr id="41" name="Line 8"/>
          <p:cNvSpPr>
            <a:spLocks noChangeShapeType="1"/>
          </p:cNvSpPr>
          <p:nvPr/>
        </p:nvSpPr>
        <p:spPr bwMode="auto">
          <a:xfrm flipV="1">
            <a:off x="34931" y="895805"/>
            <a:ext cx="47466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 dirty="0">
              <a:latin typeface="HY바다M" panose="02030600000101010101" pitchFamily="18" charset="-127"/>
            </a:endParaRPr>
          </a:p>
        </p:txBody>
      </p:sp>
      <p:grpSp>
        <p:nvGrpSpPr>
          <p:cNvPr id="24" name="그룹 23"/>
          <p:cNvGrpSpPr/>
          <p:nvPr/>
        </p:nvGrpSpPr>
        <p:grpSpPr>
          <a:xfrm>
            <a:off x="6281827" y="-6689"/>
            <a:ext cx="3637325" cy="470850"/>
            <a:chOff x="6079698" y="2936"/>
            <a:chExt cx="3637325" cy="470850"/>
          </a:xfrm>
        </p:grpSpPr>
        <p:sp>
          <p:nvSpPr>
            <p:cNvPr id="27" name="오각형 26"/>
            <p:cNvSpPr/>
            <p:nvPr/>
          </p:nvSpPr>
          <p:spPr>
            <a:xfrm>
              <a:off x="6079698" y="22212"/>
              <a:ext cx="1029190" cy="427870"/>
            </a:xfrm>
            <a:prstGeom prst="homePlat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>
                  <a:latin typeface="+mn-ea"/>
                </a:rPr>
                <a:t>일반현황</a:t>
              </a:r>
            </a:p>
          </p:txBody>
        </p:sp>
        <p:sp>
          <p:nvSpPr>
            <p:cNvPr id="29" name="갈매기형 수장 28"/>
            <p:cNvSpPr/>
            <p:nvPr/>
          </p:nvSpPr>
          <p:spPr>
            <a:xfrm>
              <a:off x="6977249" y="15117"/>
              <a:ext cx="996554" cy="440466"/>
            </a:xfrm>
            <a:prstGeom prst="chevron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0" name="갈매기형 수장 29"/>
            <p:cNvSpPr/>
            <p:nvPr/>
          </p:nvSpPr>
          <p:spPr>
            <a:xfrm>
              <a:off x="7821344" y="23266"/>
              <a:ext cx="996554" cy="440466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1" name="갈매기형 수장 30"/>
            <p:cNvSpPr/>
            <p:nvPr/>
          </p:nvSpPr>
          <p:spPr>
            <a:xfrm>
              <a:off x="8667009" y="23266"/>
              <a:ext cx="996554" cy="440466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077936" y="2936"/>
              <a:ext cx="7951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활동계획</a:t>
              </a:r>
              <a:endParaRPr lang="en-US" altLang="ko-KR">
                <a:solidFill>
                  <a:schemeClr val="bg1"/>
                </a:solidFill>
                <a:latin typeface="+mn-ea"/>
                <a:ea typeface="+mn-ea"/>
              </a:endParaRPr>
            </a:p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실행내용</a:t>
              </a:r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7959827" y="12121"/>
              <a:ext cx="890839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주요성과</a:t>
              </a:r>
              <a:endParaRPr lang="en-US" altLang="ko-KR">
                <a:solidFill>
                  <a:schemeClr val="bg1"/>
                </a:solidFill>
                <a:latin typeface="+mn-ea"/>
                <a:ea typeface="+mn-ea"/>
              </a:endParaRPr>
            </a:p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   평가</a:t>
              </a:r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8826184" y="86106"/>
              <a:ext cx="890839" cy="27699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향후계획</a:t>
              </a:r>
            </a:p>
          </p:txBody>
        </p:sp>
      </p:grpSp>
      <p:pic>
        <p:nvPicPr>
          <p:cNvPr id="2" name="그림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9075" y="2768625"/>
            <a:ext cx="2209002" cy="1464564"/>
          </a:xfrm>
          <a:prstGeom prst="rect">
            <a:avLst/>
          </a:prstGeom>
        </p:spPr>
      </p:pic>
      <p:sp>
        <p:nvSpPr>
          <p:cNvPr id="72" name="모서리가 둥근 직사각형 71"/>
          <p:cNvSpPr/>
          <p:nvPr/>
        </p:nvSpPr>
        <p:spPr>
          <a:xfrm rot="19890480">
            <a:off x="4934082" y="2646532"/>
            <a:ext cx="1774325" cy="310258"/>
          </a:xfrm>
          <a:prstGeom prst="roundRect">
            <a:avLst/>
          </a:prstGeom>
          <a:gradFill flip="none" rotWithShape="1">
            <a:gsLst>
              <a:gs pos="0">
                <a:schemeClr val="accent6">
                  <a:alpha val="50000"/>
                </a:schemeClr>
              </a:gs>
              <a:gs pos="100000">
                <a:srgbClr val="C00000">
                  <a:alpha val="5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>
              <a:lnSpc>
                <a:spcPct val="150000"/>
              </a:lnSpc>
              <a:defRPr/>
            </a:pPr>
            <a:r>
              <a:rPr lang="en-US" altLang="ko-KR" kern="0">
                <a:solidFill>
                  <a:schemeClr val="bg1"/>
                </a:solidFill>
                <a:latin typeface="+mn-ea"/>
              </a:rPr>
              <a:t>UPW </a:t>
            </a:r>
            <a:r>
              <a:rPr lang="ko-KR" altLang="en-US" kern="0">
                <a:solidFill>
                  <a:schemeClr val="bg1"/>
                </a:solidFill>
                <a:latin typeface="+mn-ea"/>
              </a:rPr>
              <a:t>친환경 제조시설</a:t>
            </a:r>
            <a:endParaRPr lang="en-US" altLang="ko-KR" ker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69402" y="2512014"/>
            <a:ext cx="4035800" cy="2931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>
              <a:lnSpc>
                <a:spcPct val="150000"/>
              </a:lnSpc>
              <a:defRPr/>
            </a:pPr>
            <a:r>
              <a:rPr lang="ko-KR" altLang="en-US" kern="0">
                <a:solidFill>
                  <a:prstClr val="black"/>
                </a:solidFill>
                <a:latin typeface="+mn-ea"/>
              </a:rPr>
              <a:t>■ </a:t>
            </a:r>
            <a:r>
              <a:rPr kumimoji="1" lang="ko-KR" altLang="en-US" kern="0">
                <a:solidFill>
                  <a:prstClr val="black"/>
                </a:solidFill>
                <a:latin typeface="+mn-ea"/>
                <a:ea typeface="+mn-ea"/>
              </a:rPr>
              <a:t>추진배경</a:t>
            </a:r>
            <a:endParaRPr kumimoji="1" lang="en-US" altLang="ko-KR" ker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대체 화학물질 사용 및 유해화학물질 사용제거에 따라   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 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사업장 內 화학사고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Risk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감소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화학물질관리법에 따른 사업장 화학물질 배출량 감소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marL="228600" indent="-228600"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맑은 고딕" panose="020B0503020000020004" pitchFamily="50" charset="-127"/>
              <a:buChar char="■"/>
              <a:defRPr/>
            </a:pPr>
            <a:endParaRPr lang="en-US" altLang="ko-KR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ko-KR" altLang="en-US" kern="0">
                <a:solidFill>
                  <a:prstClr val="black"/>
                </a:solidFill>
                <a:latin typeface="+mn-ea"/>
              </a:rPr>
              <a:t>■ </a:t>
            </a:r>
            <a:r>
              <a:rPr lang="ko-KR" altLang="en-US" kern="0">
                <a:solidFill>
                  <a:prstClr val="black"/>
                </a:solidFill>
                <a:latin typeface="+mn-ea"/>
                <a:ea typeface="+mn-ea"/>
              </a:rPr>
              <a:t>추진사항</a:t>
            </a:r>
            <a:endParaRPr lang="en-US" altLang="ko-KR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kern="0">
                <a:solidFill>
                  <a:prstClr val="black"/>
                </a:solidFill>
                <a:latin typeface="+mn-ea"/>
                <a:ea typeface="+mn-ea"/>
              </a:rPr>
              <a:t>1. </a:t>
            </a:r>
            <a:r>
              <a:rPr lang="ko-KR" altLang="en-US" sz="1100" kern="0">
                <a:solidFill>
                  <a:prstClr val="black"/>
                </a:solidFill>
                <a:latin typeface="+mn-ea"/>
                <a:ea typeface="+mn-ea"/>
              </a:rPr>
              <a:t>유해화학물질 대체제품 적용</a:t>
            </a:r>
            <a:r>
              <a:rPr lang="en-US" altLang="ko-KR" sz="1100" kern="0">
                <a:solidFill>
                  <a:prstClr val="black"/>
                </a:solidFill>
                <a:latin typeface="+mn-ea"/>
                <a:ea typeface="+mn-ea"/>
              </a:rPr>
              <a:t> </a:t>
            </a: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kern="0">
                <a:solidFill>
                  <a:prstClr val="black"/>
                </a:solidFill>
                <a:latin typeface="+mn-ea"/>
                <a:ea typeface="+mn-ea"/>
              </a:rPr>
              <a:t>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친환경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UPW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제조시설 도입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  :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이온교환수지법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(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염산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,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가성소다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)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→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RO, EDI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시스템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폐수처리약품 함량 조정 → 가성소다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,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황산 함량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Down</a:t>
            </a: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폐수처리장 메탄올 대체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추진 → 대체탄소원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Test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진행 中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</p:txBody>
      </p:sp>
      <p:cxnSp>
        <p:nvCxnSpPr>
          <p:cNvPr id="46" name="직선 연결선 45"/>
          <p:cNvCxnSpPr/>
          <p:nvPr/>
        </p:nvCxnSpPr>
        <p:spPr bwMode="auto">
          <a:xfrm>
            <a:off x="821900" y="2268756"/>
            <a:ext cx="2921112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800500" y="1957998"/>
            <a:ext cx="2942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0">
              <a:defRPr/>
            </a:pPr>
            <a:r>
              <a:rPr lang="ko-KR" altLang="en-US" sz="1400" kern="0">
                <a:solidFill>
                  <a:prstClr val="black"/>
                </a:solidFill>
                <a:latin typeface="+mn-ea"/>
                <a:ea typeface="+mn-ea"/>
              </a:rPr>
              <a:t>개선사항</a:t>
            </a:r>
            <a:endParaRPr lang="ko-KR" altLang="en-US" sz="1400" kern="0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cxnSp>
        <p:nvCxnSpPr>
          <p:cNvPr id="52" name="직선 연결선 51"/>
          <p:cNvCxnSpPr/>
          <p:nvPr/>
        </p:nvCxnSpPr>
        <p:spPr bwMode="auto">
          <a:xfrm>
            <a:off x="6065388" y="2268756"/>
            <a:ext cx="2921112" cy="0"/>
          </a:xfrm>
          <a:prstGeom prst="line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3" name="TextBox 72"/>
          <p:cNvSpPr txBox="1"/>
          <p:nvPr/>
        </p:nvSpPr>
        <p:spPr>
          <a:xfrm>
            <a:off x="5925058" y="1957998"/>
            <a:ext cx="3236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0">
              <a:defRPr/>
            </a:pPr>
            <a:r>
              <a:rPr kumimoji="1" lang="ko-KR" altLang="en-US" sz="1400" kern="0">
                <a:solidFill>
                  <a:prstClr val="black"/>
                </a:solidFill>
                <a:latin typeface="+mn-ea"/>
                <a:ea typeface="+mn-ea"/>
              </a:rPr>
              <a:t>추진실적</a:t>
            </a:r>
            <a:endParaRPr kumimoji="1" lang="ko-KR" altLang="en-US" sz="1400" kern="0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75" name="Rectangle 5"/>
          <p:cNvSpPr>
            <a:spLocks noChangeArrowheads="1"/>
          </p:cNvSpPr>
          <p:nvPr/>
        </p:nvSpPr>
        <p:spPr bwMode="auto">
          <a:xfrm>
            <a:off x="0" y="1088534"/>
            <a:ext cx="9906000" cy="68390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2075" tIns="46037" rIns="92075" bIns="46037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16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자체점검 결과</a:t>
            </a:r>
            <a:r>
              <a:rPr lang="en-US" altLang="ko-KR" sz="16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, </a:t>
            </a:r>
            <a:r>
              <a:rPr lang="ko-KR" altLang="en-US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화학물질 안전체계 구축</a:t>
            </a:r>
            <a:r>
              <a:rPr lang="ko-KR" altLang="en-US" sz="16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을 위한 화관법 시설기준 불합리 도출 下</a:t>
            </a:r>
            <a:r>
              <a:rPr lang="en-US" altLang="ko-KR" sz="16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,</a:t>
            </a:r>
          </a:p>
          <a:p>
            <a:pPr algn="ctr">
              <a:lnSpc>
                <a:spcPct val="120000"/>
              </a:lnSpc>
            </a:pPr>
            <a:r>
              <a:rPr lang="ko-KR" altLang="en-US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유해화학물질 사용에 따른 대체시스템 적용 및 대체약품 적용 추진</a:t>
            </a:r>
            <a:endParaRPr lang="en-US" altLang="ko-KR" sz="1600">
              <a:solidFill>
                <a:srgbClr val="002060"/>
              </a:solidFill>
              <a:latin typeface="Tahoma" panose="020B0604030504040204" pitchFamily="34" charset="0"/>
              <a:ea typeface="맑은 고딕" panose="020B0503020000020004" pitchFamily="50" charset="-127"/>
              <a:cs typeface="Tahoma" panose="020B0604030504040204" pitchFamily="34" charset="0"/>
            </a:endParaRPr>
          </a:p>
        </p:txBody>
      </p:sp>
      <p:sp>
        <p:nvSpPr>
          <p:cNvPr id="77" name="자유형 76"/>
          <p:cNvSpPr/>
          <p:nvPr/>
        </p:nvSpPr>
        <p:spPr bwMode="auto">
          <a:xfrm>
            <a:off x="4781556" y="3208668"/>
            <a:ext cx="198817" cy="2748070"/>
          </a:xfrm>
          <a:custGeom>
            <a:avLst/>
            <a:gdLst>
              <a:gd name="connsiteX0" fmla="*/ 0 w 651933"/>
              <a:gd name="connsiteY0" fmla="*/ 0 h 3903133"/>
              <a:gd name="connsiteX1" fmla="*/ 651933 w 651933"/>
              <a:gd name="connsiteY1" fmla="*/ 2023533 h 3903133"/>
              <a:gd name="connsiteX2" fmla="*/ 8467 w 651933"/>
              <a:gd name="connsiteY2" fmla="*/ 3903133 h 39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1933" h="3903133">
                <a:moveTo>
                  <a:pt x="0" y="0"/>
                </a:moveTo>
                <a:lnTo>
                  <a:pt x="651933" y="2023533"/>
                </a:lnTo>
                <a:lnTo>
                  <a:pt x="8467" y="3903133"/>
                </a:lnTo>
              </a:path>
            </a:pathLst>
          </a:custGeom>
          <a:noFill/>
          <a:ln w="31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800" kern="0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05431" y="4638098"/>
            <a:ext cx="2939626" cy="1819329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52334" y="4492996"/>
            <a:ext cx="2869416" cy="1647994"/>
          </a:xfrm>
          <a:prstGeom prst="rect">
            <a:avLst/>
          </a:prstGeom>
        </p:spPr>
      </p:pic>
      <p:sp>
        <p:nvSpPr>
          <p:cNvPr id="78" name="모서리가 둥근 직사각형 77"/>
          <p:cNvSpPr/>
          <p:nvPr/>
        </p:nvSpPr>
        <p:spPr>
          <a:xfrm rot="19890480">
            <a:off x="5035306" y="4390752"/>
            <a:ext cx="1774325" cy="310258"/>
          </a:xfrm>
          <a:prstGeom prst="roundRect">
            <a:avLst/>
          </a:prstGeom>
          <a:gradFill flip="none" rotWithShape="1">
            <a:gsLst>
              <a:gs pos="0">
                <a:schemeClr val="accent6">
                  <a:alpha val="50000"/>
                </a:schemeClr>
              </a:gs>
              <a:gs pos="100000">
                <a:srgbClr val="C00000">
                  <a:alpha val="5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>
              <a:lnSpc>
                <a:spcPct val="150000"/>
              </a:lnSpc>
              <a:defRPr/>
            </a:pPr>
            <a:r>
              <a:rPr lang="ko-KR" altLang="en-US" kern="0">
                <a:solidFill>
                  <a:schemeClr val="bg1"/>
                </a:solidFill>
                <a:latin typeface="+mn-ea"/>
              </a:rPr>
              <a:t>메탄올 대체제품 </a:t>
            </a:r>
            <a:r>
              <a:rPr lang="en-US" altLang="ko-KR" kern="0">
                <a:solidFill>
                  <a:schemeClr val="bg1"/>
                </a:solidFill>
                <a:latin typeface="+mn-ea"/>
              </a:rPr>
              <a:t>Test</a:t>
            </a:r>
          </a:p>
        </p:txBody>
      </p:sp>
    </p:spTree>
    <p:extLst>
      <p:ext uri="{BB962C8B-B14F-4D97-AF65-F5344CB8AC3E}">
        <p14:creationId xmlns:p14="http://schemas.microsoft.com/office/powerpoint/2010/main" val="12059156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457438" y="2512014"/>
            <a:ext cx="4532274" cy="41780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>
              <a:lnSpc>
                <a:spcPct val="150000"/>
              </a:lnSpc>
              <a:defRPr/>
            </a:pPr>
            <a:r>
              <a:rPr lang="ko-KR" altLang="en-US" kern="0">
                <a:solidFill>
                  <a:prstClr val="black"/>
                </a:solidFill>
                <a:latin typeface="+mn-ea"/>
              </a:rPr>
              <a:t>■</a:t>
            </a:r>
            <a:r>
              <a:rPr kumimoji="1" lang="ko-KR" altLang="en-US" kern="0">
                <a:solidFill>
                  <a:prstClr val="black"/>
                </a:solidFill>
                <a:latin typeface="+mn-ea"/>
                <a:ea typeface="+mn-ea"/>
              </a:rPr>
              <a:t> </a:t>
            </a:r>
            <a:r>
              <a:rPr kumimoji="1" lang="ko-KR" altLang="en-US" kern="0" dirty="0">
                <a:solidFill>
                  <a:prstClr val="black"/>
                </a:solidFill>
                <a:latin typeface="+mn-ea"/>
                <a:ea typeface="+mn-ea"/>
              </a:rPr>
              <a:t>추진배경</a:t>
            </a:r>
            <a:endParaRPr kumimoji="1" lang="en-US" altLang="ko-KR" kern="0" dirty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1100" b="0" kern="0" dirty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 dirty="0">
                <a:solidFill>
                  <a:prstClr val="black"/>
                </a:solidFill>
                <a:latin typeface="+mn-ea"/>
                <a:ea typeface="+mn-ea"/>
              </a:rPr>
              <a:t>위해관리계획서 이행점검 및 </a:t>
            </a:r>
            <a:r>
              <a:rPr lang="ko-KR" altLang="en-US" sz="1100" b="0" kern="0" dirty="0" err="1">
                <a:solidFill>
                  <a:prstClr val="black"/>
                </a:solidFill>
                <a:latin typeface="+mn-ea"/>
                <a:ea typeface="+mn-ea"/>
              </a:rPr>
              <a:t>화관법</a:t>
            </a:r>
            <a:r>
              <a:rPr lang="ko-KR" altLang="en-US" sz="1100" b="0" kern="0" dirty="0">
                <a:solidFill>
                  <a:prstClr val="black"/>
                </a:solidFill>
                <a:latin typeface="+mn-ea"/>
                <a:ea typeface="+mn-ea"/>
              </a:rPr>
              <a:t> 전반적인 구성원들에 대한 </a:t>
            </a:r>
            <a:endParaRPr lang="en-US" altLang="ko-KR" sz="1100" b="0" kern="0" dirty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1100" b="0" kern="0" dirty="0">
                <a:solidFill>
                  <a:prstClr val="black"/>
                </a:solidFill>
                <a:latin typeface="+mn-ea"/>
                <a:ea typeface="+mn-ea"/>
              </a:rPr>
              <a:t>   </a:t>
            </a:r>
            <a:r>
              <a:rPr lang="ko-KR" altLang="en-US" sz="1100" b="0" kern="0" dirty="0">
                <a:solidFill>
                  <a:prstClr val="black"/>
                </a:solidFill>
                <a:latin typeface="+mn-ea"/>
                <a:ea typeface="+mn-ea"/>
              </a:rPr>
              <a:t>화학안전문화에 대한 수준향상을 위함</a:t>
            </a:r>
            <a:r>
              <a:rPr lang="en-US" altLang="ko-KR" sz="1100" b="0" kern="0" dirty="0">
                <a:solidFill>
                  <a:prstClr val="black"/>
                </a:solidFill>
                <a:latin typeface="+mn-ea"/>
                <a:ea typeface="+mn-ea"/>
              </a:rPr>
              <a:t>.</a:t>
            </a: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1100" b="0" kern="0" dirty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 dirty="0">
                <a:solidFill>
                  <a:prstClr val="black"/>
                </a:solidFill>
                <a:latin typeface="+mn-ea"/>
                <a:ea typeface="+mn-ea"/>
              </a:rPr>
              <a:t>사내 구성원들에 대한 인식향상을 통한 사고 </a:t>
            </a:r>
            <a:r>
              <a:rPr lang="en-US" altLang="ko-KR" sz="1100" b="0" kern="0" dirty="0">
                <a:solidFill>
                  <a:prstClr val="black"/>
                </a:solidFill>
                <a:latin typeface="+mn-ea"/>
                <a:ea typeface="+mn-ea"/>
              </a:rPr>
              <a:t>RISK </a:t>
            </a:r>
            <a:r>
              <a:rPr lang="ko-KR" altLang="en-US" sz="1100" b="0" kern="0" dirty="0">
                <a:solidFill>
                  <a:prstClr val="black"/>
                </a:solidFill>
                <a:latin typeface="+mn-ea"/>
                <a:ea typeface="+mn-ea"/>
              </a:rPr>
              <a:t>감소목표</a:t>
            </a:r>
            <a:endParaRPr lang="en-US" altLang="ko-KR" sz="1100" b="0" kern="0" dirty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ko-KR" sz="700" kern="0" dirty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ko-KR" altLang="en-US" kern="0">
                <a:solidFill>
                  <a:prstClr val="black"/>
                </a:solidFill>
                <a:latin typeface="+mn-ea"/>
              </a:rPr>
              <a:t>■ 추</a:t>
            </a:r>
            <a:r>
              <a:rPr lang="ko-KR" altLang="en-US" kern="0">
                <a:solidFill>
                  <a:prstClr val="black"/>
                </a:solidFill>
                <a:latin typeface="+mn-ea"/>
                <a:ea typeface="+mn-ea"/>
              </a:rPr>
              <a:t>진사항</a:t>
            </a:r>
            <a:endParaRPr lang="en-US" altLang="ko-KR" kern="0" dirty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kern="0">
                <a:solidFill>
                  <a:prstClr val="black"/>
                </a:solidFill>
                <a:latin typeface="+mn-ea"/>
                <a:ea typeface="+mn-ea"/>
              </a:rPr>
              <a:t>1. </a:t>
            </a:r>
            <a:r>
              <a:rPr lang="ko-KR" altLang="en-US" sz="1100" kern="0">
                <a:solidFill>
                  <a:prstClr val="black"/>
                </a:solidFill>
                <a:latin typeface="+mn-ea"/>
                <a:ea typeface="+mn-ea"/>
              </a:rPr>
              <a:t>화학물질관리 인지 강화</a:t>
            </a:r>
            <a:r>
              <a:rPr lang="en-US" altLang="ko-KR" sz="1100" kern="0">
                <a:solidFill>
                  <a:prstClr val="black"/>
                </a:solidFill>
                <a:latin typeface="+mn-ea"/>
                <a:ea typeface="+mn-ea"/>
              </a:rPr>
              <a:t>(Guide Book </a:t>
            </a:r>
            <a:r>
              <a:rPr lang="ko-KR" altLang="en-US" sz="1100" kern="0">
                <a:solidFill>
                  <a:prstClr val="black"/>
                </a:solidFill>
                <a:latin typeface="+mn-ea"/>
                <a:ea typeface="+mn-ea"/>
              </a:rPr>
              <a:t>작성</a:t>
            </a:r>
            <a:r>
              <a:rPr lang="en-US" altLang="ko-KR" sz="1100" kern="0">
                <a:solidFill>
                  <a:prstClr val="black"/>
                </a:solidFill>
                <a:latin typeface="+mn-ea"/>
                <a:ea typeface="+mn-ea"/>
              </a:rPr>
              <a:t>)</a:t>
            </a:r>
            <a:endParaRPr lang="en-US" altLang="ko-KR" sz="1100" kern="0" dirty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 dirty="0" err="1">
                <a:solidFill>
                  <a:prstClr val="black"/>
                </a:solidFill>
                <a:latin typeface="+mn-ea"/>
                <a:ea typeface="+mn-ea"/>
              </a:rPr>
              <a:t>화관법</a:t>
            </a:r>
            <a:r>
              <a:rPr lang="ko-KR" altLang="en-US" sz="1100" b="0" kern="0" dirty="0">
                <a:solidFill>
                  <a:prstClr val="black"/>
                </a:solidFill>
                <a:latin typeface="+mn-ea"/>
                <a:ea typeface="+mn-ea"/>
              </a:rPr>
              <a:t>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대응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Guide </a:t>
            </a: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 dirty="0">
                <a:solidFill>
                  <a:prstClr val="black"/>
                </a:solidFill>
                <a:latin typeface="+mn-ea"/>
                <a:ea typeface="+mn-ea"/>
              </a:rPr>
              <a:t>위해관리계획서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이행점검 개인임무수첩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endParaRPr lang="en-US" altLang="ko-KR" sz="70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kern="0">
                <a:solidFill>
                  <a:prstClr val="black"/>
                </a:solidFill>
                <a:latin typeface="+mn-ea"/>
                <a:ea typeface="+mn-ea"/>
              </a:rPr>
              <a:t>2. </a:t>
            </a:r>
            <a:r>
              <a:rPr lang="ko-KR" altLang="en-US" sz="1100" kern="0">
                <a:solidFill>
                  <a:prstClr val="black"/>
                </a:solidFill>
                <a:latin typeface="+mn-ea"/>
                <a:ea typeface="+mn-ea"/>
              </a:rPr>
              <a:t>화학물질관련 보고체계 강화</a:t>
            </a:r>
            <a:r>
              <a:rPr lang="en-US" altLang="ko-KR" sz="1100" kern="0">
                <a:solidFill>
                  <a:prstClr val="black"/>
                </a:solidFill>
                <a:latin typeface="+mn-ea"/>
                <a:ea typeface="+mn-ea"/>
              </a:rPr>
              <a:t>(</a:t>
            </a:r>
            <a:r>
              <a:rPr lang="ko-KR" altLang="en-US" sz="1100" kern="0">
                <a:solidFill>
                  <a:prstClr val="black"/>
                </a:solidFill>
                <a:latin typeface="+mn-ea"/>
                <a:ea typeface="+mn-ea"/>
              </a:rPr>
              <a:t>팀</a:t>
            </a:r>
            <a:r>
              <a:rPr lang="en-US" altLang="ko-KR" sz="1100" kern="0">
                <a:solidFill>
                  <a:prstClr val="black"/>
                </a:solidFill>
                <a:latin typeface="+mn-ea"/>
                <a:ea typeface="+mn-ea"/>
              </a:rPr>
              <a:t>·</a:t>
            </a:r>
            <a:r>
              <a:rPr lang="ko-KR" altLang="en-US" sz="1100" kern="0">
                <a:solidFill>
                  <a:prstClr val="black"/>
                </a:solidFill>
                <a:latin typeface="+mn-ea"/>
                <a:ea typeface="+mn-ea"/>
              </a:rPr>
              <a:t>실장→본부장</a:t>
            </a:r>
            <a:r>
              <a:rPr lang="en-US" altLang="ko-KR" sz="1100" kern="0">
                <a:solidFill>
                  <a:prstClr val="black"/>
                </a:solidFill>
                <a:latin typeface="+mn-ea"/>
                <a:ea typeface="+mn-ea"/>
              </a:rPr>
              <a:t>)</a:t>
            </a: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위해관리계획서 이행점검 및 자체확인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</a:t>
            </a: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화학물질 교육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·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훈련 및 지역사회 고지 등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endParaRPr lang="en-US" altLang="ko-KR" sz="70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kern="0">
                <a:solidFill>
                  <a:prstClr val="black"/>
                </a:solidFill>
                <a:latin typeface="+mn-ea"/>
                <a:ea typeface="+mn-ea"/>
              </a:rPr>
              <a:t>3. </a:t>
            </a:r>
            <a:r>
              <a:rPr lang="ko-KR" altLang="en-US" sz="1100" kern="0">
                <a:solidFill>
                  <a:prstClr val="black"/>
                </a:solidFill>
                <a:latin typeface="+mn-ea"/>
                <a:ea typeface="+mn-ea"/>
              </a:rPr>
              <a:t>화관법 주요 이행사항 </a:t>
            </a:r>
            <a:r>
              <a:rPr lang="en-US" altLang="ko-KR" sz="1100" kern="0">
                <a:solidFill>
                  <a:prstClr val="black"/>
                </a:solidFill>
                <a:latin typeface="+mn-ea"/>
                <a:ea typeface="+mn-ea"/>
              </a:rPr>
              <a:t>Mailing</a:t>
            </a: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kern="0">
                <a:solidFill>
                  <a:prstClr val="black"/>
                </a:solidFill>
                <a:latin typeface="+mn-ea"/>
                <a:ea typeface="+mn-ea"/>
              </a:rPr>
              <a:t>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대상 및 주기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: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팀장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,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월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2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회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내용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: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주요 법규개정사항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,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취급기준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,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시설기준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,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변경관리 등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</p:txBody>
      </p:sp>
      <p:cxnSp>
        <p:nvCxnSpPr>
          <p:cNvPr id="46" name="직선 연결선 45"/>
          <p:cNvCxnSpPr/>
          <p:nvPr/>
        </p:nvCxnSpPr>
        <p:spPr bwMode="auto">
          <a:xfrm>
            <a:off x="6065388" y="2268756"/>
            <a:ext cx="2921112" cy="0"/>
          </a:xfrm>
          <a:prstGeom prst="line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직선 연결선 48"/>
          <p:cNvCxnSpPr/>
          <p:nvPr/>
        </p:nvCxnSpPr>
        <p:spPr bwMode="auto">
          <a:xfrm>
            <a:off x="821900" y="2268756"/>
            <a:ext cx="2921112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5925058" y="1957998"/>
            <a:ext cx="3236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0">
              <a:defRPr/>
            </a:pPr>
            <a:r>
              <a:rPr kumimoji="1" lang="ko-KR" altLang="en-US" sz="1400" kern="0">
                <a:solidFill>
                  <a:prstClr val="black"/>
                </a:solidFill>
                <a:latin typeface="+mn-ea"/>
                <a:ea typeface="+mn-ea"/>
              </a:rPr>
              <a:t>추진실적</a:t>
            </a:r>
            <a:endParaRPr kumimoji="1" lang="ko-KR" altLang="en-US" sz="1400" kern="0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00500" y="1957998"/>
            <a:ext cx="2942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0">
              <a:defRPr/>
            </a:pPr>
            <a:r>
              <a:rPr lang="ko-KR" altLang="en-US" sz="1400" kern="0">
                <a:solidFill>
                  <a:prstClr val="black"/>
                </a:solidFill>
                <a:latin typeface="+mn-ea"/>
                <a:ea typeface="+mn-ea"/>
              </a:rPr>
              <a:t>개선사항</a:t>
            </a:r>
            <a:endParaRPr lang="ko-KR" altLang="en-US" sz="1400" kern="0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28" name="자유형 27"/>
          <p:cNvSpPr/>
          <p:nvPr/>
        </p:nvSpPr>
        <p:spPr bwMode="auto">
          <a:xfrm>
            <a:off x="4781556" y="3208668"/>
            <a:ext cx="198817" cy="2748070"/>
          </a:xfrm>
          <a:custGeom>
            <a:avLst/>
            <a:gdLst>
              <a:gd name="connsiteX0" fmla="*/ 0 w 651933"/>
              <a:gd name="connsiteY0" fmla="*/ 0 h 3903133"/>
              <a:gd name="connsiteX1" fmla="*/ 651933 w 651933"/>
              <a:gd name="connsiteY1" fmla="*/ 2023533 h 3903133"/>
              <a:gd name="connsiteX2" fmla="*/ 8467 w 651933"/>
              <a:gd name="connsiteY2" fmla="*/ 3903133 h 39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1933" h="3903133">
                <a:moveTo>
                  <a:pt x="0" y="0"/>
                </a:moveTo>
                <a:lnTo>
                  <a:pt x="651933" y="2023533"/>
                </a:lnTo>
                <a:lnTo>
                  <a:pt x="8467" y="3903133"/>
                </a:lnTo>
              </a:path>
            </a:pathLst>
          </a:custGeom>
          <a:noFill/>
          <a:ln w="31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800" ker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9" name="Rectangle 153"/>
          <p:cNvSpPr>
            <a:spLocks noChangeArrowheads="1"/>
          </p:cNvSpPr>
          <p:nvPr/>
        </p:nvSpPr>
        <p:spPr bwMode="auto">
          <a:xfrm>
            <a:off x="255097" y="330023"/>
            <a:ext cx="8888903" cy="5355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24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안전관리계획 강화</a:t>
            </a:r>
            <a:r>
              <a:rPr lang="en-US" altLang="ko-KR" sz="24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_</a:t>
            </a:r>
            <a:r>
              <a:rPr lang="ko-KR" altLang="en-US" sz="20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내부소통 ①</a:t>
            </a:r>
            <a:endParaRPr lang="ko-KR" altLang="en-US" sz="2000" dirty="0">
              <a:solidFill>
                <a:prstClr val="black"/>
              </a:solidFill>
              <a:latin typeface="Tahoma" panose="020B0604030504040204" pitchFamily="34" charset="0"/>
              <a:ea typeface="맑은 고딕" panose="020B0503020000020004" pitchFamily="50" charset="-127"/>
              <a:cs typeface="Tahoma" panose="020B0604030504040204" pitchFamily="34" charset="0"/>
            </a:endParaRPr>
          </a:p>
        </p:txBody>
      </p:sp>
      <p:sp>
        <p:nvSpPr>
          <p:cNvPr id="30" name="Line 7"/>
          <p:cNvSpPr>
            <a:spLocks noChangeShapeType="1"/>
          </p:cNvSpPr>
          <p:nvPr/>
        </p:nvSpPr>
        <p:spPr bwMode="auto">
          <a:xfrm>
            <a:off x="4611694" y="895805"/>
            <a:ext cx="5259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 dirty="0">
              <a:latin typeface="HY바다M" panose="02030600000101010101" pitchFamily="18" charset="-127"/>
            </a:endParaRPr>
          </a:p>
        </p:txBody>
      </p:sp>
      <p:sp>
        <p:nvSpPr>
          <p:cNvPr id="39" name="Line 8"/>
          <p:cNvSpPr>
            <a:spLocks noChangeShapeType="1"/>
          </p:cNvSpPr>
          <p:nvPr/>
        </p:nvSpPr>
        <p:spPr bwMode="auto">
          <a:xfrm flipV="1">
            <a:off x="34931" y="895805"/>
            <a:ext cx="47466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 dirty="0">
              <a:latin typeface="HY바다M" panose="02030600000101010101" pitchFamily="18" charset="-127"/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0" y="1075471"/>
            <a:ext cx="9906000" cy="68390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2075" tIns="46037" rIns="92075" bIns="46037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16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안전관리계획 강화 下</a:t>
            </a:r>
            <a:r>
              <a:rPr lang="en-US" altLang="ko-KR" sz="16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, </a:t>
            </a:r>
            <a:r>
              <a:rPr lang="ko-KR" altLang="en-US" sz="16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내부소통강화를 위한 구성원 안전인식 향상 </a:t>
            </a:r>
            <a:r>
              <a:rPr lang="en-US" altLang="ko-KR" sz="16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Project </a:t>
            </a:r>
            <a:r>
              <a:rPr lang="ko-KR" altLang="en-US" sz="16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추진</a:t>
            </a:r>
            <a:endParaRPr lang="en-US" altLang="ko-KR" sz="1600">
              <a:solidFill>
                <a:prstClr val="black"/>
              </a:solidFill>
              <a:latin typeface="Tahoma" panose="020B0604030504040204" pitchFamily="34" charset="0"/>
              <a:ea typeface="맑은 고딕" panose="020B0503020000020004" pitchFamily="50" charset="-127"/>
              <a:cs typeface="Tahoma" panose="020B060403050404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ko-KR" altLang="en-US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화관법 대응 </a:t>
            </a:r>
            <a:r>
              <a:rPr lang="en-US" altLang="ko-KR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&amp; </a:t>
            </a:r>
            <a:r>
              <a:rPr lang="ko-KR" altLang="en-US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이행점검 </a:t>
            </a:r>
            <a:r>
              <a:rPr lang="en-US" altLang="ko-KR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Guide</a:t>
            </a:r>
            <a:r>
              <a:rPr lang="ko-KR" altLang="en-US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 작성</a:t>
            </a:r>
            <a:r>
              <a:rPr lang="en-US" altLang="ko-KR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, </a:t>
            </a:r>
            <a:r>
              <a:rPr lang="ko-KR" altLang="en-US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화학물질 관련 보고체계 강화</a:t>
            </a:r>
            <a:r>
              <a:rPr lang="en-US" altLang="ko-KR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, </a:t>
            </a:r>
            <a:r>
              <a:rPr lang="ko-KR" altLang="en-US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법적 이행사항 </a:t>
            </a:r>
            <a:r>
              <a:rPr lang="en-US" altLang="ko-KR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Mailing </a:t>
            </a:r>
            <a:r>
              <a:rPr lang="ko-KR" altLang="en-US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추진</a:t>
            </a:r>
            <a:endParaRPr lang="en-US" altLang="ko-KR" sz="1600">
              <a:solidFill>
                <a:srgbClr val="002060"/>
              </a:solidFill>
              <a:latin typeface="Tahoma" panose="020B0604030504040204" pitchFamily="34" charset="0"/>
              <a:ea typeface="맑은 고딕" panose="020B0503020000020004" pitchFamily="50" charset="-127"/>
              <a:cs typeface="Tahoma" panose="020B0604030504040204" pitchFamily="34" charset="0"/>
            </a:endParaRPr>
          </a:p>
        </p:txBody>
      </p:sp>
      <p:pic>
        <p:nvPicPr>
          <p:cNvPr id="36" name="그림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289" y="2856203"/>
            <a:ext cx="1048441" cy="13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그림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300" y="2733534"/>
            <a:ext cx="1090558" cy="1379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그림 3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9392" y="2840495"/>
            <a:ext cx="1045535" cy="1384400"/>
          </a:xfrm>
          <a:prstGeom prst="rect">
            <a:avLst/>
          </a:prstGeom>
        </p:spPr>
      </p:pic>
      <p:pic>
        <p:nvPicPr>
          <p:cNvPr id="38" name="그림 3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21602" y="2734362"/>
            <a:ext cx="1090558" cy="1384399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7"/>
          <a:srcRect r="35753" b="44705"/>
          <a:stretch/>
        </p:blipFill>
        <p:spPr>
          <a:xfrm>
            <a:off x="6045583" y="4571866"/>
            <a:ext cx="3098417" cy="1560004"/>
          </a:xfrm>
          <a:prstGeom prst="rect">
            <a:avLst/>
          </a:prstGeom>
        </p:spPr>
      </p:pic>
      <p:grpSp>
        <p:nvGrpSpPr>
          <p:cNvPr id="23" name="그룹 22"/>
          <p:cNvGrpSpPr/>
          <p:nvPr/>
        </p:nvGrpSpPr>
        <p:grpSpPr>
          <a:xfrm>
            <a:off x="6281827" y="-6689"/>
            <a:ext cx="3637325" cy="470850"/>
            <a:chOff x="6079698" y="2936"/>
            <a:chExt cx="3637325" cy="470850"/>
          </a:xfrm>
        </p:grpSpPr>
        <p:sp>
          <p:nvSpPr>
            <p:cNvPr id="24" name="오각형 23"/>
            <p:cNvSpPr/>
            <p:nvPr/>
          </p:nvSpPr>
          <p:spPr>
            <a:xfrm>
              <a:off x="6079698" y="22212"/>
              <a:ext cx="1029190" cy="427870"/>
            </a:xfrm>
            <a:prstGeom prst="homePlat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>
                  <a:latin typeface="+mn-ea"/>
                </a:rPr>
                <a:t>일반현황</a:t>
              </a:r>
            </a:p>
          </p:txBody>
        </p:sp>
        <p:sp>
          <p:nvSpPr>
            <p:cNvPr id="27" name="갈매기형 수장 26"/>
            <p:cNvSpPr/>
            <p:nvPr/>
          </p:nvSpPr>
          <p:spPr>
            <a:xfrm>
              <a:off x="6977249" y="15117"/>
              <a:ext cx="996554" cy="440466"/>
            </a:xfrm>
            <a:prstGeom prst="chevron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1" name="갈매기형 수장 30"/>
            <p:cNvSpPr/>
            <p:nvPr/>
          </p:nvSpPr>
          <p:spPr>
            <a:xfrm>
              <a:off x="7821344" y="23266"/>
              <a:ext cx="996554" cy="440466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2" name="갈매기형 수장 31"/>
            <p:cNvSpPr/>
            <p:nvPr/>
          </p:nvSpPr>
          <p:spPr>
            <a:xfrm>
              <a:off x="8667009" y="23266"/>
              <a:ext cx="996554" cy="440466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077936" y="2936"/>
              <a:ext cx="7951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활동계획</a:t>
              </a:r>
              <a:endParaRPr lang="en-US" altLang="ko-KR">
                <a:solidFill>
                  <a:schemeClr val="bg1"/>
                </a:solidFill>
                <a:latin typeface="+mn-ea"/>
                <a:ea typeface="+mn-ea"/>
              </a:endParaRPr>
            </a:p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실행내용</a:t>
              </a:r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7959827" y="12121"/>
              <a:ext cx="890839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주요성과</a:t>
              </a:r>
              <a:endParaRPr lang="en-US" altLang="ko-KR">
                <a:solidFill>
                  <a:schemeClr val="bg1"/>
                </a:solidFill>
                <a:latin typeface="+mn-ea"/>
                <a:ea typeface="+mn-ea"/>
              </a:endParaRPr>
            </a:p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   평가</a:t>
              </a:r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8826184" y="86106"/>
              <a:ext cx="890839" cy="27699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향후계획</a:t>
              </a:r>
            </a:p>
          </p:txBody>
        </p:sp>
      </p:grpSp>
      <p:sp>
        <p:nvSpPr>
          <p:cNvPr id="41" name="모서리가 둥근 직사각형 40"/>
          <p:cNvSpPr/>
          <p:nvPr/>
        </p:nvSpPr>
        <p:spPr>
          <a:xfrm rot="20166498">
            <a:off x="5457762" y="2653119"/>
            <a:ext cx="1271201" cy="256188"/>
          </a:xfrm>
          <a:prstGeom prst="roundRect">
            <a:avLst/>
          </a:prstGeom>
          <a:gradFill flip="none" rotWithShape="1">
            <a:gsLst>
              <a:gs pos="0">
                <a:schemeClr val="accent6">
                  <a:alpha val="50000"/>
                </a:schemeClr>
              </a:gs>
              <a:gs pos="100000">
                <a:srgbClr val="C00000">
                  <a:alpha val="7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/>
              <a:t>이행점검 </a:t>
            </a:r>
            <a:r>
              <a:rPr lang="en-US" altLang="ko-KR" sz="1100"/>
              <a:t>Guide</a:t>
            </a:r>
            <a:endParaRPr lang="ko-KR" altLang="en-US" sz="1100"/>
          </a:p>
        </p:txBody>
      </p:sp>
      <p:sp>
        <p:nvSpPr>
          <p:cNvPr id="42" name="모서리가 둥근 직사각형 41"/>
          <p:cNvSpPr/>
          <p:nvPr/>
        </p:nvSpPr>
        <p:spPr>
          <a:xfrm rot="20166498">
            <a:off x="7520242" y="2625304"/>
            <a:ext cx="1271201" cy="256188"/>
          </a:xfrm>
          <a:prstGeom prst="roundRect">
            <a:avLst/>
          </a:prstGeom>
          <a:gradFill flip="none" rotWithShape="1">
            <a:gsLst>
              <a:gs pos="0">
                <a:schemeClr val="accent6">
                  <a:alpha val="50000"/>
                </a:schemeClr>
              </a:gs>
              <a:gs pos="100000">
                <a:srgbClr val="C00000">
                  <a:alpha val="7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/>
              <a:t>화관법 </a:t>
            </a:r>
            <a:r>
              <a:rPr lang="en-US" altLang="ko-KR" sz="1100"/>
              <a:t>Guide</a:t>
            </a:r>
            <a:endParaRPr lang="ko-KR" altLang="en-US" sz="1100"/>
          </a:p>
        </p:txBody>
      </p:sp>
      <p:sp>
        <p:nvSpPr>
          <p:cNvPr id="44" name="모서리가 둥근 직사각형 43"/>
          <p:cNvSpPr/>
          <p:nvPr/>
        </p:nvSpPr>
        <p:spPr>
          <a:xfrm rot="20166498">
            <a:off x="5580635" y="4504017"/>
            <a:ext cx="1271201" cy="256188"/>
          </a:xfrm>
          <a:prstGeom prst="roundRect">
            <a:avLst/>
          </a:prstGeom>
          <a:gradFill flip="none" rotWithShape="1">
            <a:gsLst>
              <a:gs pos="0">
                <a:schemeClr val="accent6">
                  <a:alpha val="50000"/>
                </a:schemeClr>
              </a:gs>
              <a:gs pos="100000">
                <a:srgbClr val="C00000">
                  <a:alpha val="7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/>
              <a:t>이행사항 </a:t>
            </a:r>
            <a:r>
              <a:rPr lang="en-US" altLang="ko-KR" sz="1100"/>
              <a:t>Mailing</a:t>
            </a:r>
            <a:endParaRPr lang="ko-KR" altLang="en-US" sz="1100"/>
          </a:p>
        </p:txBody>
      </p:sp>
    </p:spTree>
    <p:extLst>
      <p:ext uri="{BB962C8B-B14F-4D97-AF65-F5344CB8AC3E}">
        <p14:creationId xmlns:p14="http://schemas.microsoft.com/office/powerpoint/2010/main" val="4818736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470249" y="2512014"/>
            <a:ext cx="3606223" cy="3947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>
              <a:lnSpc>
                <a:spcPct val="150000"/>
              </a:lnSpc>
              <a:defRPr/>
            </a:pPr>
            <a:r>
              <a:rPr lang="ko-KR" altLang="en-US" kern="0">
                <a:solidFill>
                  <a:prstClr val="black"/>
                </a:solidFill>
                <a:latin typeface="+mn-ea"/>
              </a:rPr>
              <a:t>■ </a:t>
            </a:r>
            <a:r>
              <a:rPr kumimoji="1" lang="ko-KR" altLang="en-US" kern="0">
                <a:solidFill>
                  <a:prstClr val="black"/>
                </a:solidFill>
                <a:latin typeface="+mn-ea"/>
                <a:ea typeface="+mn-ea"/>
              </a:rPr>
              <a:t>추진배경</a:t>
            </a:r>
            <a:endParaRPr kumimoji="1" lang="en-US" altLang="ko-KR" ker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SHE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조직 주도관리에서 현업중심 화학안전 강화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환경안전사고 발생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RISK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를 사전에 예방하기 위함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사업장 내부 안전문화에 대한 구성원 인식개선 필요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ko-KR" sz="110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ko-KR" altLang="en-US" kern="0">
                <a:solidFill>
                  <a:prstClr val="black"/>
                </a:solidFill>
                <a:latin typeface="+mn-ea"/>
              </a:rPr>
              <a:t>■ </a:t>
            </a:r>
            <a:r>
              <a:rPr lang="ko-KR" altLang="en-US" kern="0">
                <a:solidFill>
                  <a:prstClr val="black"/>
                </a:solidFill>
                <a:latin typeface="+mn-ea"/>
                <a:ea typeface="+mn-ea"/>
              </a:rPr>
              <a:t>추진사항</a:t>
            </a:r>
            <a:endParaRPr lang="en-US" altLang="ko-KR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kern="0">
                <a:solidFill>
                  <a:prstClr val="black"/>
                </a:solidFill>
                <a:latin typeface="+mn-ea"/>
                <a:ea typeface="+mn-ea"/>
              </a:rPr>
              <a:t>1. </a:t>
            </a:r>
            <a:r>
              <a:rPr lang="ko-KR" altLang="en-US" sz="1100" kern="0">
                <a:solidFill>
                  <a:prstClr val="black"/>
                </a:solidFill>
                <a:latin typeface="+mn-ea"/>
                <a:ea typeface="+mn-ea"/>
              </a:rPr>
              <a:t>현업주도 안전관리체계 구축방안 마련</a:t>
            </a:r>
            <a:endParaRPr lang="en-US" altLang="ko-KR" sz="110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공정안전팀 주관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SHE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협의체 구성 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 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→ 공정강건성 강화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TF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운영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(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현업 중심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)</a:t>
            </a: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현업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SHE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담당자 선정 후 변경관리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Monitoring</a:t>
            </a: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팀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·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실장 주관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,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불합리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/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사각지대 발굴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(1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회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/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주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)</a:t>
            </a:r>
          </a:p>
          <a:p>
            <a:pPr latinLnBrk="0">
              <a:lnSpc>
                <a:spcPct val="150000"/>
              </a:lnSpc>
              <a:defRPr/>
            </a:pP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kern="0">
                <a:solidFill>
                  <a:prstClr val="black"/>
                </a:solidFill>
                <a:latin typeface="+mn-ea"/>
                <a:ea typeface="+mn-ea"/>
              </a:rPr>
              <a:t>2. </a:t>
            </a:r>
            <a:r>
              <a:rPr lang="ko-KR" altLang="en-US" sz="1100" kern="0">
                <a:solidFill>
                  <a:prstClr val="black"/>
                </a:solidFill>
                <a:latin typeface="+mn-ea"/>
                <a:ea typeface="+mn-ea"/>
              </a:rPr>
              <a:t>사내 환경안전 인식개선방안 마련</a:t>
            </a:r>
            <a:endParaRPr lang="en-US" altLang="ko-KR" sz="110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사내 방송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SK gbs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관련 내용 송출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홍보게시물 부착 및 화관법 관련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Guide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제공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</a:t>
            </a:r>
          </a:p>
        </p:txBody>
      </p:sp>
      <p:cxnSp>
        <p:nvCxnSpPr>
          <p:cNvPr id="46" name="직선 연결선 45"/>
          <p:cNvCxnSpPr/>
          <p:nvPr/>
        </p:nvCxnSpPr>
        <p:spPr bwMode="auto">
          <a:xfrm>
            <a:off x="6065388" y="2268756"/>
            <a:ext cx="2921112" cy="0"/>
          </a:xfrm>
          <a:prstGeom prst="line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직선 연결선 48"/>
          <p:cNvCxnSpPr/>
          <p:nvPr/>
        </p:nvCxnSpPr>
        <p:spPr bwMode="auto">
          <a:xfrm>
            <a:off x="821900" y="2268756"/>
            <a:ext cx="2921112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6072183" y="1957998"/>
            <a:ext cx="2942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 latinLnBrk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1400" b="1" kern="0">
                <a:solidFill>
                  <a:prstClr val="black"/>
                </a:solidFill>
                <a:latin typeface="+mn-ea"/>
                <a:ea typeface="+mn-ea"/>
              </a:rPr>
              <a:t>추진실적</a:t>
            </a:r>
            <a:endParaRPr kumimoji="1" lang="ko-KR" altLang="en-US" sz="1400" b="1" kern="0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00500" y="1957998"/>
            <a:ext cx="2942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0">
              <a:defRPr/>
            </a:pPr>
            <a:r>
              <a:rPr lang="ko-KR" altLang="en-US" sz="1400" kern="0">
                <a:solidFill>
                  <a:prstClr val="black"/>
                </a:solidFill>
                <a:latin typeface="+mn-ea"/>
                <a:ea typeface="+mn-ea"/>
              </a:rPr>
              <a:t>개선사항</a:t>
            </a:r>
            <a:endParaRPr lang="ko-KR" altLang="en-US" sz="1400" kern="0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28" name="자유형 27"/>
          <p:cNvSpPr/>
          <p:nvPr/>
        </p:nvSpPr>
        <p:spPr bwMode="auto">
          <a:xfrm>
            <a:off x="4781556" y="3208668"/>
            <a:ext cx="198817" cy="2748070"/>
          </a:xfrm>
          <a:custGeom>
            <a:avLst/>
            <a:gdLst>
              <a:gd name="connsiteX0" fmla="*/ 0 w 651933"/>
              <a:gd name="connsiteY0" fmla="*/ 0 h 3903133"/>
              <a:gd name="connsiteX1" fmla="*/ 651933 w 651933"/>
              <a:gd name="connsiteY1" fmla="*/ 2023533 h 3903133"/>
              <a:gd name="connsiteX2" fmla="*/ 8467 w 651933"/>
              <a:gd name="connsiteY2" fmla="*/ 3903133 h 39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1933" h="3903133">
                <a:moveTo>
                  <a:pt x="0" y="0"/>
                </a:moveTo>
                <a:lnTo>
                  <a:pt x="651933" y="2023533"/>
                </a:lnTo>
                <a:lnTo>
                  <a:pt x="8467" y="3903133"/>
                </a:lnTo>
              </a:path>
            </a:pathLst>
          </a:custGeom>
          <a:noFill/>
          <a:ln w="31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800" ker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9" name="Rectangle 153"/>
          <p:cNvSpPr>
            <a:spLocks noChangeArrowheads="1"/>
          </p:cNvSpPr>
          <p:nvPr/>
        </p:nvSpPr>
        <p:spPr bwMode="auto">
          <a:xfrm>
            <a:off x="255097" y="352208"/>
            <a:ext cx="8888903" cy="4911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2400" dirty="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내</a:t>
            </a:r>
            <a:r>
              <a:rPr lang="en-US" altLang="ko-KR" sz="2400" dirty="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·</a:t>
            </a:r>
            <a:r>
              <a:rPr lang="ko-KR" altLang="en-US" sz="2400" dirty="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외부비상대응 강화 </a:t>
            </a:r>
            <a:r>
              <a:rPr lang="en-US" altLang="ko-KR" sz="2400" dirty="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_</a:t>
            </a:r>
            <a:r>
              <a:rPr lang="ko-KR" altLang="en-US" sz="2000" dirty="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안전문화 혁신 ①</a:t>
            </a:r>
          </a:p>
        </p:txBody>
      </p:sp>
      <p:sp>
        <p:nvSpPr>
          <p:cNvPr id="30" name="Line 7"/>
          <p:cNvSpPr>
            <a:spLocks noChangeShapeType="1"/>
          </p:cNvSpPr>
          <p:nvPr/>
        </p:nvSpPr>
        <p:spPr bwMode="auto">
          <a:xfrm>
            <a:off x="4611694" y="895805"/>
            <a:ext cx="5259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 dirty="0">
              <a:latin typeface="HY바다M" panose="02030600000101010101" pitchFamily="18" charset="-127"/>
            </a:endParaRPr>
          </a:p>
        </p:txBody>
      </p:sp>
      <p:sp>
        <p:nvSpPr>
          <p:cNvPr id="39" name="Line 8"/>
          <p:cNvSpPr>
            <a:spLocks noChangeShapeType="1"/>
          </p:cNvSpPr>
          <p:nvPr/>
        </p:nvSpPr>
        <p:spPr bwMode="auto">
          <a:xfrm flipV="1">
            <a:off x="34931" y="895805"/>
            <a:ext cx="47466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 dirty="0">
              <a:latin typeface="HY바다M" panose="02030600000101010101" pitchFamily="18" charset="-127"/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0" y="1075471"/>
            <a:ext cx="9906000" cy="68390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2075" tIns="46037" rIns="92075" bIns="46037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16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내부비상대응 계획 강화 下</a:t>
            </a:r>
            <a:r>
              <a:rPr lang="en-US" altLang="ko-KR" sz="16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, </a:t>
            </a:r>
            <a:r>
              <a:rPr lang="ko-KR" altLang="en-US" sz="16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화학사고 대비를 위해 사내 안전문화 혁신 추진</a:t>
            </a:r>
            <a:endParaRPr lang="en-US" altLang="ko-KR" sz="1600">
              <a:solidFill>
                <a:prstClr val="black"/>
              </a:solidFill>
              <a:latin typeface="Tahoma" panose="020B0604030504040204" pitchFamily="34" charset="0"/>
              <a:ea typeface="맑은 고딕" panose="020B0503020000020004" pitchFamily="50" charset="-127"/>
              <a:cs typeface="Tahoma" panose="020B060403050404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ko-KR" altLang="en-US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현업주도 안전관리체계 구축방안 마련 및 사내환경안전 인식개선방안 홍보 추진</a:t>
            </a:r>
            <a:endParaRPr lang="en-US" altLang="ko-KR" sz="1600">
              <a:solidFill>
                <a:srgbClr val="002060"/>
              </a:solidFill>
              <a:latin typeface="Tahoma" panose="020B0604030504040204" pitchFamily="34" charset="0"/>
              <a:ea typeface="맑은 고딕" panose="020B0503020000020004" pitchFamily="50" charset="-127"/>
              <a:cs typeface="Tahoma" panose="020B0604030504040204" pitchFamily="34" charset="0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7654" y="2689435"/>
            <a:ext cx="1998209" cy="1389589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6304" y="2689435"/>
            <a:ext cx="2007186" cy="1342305"/>
          </a:xfrm>
          <a:prstGeom prst="rect">
            <a:avLst/>
          </a:prstGeom>
        </p:spPr>
      </p:pic>
      <p:grpSp>
        <p:nvGrpSpPr>
          <p:cNvPr id="20" name="그룹 19"/>
          <p:cNvGrpSpPr/>
          <p:nvPr/>
        </p:nvGrpSpPr>
        <p:grpSpPr>
          <a:xfrm>
            <a:off x="6281827" y="-6689"/>
            <a:ext cx="3637325" cy="470850"/>
            <a:chOff x="6079698" y="2936"/>
            <a:chExt cx="3637325" cy="470850"/>
          </a:xfrm>
        </p:grpSpPr>
        <p:sp>
          <p:nvSpPr>
            <p:cNvPr id="21" name="오각형 20"/>
            <p:cNvSpPr/>
            <p:nvPr/>
          </p:nvSpPr>
          <p:spPr>
            <a:xfrm>
              <a:off x="6079698" y="22212"/>
              <a:ext cx="1029190" cy="427870"/>
            </a:xfrm>
            <a:prstGeom prst="homePlat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>
                  <a:latin typeface="+mn-ea"/>
                </a:rPr>
                <a:t>일반현황</a:t>
              </a:r>
            </a:p>
          </p:txBody>
        </p:sp>
        <p:sp>
          <p:nvSpPr>
            <p:cNvPr id="23" name="갈매기형 수장 22"/>
            <p:cNvSpPr/>
            <p:nvPr/>
          </p:nvSpPr>
          <p:spPr>
            <a:xfrm>
              <a:off x="6977249" y="15117"/>
              <a:ext cx="996554" cy="440466"/>
            </a:xfrm>
            <a:prstGeom prst="chevron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4" name="갈매기형 수장 23"/>
            <p:cNvSpPr/>
            <p:nvPr/>
          </p:nvSpPr>
          <p:spPr>
            <a:xfrm>
              <a:off x="7821344" y="23266"/>
              <a:ext cx="996554" cy="440466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7" name="갈매기형 수장 26"/>
            <p:cNvSpPr/>
            <p:nvPr/>
          </p:nvSpPr>
          <p:spPr>
            <a:xfrm>
              <a:off x="8667009" y="23266"/>
              <a:ext cx="996554" cy="440466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077936" y="2936"/>
              <a:ext cx="7951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활동계획</a:t>
              </a:r>
              <a:endParaRPr lang="en-US" altLang="ko-KR">
                <a:solidFill>
                  <a:schemeClr val="bg1"/>
                </a:solidFill>
                <a:latin typeface="+mn-ea"/>
                <a:ea typeface="+mn-ea"/>
              </a:endParaRPr>
            </a:p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실행내용</a:t>
              </a:r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7959827" y="12121"/>
              <a:ext cx="890839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주요성과</a:t>
              </a:r>
              <a:endParaRPr lang="en-US" altLang="ko-KR">
                <a:solidFill>
                  <a:schemeClr val="bg1"/>
                </a:solidFill>
                <a:latin typeface="+mn-ea"/>
                <a:ea typeface="+mn-ea"/>
              </a:endParaRPr>
            </a:p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   평가</a:t>
              </a:r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8826184" y="86106"/>
              <a:ext cx="890839" cy="27699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향후계획</a:t>
              </a:r>
            </a:p>
          </p:txBody>
        </p:sp>
      </p:grpSp>
      <p:sp>
        <p:nvSpPr>
          <p:cNvPr id="34" name="모서리가 둥근 직사각형 33"/>
          <p:cNvSpPr/>
          <p:nvPr/>
        </p:nvSpPr>
        <p:spPr>
          <a:xfrm rot="20166498">
            <a:off x="5198103" y="2541054"/>
            <a:ext cx="1568629" cy="315107"/>
          </a:xfrm>
          <a:prstGeom prst="roundRect">
            <a:avLst/>
          </a:prstGeom>
          <a:gradFill flip="none" rotWithShape="1">
            <a:gsLst>
              <a:gs pos="0">
                <a:schemeClr val="accent6">
                  <a:alpha val="50000"/>
                </a:schemeClr>
              </a:gs>
              <a:gs pos="100000">
                <a:srgbClr val="C00000">
                  <a:alpha val="7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/>
              <a:t>현업주도 강건성 </a:t>
            </a:r>
            <a:r>
              <a:rPr lang="en-US" altLang="ko-KR" sz="1100"/>
              <a:t>TF</a:t>
            </a:r>
            <a:endParaRPr lang="ko-KR" altLang="en-US" sz="1100"/>
          </a:p>
        </p:txBody>
      </p:sp>
      <p:pic>
        <p:nvPicPr>
          <p:cNvPr id="35" name="그림 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41387" y="4715219"/>
            <a:ext cx="2487149" cy="1690865"/>
          </a:xfrm>
          <a:prstGeom prst="rect">
            <a:avLst/>
          </a:prstGeom>
        </p:spPr>
      </p:pic>
      <p:pic>
        <p:nvPicPr>
          <p:cNvPr id="36" name="그림 3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86305" y="4481084"/>
            <a:ext cx="2459830" cy="1721411"/>
          </a:xfrm>
          <a:prstGeom prst="rect">
            <a:avLst/>
          </a:prstGeom>
        </p:spPr>
      </p:pic>
      <p:sp>
        <p:nvSpPr>
          <p:cNvPr id="37" name="모서리가 둥근 직사각형 36"/>
          <p:cNvSpPr/>
          <p:nvPr/>
        </p:nvSpPr>
        <p:spPr>
          <a:xfrm rot="20166498">
            <a:off x="5337452" y="4427774"/>
            <a:ext cx="1050579" cy="288345"/>
          </a:xfrm>
          <a:prstGeom prst="roundRect">
            <a:avLst/>
          </a:prstGeom>
          <a:gradFill flip="none" rotWithShape="1">
            <a:gsLst>
              <a:gs pos="0">
                <a:schemeClr val="accent6">
                  <a:alpha val="50000"/>
                </a:schemeClr>
              </a:gs>
              <a:gs pos="100000">
                <a:srgbClr val="C00000">
                  <a:alpha val="7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/>
              <a:t>사내 방송</a:t>
            </a:r>
          </a:p>
        </p:txBody>
      </p:sp>
    </p:spTree>
    <p:extLst>
      <p:ext uri="{BB962C8B-B14F-4D97-AF65-F5344CB8AC3E}">
        <p14:creationId xmlns:p14="http://schemas.microsoft.com/office/powerpoint/2010/main" val="15034781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7214" y="3608840"/>
            <a:ext cx="4109216" cy="2849110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481266" y="2512014"/>
            <a:ext cx="3606223" cy="4201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>
              <a:lnSpc>
                <a:spcPct val="150000"/>
              </a:lnSpc>
              <a:defRPr/>
            </a:pPr>
            <a:r>
              <a:rPr lang="ko-KR" altLang="en-US" kern="0">
                <a:solidFill>
                  <a:prstClr val="black"/>
                </a:solidFill>
                <a:latin typeface="+mn-ea"/>
              </a:rPr>
              <a:t>■</a:t>
            </a:r>
            <a:r>
              <a:rPr kumimoji="1" lang="ko-KR" altLang="en-US" kern="0">
                <a:solidFill>
                  <a:prstClr val="black"/>
                </a:solidFill>
                <a:latin typeface="+mn-ea"/>
                <a:ea typeface="+mn-ea"/>
              </a:rPr>
              <a:t> 추진배경</a:t>
            </a:r>
            <a:endParaRPr kumimoji="1" lang="en-US" altLang="ko-KR" ker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화학물질관리법 별표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5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유예기간 만료로 기준 준수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법적기준 이상에 따른 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SHE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조직 주도관리에서 현업중심 화학안전 강화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ko-KR" sz="110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ko-KR" altLang="en-US" kern="0">
                <a:solidFill>
                  <a:prstClr val="black"/>
                </a:solidFill>
                <a:latin typeface="+mn-ea"/>
              </a:rPr>
              <a:t>■ </a:t>
            </a:r>
            <a:r>
              <a:rPr lang="ko-KR" altLang="en-US" kern="0">
                <a:solidFill>
                  <a:prstClr val="black"/>
                </a:solidFill>
                <a:latin typeface="+mn-ea"/>
                <a:ea typeface="+mn-ea"/>
              </a:rPr>
              <a:t>추진사항</a:t>
            </a:r>
            <a:endParaRPr lang="en-US" altLang="ko-KR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kern="0">
                <a:solidFill>
                  <a:prstClr val="black"/>
                </a:solidFill>
                <a:latin typeface="+mn-ea"/>
                <a:ea typeface="+mn-ea"/>
              </a:rPr>
              <a:t>1. </a:t>
            </a:r>
            <a:r>
              <a:rPr lang="ko-KR" altLang="en-US" sz="1100" kern="0">
                <a:solidFill>
                  <a:prstClr val="black"/>
                </a:solidFill>
                <a:latin typeface="+mn-ea"/>
                <a:ea typeface="+mn-ea"/>
              </a:rPr>
              <a:t>현장 안전 모니터링 조직 신설</a:t>
            </a:r>
            <a:r>
              <a:rPr lang="en-US" altLang="ko-KR" sz="1100" kern="0">
                <a:solidFill>
                  <a:prstClr val="black"/>
                </a:solidFill>
                <a:latin typeface="+mn-ea"/>
                <a:ea typeface="+mn-ea"/>
              </a:rPr>
              <a:t>(</a:t>
            </a:r>
            <a:r>
              <a:rPr lang="ko-KR" altLang="en-US" sz="1100" kern="0">
                <a:solidFill>
                  <a:prstClr val="black"/>
                </a:solidFill>
                <a:latin typeface="+mn-ea"/>
                <a:ea typeface="+mn-ea"/>
              </a:rPr>
              <a:t>공정안전팀</a:t>
            </a:r>
            <a:r>
              <a:rPr lang="en-US" altLang="ko-KR" sz="1100" kern="0">
                <a:solidFill>
                  <a:prstClr val="black"/>
                </a:solidFill>
                <a:latin typeface="+mn-ea"/>
                <a:ea typeface="+mn-ea"/>
              </a:rPr>
              <a:t>)</a:t>
            </a: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kern="0">
                <a:solidFill>
                  <a:prstClr val="black"/>
                </a:solidFill>
                <a:latin typeface="+mn-ea"/>
                <a:ea typeface="+mn-ea"/>
              </a:rPr>
              <a:t>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화관법 및 화평법 담당인원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5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명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공정안전진단 인원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4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명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endParaRPr lang="en-US" altLang="ko-KR" sz="110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kern="0">
                <a:solidFill>
                  <a:prstClr val="black"/>
                </a:solidFill>
                <a:latin typeface="+mn-ea"/>
                <a:ea typeface="+mn-ea"/>
              </a:rPr>
              <a:t>2. </a:t>
            </a:r>
            <a:r>
              <a:rPr lang="ko-KR" altLang="en-US" sz="1100" kern="0">
                <a:solidFill>
                  <a:prstClr val="black"/>
                </a:solidFill>
                <a:latin typeface="+mn-ea"/>
                <a:ea typeface="+mn-ea"/>
              </a:rPr>
              <a:t>화학물질 안전점검 및 조치강화</a:t>
            </a:r>
            <a:endParaRPr lang="en-US" altLang="ko-KR" sz="110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분기별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SHE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법규진단 실시 → 안전진단 강화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 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일상점검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(1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회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/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일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),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특별점검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(1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회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/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월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)</a:t>
            </a: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 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통합점검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(1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회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/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분기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)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실시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개선사항은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QMS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시스템으로 일정 및 추적관리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</p:txBody>
      </p:sp>
      <p:cxnSp>
        <p:nvCxnSpPr>
          <p:cNvPr id="46" name="직선 연결선 45"/>
          <p:cNvCxnSpPr/>
          <p:nvPr/>
        </p:nvCxnSpPr>
        <p:spPr bwMode="auto">
          <a:xfrm>
            <a:off x="6065388" y="2268756"/>
            <a:ext cx="2921112" cy="0"/>
          </a:xfrm>
          <a:prstGeom prst="line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직선 연결선 48"/>
          <p:cNvCxnSpPr/>
          <p:nvPr/>
        </p:nvCxnSpPr>
        <p:spPr bwMode="auto">
          <a:xfrm>
            <a:off x="821900" y="2268756"/>
            <a:ext cx="2921112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5925058" y="1957998"/>
            <a:ext cx="3236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 latinLnBrk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1400" b="1" kern="0">
                <a:solidFill>
                  <a:prstClr val="black"/>
                </a:solidFill>
                <a:latin typeface="+mn-ea"/>
                <a:ea typeface="+mn-ea"/>
              </a:rPr>
              <a:t>추진실적</a:t>
            </a:r>
            <a:endParaRPr kumimoji="1" lang="ko-KR" altLang="en-US" sz="1400" b="1" kern="0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00500" y="1957998"/>
            <a:ext cx="2942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0">
              <a:defRPr/>
            </a:pPr>
            <a:r>
              <a:rPr lang="ko-KR" altLang="en-US" sz="1400" kern="0">
                <a:solidFill>
                  <a:prstClr val="black"/>
                </a:solidFill>
                <a:latin typeface="+mn-ea"/>
                <a:ea typeface="+mn-ea"/>
              </a:rPr>
              <a:t>개선사항</a:t>
            </a:r>
            <a:endParaRPr lang="ko-KR" altLang="en-US" sz="1400" kern="0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28" name="자유형 27"/>
          <p:cNvSpPr/>
          <p:nvPr/>
        </p:nvSpPr>
        <p:spPr bwMode="auto">
          <a:xfrm>
            <a:off x="4781556" y="3208668"/>
            <a:ext cx="198817" cy="2748070"/>
          </a:xfrm>
          <a:custGeom>
            <a:avLst/>
            <a:gdLst>
              <a:gd name="connsiteX0" fmla="*/ 0 w 651933"/>
              <a:gd name="connsiteY0" fmla="*/ 0 h 3903133"/>
              <a:gd name="connsiteX1" fmla="*/ 651933 w 651933"/>
              <a:gd name="connsiteY1" fmla="*/ 2023533 h 3903133"/>
              <a:gd name="connsiteX2" fmla="*/ 8467 w 651933"/>
              <a:gd name="connsiteY2" fmla="*/ 3903133 h 39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1933" h="3903133">
                <a:moveTo>
                  <a:pt x="0" y="0"/>
                </a:moveTo>
                <a:lnTo>
                  <a:pt x="651933" y="2023533"/>
                </a:lnTo>
                <a:lnTo>
                  <a:pt x="8467" y="3903133"/>
                </a:lnTo>
              </a:path>
            </a:pathLst>
          </a:custGeom>
          <a:noFill/>
          <a:ln w="31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800" ker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9" name="Rectangle 153"/>
          <p:cNvSpPr>
            <a:spLocks noChangeArrowheads="1"/>
          </p:cNvSpPr>
          <p:nvPr/>
        </p:nvSpPr>
        <p:spPr bwMode="auto">
          <a:xfrm>
            <a:off x="255097" y="352208"/>
            <a:ext cx="8888903" cy="4911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2400" dirty="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내</a:t>
            </a:r>
            <a:r>
              <a:rPr lang="en-US" altLang="ko-KR" sz="2400" dirty="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·</a:t>
            </a:r>
            <a:r>
              <a:rPr lang="ko-KR" altLang="en-US" sz="2400" dirty="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외부비상대응 강화</a:t>
            </a:r>
            <a:r>
              <a:rPr lang="en-US" altLang="ko-KR" sz="2400" dirty="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_</a:t>
            </a:r>
            <a:r>
              <a:rPr lang="ko-KR" altLang="en-US" sz="2000" dirty="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현장 안전 모니터링 강화 ②</a:t>
            </a:r>
          </a:p>
        </p:txBody>
      </p:sp>
      <p:sp>
        <p:nvSpPr>
          <p:cNvPr id="30" name="Line 7"/>
          <p:cNvSpPr>
            <a:spLocks noChangeShapeType="1"/>
          </p:cNvSpPr>
          <p:nvPr/>
        </p:nvSpPr>
        <p:spPr bwMode="auto">
          <a:xfrm>
            <a:off x="4611694" y="895805"/>
            <a:ext cx="5259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 dirty="0">
              <a:latin typeface="HY바다M" panose="02030600000101010101" pitchFamily="18" charset="-127"/>
            </a:endParaRPr>
          </a:p>
        </p:txBody>
      </p:sp>
      <p:sp>
        <p:nvSpPr>
          <p:cNvPr id="39" name="Line 8"/>
          <p:cNvSpPr>
            <a:spLocks noChangeShapeType="1"/>
          </p:cNvSpPr>
          <p:nvPr/>
        </p:nvSpPr>
        <p:spPr bwMode="auto">
          <a:xfrm flipV="1">
            <a:off x="34931" y="895805"/>
            <a:ext cx="47466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 dirty="0">
              <a:latin typeface="HY바다M" panose="02030600000101010101" pitchFamily="18" charset="-127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432697" y="2500844"/>
            <a:ext cx="4303733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>
              <a:lnSpc>
                <a:spcPct val="150000"/>
              </a:lnSpc>
              <a:defRPr/>
            </a:pPr>
            <a:r>
              <a:rPr lang="ko-KR" altLang="en-US" kern="0">
                <a:solidFill>
                  <a:prstClr val="black"/>
                </a:solidFill>
                <a:latin typeface="+mn-ea"/>
              </a:rPr>
              <a:t>■</a:t>
            </a:r>
            <a:r>
              <a:rPr lang="ko-KR" altLang="en-US" kern="0">
                <a:solidFill>
                  <a:prstClr val="black"/>
                </a:solidFill>
                <a:latin typeface="+mn-ea"/>
                <a:ea typeface="+mn-ea"/>
              </a:rPr>
              <a:t> 현장 안전 모니터링 강화현황</a:t>
            </a:r>
            <a:endParaRPr lang="en-US" altLang="ko-KR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前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: SHE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실 환경팀 화학물질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Part (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담당인원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3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명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)</a:t>
            </a: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現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: SHE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실 공정안전팀 화학물질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Part (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담당인원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5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명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)</a:t>
            </a: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        SHE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실 공정안전팀 공정안전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Part (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담당인원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4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명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)</a:t>
            </a:r>
          </a:p>
        </p:txBody>
      </p:sp>
      <p:sp>
        <p:nvSpPr>
          <p:cNvPr id="35" name="Rectangle 5"/>
          <p:cNvSpPr>
            <a:spLocks noChangeArrowheads="1"/>
          </p:cNvSpPr>
          <p:nvPr/>
        </p:nvSpPr>
        <p:spPr bwMode="auto">
          <a:xfrm>
            <a:off x="0" y="1075471"/>
            <a:ext cx="9906000" cy="68390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2075" tIns="46037" rIns="92075" bIns="46037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16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내부비상대응 계획 강화 下</a:t>
            </a:r>
            <a:r>
              <a:rPr lang="en-US" altLang="ko-KR" sz="16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, </a:t>
            </a:r>
            <a:r>
              <a:rPr lang="ko-KR" altLang="en-US" sz="16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화학사고 대비를 위해 현장 안전 모니터링 강화 추진</a:t>
            </a:r>
            <a:endParaRPr lang="en-US" altLang="ko-KR" sz="1600">
              <a:solidFill>
                <a:prstClr val="black"/>
              </a:solidFill>
              <a:latin typeface="Tahoma" panose="020B0604030504040204" pitchFamily="34" charset="0"/>
              <a:ea typeface="맑은 고딕" panose="020B0503020000020004" pitchFamily="50" charset="-127"/>
              <a:cs typeface="Tahoma" panose="020B060403050404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ko-KR" altLang="en-US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현장 안전 모니터링 조직 신설</a:t>
            </a:r>
            <a:r>
              <a:rPr lang="en-US" altLang="ko-KR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, </a:t>
            </a:r>
            <a:r>
              <a:rPr lang="ko-KR" altLang="en-US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화학물질 안전점검 및 조치강화 추진</a:t>
            </a:r>
            <a:endParaRPr lang="en-US" altLang="ko-KR" sz="1600">
              <a:solidFill>
                <a:srgbClr val="002060"/>
              </a:solidFill>
              <a:latin typeface="Tahoma" panose="020B0604030504040204" pitchFamily="34" charset="0"/>
              <a:ea typeface="맑은 고딕" panose="020B0503020000020004" pitchFamily="50" charset="-127"/>
              <a:cs typeface="Tahoma" panose="020B0604030504040204" pitchFamily="34" charset="0"/>
            </a:endParaRPr>
          </a:p>
        </p:txBody>
      </p:sp>
      <p:grpSp>
        <p:nvGrpSpPr>
          <p:cNvPr id="19" name="그룹 18"/>
          <p:cNvGrpSpPr/>
          <p:nvPr/>
        </p:nvGrpSpPr>
        <p:grpSpPr>
          <a:xfrm>
            <a:off x="6281827" y="-6689"/>
            <a:ext cx="3637325" cy="470850"/>
            <a:chOff x="6079698" y="2936"/>
            <a:chExt cx="3637325" cy="470850"/>
          </a:xfrm>
        </p:grpSpPr>
        <p:sp>
          <p:nvSpPr>
            <p:cNvPr id="20" name="오각형 19"/>
            <p:cNvSpPr/>
            <p:nvPr/>
          </p:nvSpPr>
          <p:spPr>
            <a:xfrm>
              <a:off x="6079698" y="22212"/>
              <a:ext cx="1029190" cy="427870"/>
            </a:xfrm>
            <a:prstGeom prst="homePlat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>
                  <a:latin typeface="+mn-ea"/>
                </a:rPr>
                <a:t>일반현황</a:t>
              </a:r>
            </a:p>
          </p:txBody>
        </p:sp>
        <p:sp>
          <p:nvSpPr>
            <p:cNvPr id="21" name="갈매기형 수장 20"/>
            <p:cNvSpPr/>
            <p:nvPr/>
          </p:nvSpPr>
          <p:spPr>
            <a:xfrm>
              <a:off x="6977249" y="15117"/>
              <a:ext cx="996554" cy="440466"/>
            </a:xfrm>
            <a:prstGeom prst="chevron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2" name="갈매기형 수장 21"/>
            <p:cNvSpPr/>
            <p:nvPr/>
          </p:nvSpPr>
          <p:spPr>
            <a:xfrm>
              <a:off x="7821344" y="23266"/>
              <a:ext cx="996554" cy="440466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3" name="갈매기형 수장 22"/>
            <p:cNvSpPr/>
            <p:nvPr/>
          </p:nvSpPr>
          <p:spPr>
            <a:xfrm>
              <a:off x="8667009" y="23266"/>
              <a:ext cx="996554" cy="440466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077936" y="2936"/>
              <a:ext cx="7951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활동계획</a:t>
              </a:r>
              <a:endParaRPr lang="en-US" altLang="ko-KR">
                <a:solidFill>
                  <a:schemeClr val="bg1"/>
                </a:solidFill>
                <a:latin typeface="+mn-ea"/>
                <a:ea typeface="+mn-ea"/>
              </a:endParaRPr>
            </a:p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실행내용</a:t>
              </a:r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7959827" y="12121"/>
              <a:ext cx="890839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주요성과</a:t>
              </a:r>
              <a:endParaRPr lang="en-US" altLang="ko-KR">
                <a:solidFill>
                  <a:schemeClr val="bg1"/>
                </a:solidFill>
                <a:latin typeface="+mn-ea"/>
                <a:ea typeface="+mn-ea"/>
              </a:endParaRPr>
            </a:p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   평가</a:t>
              </a:r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8826184" y="86106"/>
              <a:ext cx="890839" cy="27699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향후계획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124294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479593" y="2512014"/>
            <a:ext cx="3779089" cy="3947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>
              <a:lnSpc>
                <a:spcPct val="150000"/>
              </a:lnSpc>
              <a:defRPr/>
            </a:pPr>
            <a:r>
              <a:rPr lang="ko-KR" altLang="en-US" kern="0">
                <a:solidFill>
                  <a:prstClr val="black"/>
                </a:solidFill>
                <a:latin typeface="+mn-ea"/>
              </a:rPr>
              <a:t>■</a:t>
            </a:r>
            <a:r>
              <a:rPr kumimoji="1" lang="ko-KR" altLang="en-US" kern="0">
                <a:solidFill>
                  <a:prstClr val="black"/>
                </a:solidFill>
                <a:latin typeface="+mn-ea"/>
                <a:ea typeface="+mn-ea"/>
              </a:rPr>
              <a:t> </a:t>
            </a:r>
            <a:r>
              <a:rPr kumimoji="1" lang="ko-KR" altLang="en-US" kern="0" dirty="0">
                <a:solidFill>
                  <a:prstClr val="black"/>
                </a:solidFill>
                <a:latin typeface="+mn-ea"/>
                <a:ea typeface="+mn-ea"/>
              </a:rPr>
              <a:t>추진배경</a:t>
            </a:r>
            <a:endParaRPr kumimoji="1" lang="en-US" altLang="ko-KR" kern="0" dirty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</a:rPr>
              <a:t>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환경안전관련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ISSUE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발생 時 관련사항 공동대응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</a:t>
            </a:r>
            <a:r>
              <a:rPr kumimoji="1" lang="en-US" altLang="ko-KR" sz="1100" b="0" kern="0" dirty="0">
                <a:solidFill>
                  <a:prstClr val="black"/>
                </a:solidFill>
                <a:latin typeface="+mn-ea"/>
                <a:ea typeface="+mn-ea"/>
              </a:rPr>
              <a:t>- </a:t>
            </a:r>
            <a:r>
              <a:rPr lang="ko-KR" altLang="en-US" sz="1100" b="0" kern="0" dirty="0">
                <a:solidFill>
                  <a:prstClr val="black"/>
                </a:solidFill>
                <a:latin typeface="+mn-ea"/>
                <a:ea typeface="+mn-ea"/>
              </a:rPr>
              <a:t>사업장 內 화학안전사고 발생시 사업장 빠른 </a:t>
            </a:r>
            <a:endParaRPr lang="en-US" altLang="ko-KR" sz="1100" b="0" kern="0" dirty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1100" b="0" kern="0" dirty="0">
                <a:solidFill>
                  <a:prstClr val="black"/>
                </a:solidFill>
                <a:latin typeface="+mn-ea"/>
                <a:ea typeface="+mn-ea"/>
              </a:rPr>
              <a:t>   </a:t>
            </a:r>
            <a:r>
              <a:rPr lang="ko-KR" altLang="en-US" sz="1100" b="0" kern="0" dirty="0">
                <a:solidFill>
                  <a:prstClr val="black"/>
                </a:solidFill>
                <a:latin typeface="+mn-ea"/>
                <a:ea typeface="+mn-ea"/>
              </a:rPr>
              <a:t>방제작업을 위한 업무협약 체결</a:t>
            </a:r>
            <a:endParaRPr lang="en-US" altLang="ko-KR" sz="1100" b="0" kern="0" dirty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1100" b="0" kern="0" dirty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 dirty="0">
                <a:solidFill>
                  <a:prstClr val="black"/>
                </a:solidFill>
                <a:latin typeface="+mn-ea"/>
                <a:ea typeface="+mn-ea"/>
              </a:rPr>
              <a:t>관공서</a:t>
            </a:r>
            <a:r>
              <a:rPr lang="en-US" altLang="ko-KR" sz="1100" b="0" kern="0" dirty="0">
                <a:solidFill>
                  <a:prstClr val="black"/>
                </a:solidFill>
                <a:latin typeface="+mn-ea"/>
                <a:ea typeface="+mn-ea"/>
              </a:rPr>
              <a:t>, </a:t>
            </a:r>
            <a:r>
              <a:rPr lang="ko-KR" altLang="en-US" sz="1100" b="0" kern="0" dirty="0">
                <a:solidFill>
                  <a:prstClr val="black"/>
                </a:solidFill>
                <a:latin typeface="+mn-ea"/>
                <a:ea typeface="+mn-ea"/>
              </a:rPr>
              <a:t>지자체</a:t>
            </a:r>
            <a:r>
              <a:rPr lang="en-US" altLang="ko-KR" sz="1100" b="0" kern="0" dirty="0">
                <a:solidFill>
                  <a:prstClr val="black"/>
                </a:solidFill>
                <a:latin typeface="+mn-ea"/>
                <a:ea typeface="+mn-ea"/>
              </a:rPr>
              <a:t>, </a:t>
            </a:r>
            <a:r>
              <a:rPr lang="ko-KR" altLang="en-US" sz="1100" b="0" kern="0" dirty="0">
                <a:solidFill>
                  <a:prstClr val="black"/>
                </a:solidFill>
                <a:latin typeface="+mn-ea"/>
                <a:ea typeface="+mn-ea"/>
              </a:rPr>
              <a:t>지역사회 연계를 통한 유기적 </a:t>
            </a:r>
            <a:endParaRPr lang="en-US" altLang="ko-KR" sz="1100" b="0" kern="0" dirty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1100" b="0" kern="0" dirty="0">
                <a:solidFill>
                  <a:prstClr val="black"/>
                </a:solidFill>
                <a:latin typeface="+mn-ea"/>
                <a:ea typeface="+mn-ea"/>
              </a:rPr>
              <a:t>   </a:t>
            </a:r>
            <a:r>
              <a:rPr lang="ko-KR" altLang="en-US" sz="1100" b="0" kern="0" dirty="0">
                <a:solidFill>
                  <a:prstClr val="black"/>
                </a:solidFill>
                <a:latin typeface="+mn-ea"/>
                <a:ea typeface="+mn-ea"/>
              </a:rPr>
              <a:t>대응체계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구축을 위함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ko-KR" sz="1100" kern="0" dirty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ko-KR" altLang="en-US" kern="0">
                <a:solidFill>
                  <a:prstClr val="black"/>
                </a:solidFill>
                <a:latin typeface="+mn-ea"/>
              </a:rPr>
              <a:t>■ </a:t>
            </a:r>
            <a:r>
              <a:rPr lang="ko-KR" altLang="en-US" kern="0">
                <a:solidFill>
                  <a:prstClr val="black"/>
                </a:solidFill>
                <a:latin typeface="+mn-ea"/>
                <a:ea typeface="+mn-ea"/>
              </a:rPr>
              <a:t>추진사항</a:t>
            </a:r>
            <a:endParaRPr lang="en-US" altLang="ko-KR" kern="0" dirty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kern="0">
                <a:solidFill>
                  <a:prstClr val="black"/>
                </a:solidFill>
                <a:latin typeface="+mn-ea"/>
                <a:ea typeface="+mn-ea"/>
              </a:rPr>
              <a:t>1. </a:t>
            </a:r>
            <a:r>
              <a:rPr lang="ko-KR" altLang="en-US" sz="1100" kern="0">
                <a:solidFill>
                  <a:prstClr val="black"/>
                </a:solidFill>
                <a:latin typeface="+mn-ea"/>
                <a:ea typeface="+mn-ea"/>
              </a:rPr>
              <a:t>한국반도체협회 및 구미 </a:t>
            </a:r>
            <a:r>
              <a:rPr lang="ko-KR" altLang="en-US" sz="1100" kern="0" dirty="0">
                <a:solidFill>
                  <a:prstClr val="black"/>
                </a:solidFill>
                <a:latin typeface="+mn-ea"/>
                <a:ea typeface="+mn-ea"/>
              </a:rPr>
              <a:t>환경안전책임자 협의회 활동</a:t>
            </a:r>
            <a:endParaRPr lang="en-US" altLang="ko-KR" sz="1100" kern="0" dirty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kern="0">
                <a:solidFill>
                  <a:prstClr val="black"/>
                </a:solidFill>
                <a:latin typeface="+mn-ea"/>
                <a:ea typeface="+mn-ea"/>
              </a:rPr>
              <a:t>2. </a:t>
            </a:r>
            <a:r>
              <a:rPr lang="ko-KR" altLang="en-US" sz="1100" kern="0">
                <a:solidFill>
                  <a:prstClr val="black"/>
                </a:solidFill>
                <a:latin typeface="+mn-ea"/>
                <a:ea typeface="+mn-ea"/>
              </a:rPr>
              <a:t>한국환경공단 취급시설 기술연계 </a:t>
            </a:r>
            <a:r>
              <a:rPr lang="en-US" altLang="ko-KR" sz="1100" kern="0">
                <a:solidFill>
                  <a:prstClr val="black"/>
                </a:solidFill>
                <a:latin typeface="+mn-ea"/>
                <a:ea typeface="+mn-ea"/>
              </a:rPr>
              <a:t>MOU</a:t>
            </a: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 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유해화학물질 취급시설 기술지원 관련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MOU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체결</a:t>
            </a:r>
            <a:endParaRPr lang="en-US" altLang="ko-KR" sz="1100" b="0" kern="0" dirty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kern="0">
                <a:solidFill>
                  <a:prstClr val="black"/>
                </a:solidFill>
                <a:latin typeface="+mn-ea"/>
                <a:ea typeface="+mn-ea"/>
              </a:rPr>
              <a:t>3. </a:t>
            </a:r>
            <a:r>
              <a:rPr lang="ko-KR" altLang="en-US" sz="1100" kern="0">
                <a:solidFill>
                  <a:prstClr val="black"/>
                </a:solidFill>
                <a:latin typeface="+mn-ea"/>
                <a:ea typeface="+mn-ea"/>
              </a:rPr>
              <a:t>대구지방환경청</a:t>
            </a:r>
            <a:r>
              <a:rPr lang="en-US" altLang="ko-KR" sz="1100" kern="0" dirty="0">
                <a:solidFill>
                  <a:prstClr val="black"/>
                </a:solidFill>
                <a:latin typeface="+mn-ea"/>
                <a:ea typeface="+mn-ea"/>
              </a:rPr>
              <a:t>&amp;</a:t>
            </a:r>
            <a:r>
              <a:rPr lang="ko-KR" altLang="en-US" sz="1100" kern="0" dirty="0">
                <a:solidFill>
                  <a:prstClr val="black"/>
                </a:solidFill>
                <a:latin typeface="+mn-ea"/>
                <a:ea typeface="+mn-ea"/>
              </a:rPr>
              <a:t>인근사업장 </a:t>
            </a:r>
            <a:r>
              <a:rPr lang="ko-KR" altLang="en-US" sz="1100" kern="0">
                <a:solidFill>
                  <a:prstClr val="black"/>
                </a:solidFill>
                <a:latin typeface="+mn-ea"/>
                <a:ea typeface="+mn-ea"/>
              </a:rPr>
              <a:t>화학안전 공동체 </a:t>
            </a:r>
            <a:r>
              <a:rPr lang="en-US" altLang="ko-KR" sz="1100" kern="0">
                <a:solidFill>
                  <a:prstClr val="black"/>
                </a:solidFill>
                <a:latin typeface="+mn-ea"/>
                <a:ea typeface="+mn-ea"/>
              </a:rPr>
              <a:t>MOU</a:t>
            </a:r>
            <a:endParaRPr lang="en-US" altLang="ko-KR" sz="1100" kern="0" dirty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 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유해화학물질 사고 時 비상출동 및 물품지원 등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kern="0">
                <a:solidFill>
                  <a:prstClr val="black"/>
                </a:solidFill>
                <a:latin typeface="+mn-ea"/>
                <a:ea typeface="+mn-ea"/>
              </a:rPr>
              <a:t>4. </a:t>
            </a:r>
            <a:r>
              <a:rPr lang="ko-KR" altLang="en-US" sz="1100" kern="0">
                <a:solidFill>
                  <a:prstClr val="black"/>
                </a:solidFill>
                <a:latin typeface="+mn-ea"/>
                <a:ea typeface="+mn-ea"/>
              </a:rPr>
              <a:t>구미소방서 </a:t>
            </a:r>
            <a:r>
              <a:rPr lang="ko-KR" altLang="en-US" sz="1100" kern="0" dirty="0">
                <a:solidFill>
                  <a:prstClr val="black"/>
                </a:solidFill>
                <a:latin typeface="+mn-ea"/>
                <a:ea typeface="+mn-ea"/>
              </a:rPr>
              <a:t>및 </a:t>
            </a:r>
            <a:r>
              <a:rPr lang="ko-KR" altLang="en-US" sz="1100" kern="0" dirty="0" err="1">
                <a:solidFill>
                  <a:prstClr val="black"/>
                </a:solidFill>
                <a:latin typeface="+mn-ea"/>
                <a:ea typeface="+mn-ea"/>
              </a:rPr>
              <a:t>화학재난합동방재센터</a:t>
            </a:r>
            <a:r>
              <a:rPr lang="ko-KR" altLang="en-US" sz="1100" kern="0" dirty="0">
                <a:solidFill>
                  <a:prstClr val="black"/>
                </a:solidFill>
                <a:latin typeface="+mn-ea"/>
                <a:ea typeface="+mn-ea"/>
              </a:rPr>
              <a:t> 합동훈련</a:t>
            </a:r>
            <a:endParaRPr lang="en-US" altLang="ko-KR" sz="1100" kern="0" dirty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 dirty="0">
                <a:solidFill>
                  <a:prstClr val="black"/>
                </a:solidFill>
                <a:latin typeface="+mn-ea"/>
                <a:ea typeface="+mn-ea"/>
              </a:rPr>
              <a:t>  -</a:t>
            </a:r>
            <a:r>
              <a:rPr lang="ko-KR" altLang="en-US" sz="1100" b="0" kern="0" dirty="0">
                <a:solidFill>
                  <a:prstClr val="black"/>
                </a:solidFill>
                <a:latin typeface="+mn-ea"/>
                <a:ea typeface="+mn-ea"/>
              </a:rPr>
              <a:t>방재 합동훈련 및 초동조치 협력연계</a:t>
            </a:r>
            <a:endParaRPr lang="en-US" altLang="ko-KR" sz="1100" b="0" kern="0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cxnSp>
        <p:nvCxnSpPr>
          <p:cNvPr id="46" name="직선 연결선 45"/>
          <p:cNvCxnSpPr/>
          <p:nvPr/>
        </p:nvCxnSpPr>
        <p:spPr bwMode="auto">
          <a:xfrm>
            <a:off x="6065388" y="2268756"/>
            <a:ext cx="2921112" cy="0"/>
          </a:xfrm>
          <a:prstGeom prst="line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직선 연결선 48"/>
          <p:cNvCxnSpPr/>
          <p:nvPr/>
        </p:nvCxnSpPr>
        <p:spPr bwMode="auto">
          <a:xfrm>
            <a:off x="776159" y="2268756"/>
            <a:ext cx="2921112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5925058" y="1957998"/>
            <a:ext cx="3236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0">
              <a:defRPr/>
            </a:pPr>
            <a:r>
              <a:rPr kumimoji="1" lang="ko-KR" altLang="en-US" sz="1400" b="1" kern="0">
                <a:solidFill>
                  <a:prstClr val="black"/>
                </a:solidFill>
                <a:latin typeface="+mn-ea"/>
                <a:ea typeface="+mn-ea"/>
              </a:rPr>
              <a:t>추진실적</a:t>
            </a:r>
            <a:endParaRPr kumimoji="1" lang="ko-KR" altLang="en-US" sz="1400" b="1" kern="0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54759" y="1957998"/>
            <a:ext cx="2942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0">
              <a:defRPr/>
            </a:pPr>
            <a:r>
              <a:rPr lang="ko-KR" altLang="en-US" sz="1400" kern="0">
                <a:solidFill>
                  <a:prstClr val="black"/>
                </a:solidFill>
                <a:latin typeface="+mn-ea"/>
                <a:ea typeface="+mn-ea"/>
              </a:rPr>
              <a:t>개선사항</a:t>
            </a:r>
            <a:endParaRPr lang="ko-KR" altLang="en-US" sz="1400" kern="0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30" name="Line 7"/>
          <p:cNvSpPr>
            <a:spLocks noChangeShapeType="1"/>
          </p:cNvSpPr>
          <p:nvPr/>
        </p:nvSpPr>
        <p:spPr bwMode="auto">
          <a:xfrm>
            <a:off x="4611694" y="895805"/>
            <a:ext cx="5259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 dirty="0">
              <a:latin typeface="HY바다M" panose="02030600000101010101" pitchFamily="18" charset="-127"/>
            </a:endParaRPr>
          </a:p>
        </p:txBody>
      </p:sp>
      <p:sp>
        <p:nvSpPr>
          <p:cNvPr id="39" name="Line 8"/>
          <p:cNvSpPr>
            <a:spLocks noChangeShapeType="1"/>
          </p:cNvSpPr>
          <p:nvPr/>
        </p:nvSpPr>
        <p:spPr bwMode="auto">
          <a:xfrm flipV="1">
            <a:off x="34931" y="895805"/>
            <a:ext cx="47466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 dirty="0">
              <a:latin typeface="HY바다M" panose="02030600000101010101" pitchFamily="18" charset="-127"/>
            </a:endParaRPr>
          </a:p>
        </p:txBody>
      </p:sp>
      <p:pic>
        <p:nvPicPr>
          <p:cNvPr id="21" name="그림 1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2417" y="2959424"/>
            <a:ext cx="1305641" cy="1786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그림 1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3580" y="2763567"/>
            <a:ext cx="1326658" cy="1786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그림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798" y="2903658"/>
            <a:ext cx="1303680" cy="1839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그림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2573" y="2692022"/>
            <a:ext cx="1326658" cy="1836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153"/>
          <p:cNvSpPr>
            <a:spLocks noChangeArrowheads="1"/>
          </p:cNvSpPr>
          <p:nvPr/>
        </p:nvSpPr>
        <p:spPr bwMode="auto">
          <a:xfrm>
            <a:off x="255097" y="352208"/>
            <a:ext cx="8888903" cy="4911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2400" dirty="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내</a:t>
            </a:r>
            <a:r>
              <a:rPr lang="en-US" altLang="ko-KR" sz="2400" dirty="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·</a:t>
            </a:r>
            <a:r>
              <a:rPr lang="ko-KR" altLang="en-US" sz="2400" dirty="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외부비상대응 강화</a:t>
            </a:r>
            <a:r>
              <a:rPr lang="en-US" altLang="ko-KR" sz="2400" dirty="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_</a:t>
            </a:r>
            <a:r>
              <a:rPr lang="ko-KR" altLang="en-US" sz="2000" dirty="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대외 </a:t>
            </a:r>
            <a:r>
              <a:rPr lang="en-US" altLang="ko-KR" sz="2000" dirty="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Safety Net </a:t>
            </a:r>
            <a:r>
              <a:rPr lang="ko-KR" altLang="en-US" sz="2000" dirty="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강화 ③</a:t>
            </a:r>
          </a:p>
        </p:txBody>
      </p:sp>
      <p:sp>
        <p:nvSpPr>
          <p:cNvPr id="27" name="Rectangle 5"/>
          <p:cNvSpPr>
            <a:spLocks noChangeArrowheads="1"/>
          </p:cNvSpPr>
          <p:nvPr/>
        </p:nvSpPr>
        <p:spPr bwMode="auto">
          <a:xfrm>
            <a:off x="0" y="1075471"/>
            <a:ext cx="9906000" cy="68390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2075" tIns="46037" rIns="92075" bIns="46037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16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외부비상대응 계획 강화 下</a:t>
            </a:r>
            <a:r>
              <a:rPr lang="en-US" altLang="ko-KR" sz="16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, </a:t>
            </a:r>
            <a:r>
              <a:rPr lang="ko-KR" altLang="en-US" sz="16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화학사고를 대비를 위해</a:t>
            </a:r>
            <a:r>
              <a:rPr lang="en-US" altLang="ko-KR" sz="16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 </a:t>
            </a:r>
            <a:r>
              <a:rPr lang="ko-KR" altLang="en-US" sz="16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지역기관과의 협력체계 구축</a:t>
            </a:r>
            <a:endParaRPr lang="en-US" altLang="ko-KR" sz="1600">
              <a:solidFill>
                <a:prstClr val="black"/>
              </a:solidFill>
              <a:latin typeface="Tahoma" panose="020B0604030504040204" pitchFamily="34" charset="0"/>
              <a:ea typeface="맑은 고딕" panose="020B0503020000020004" pitchFamily="50" charset="-127"/>
              <a:cs typeface="Tahoma" panose="020B060403050404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ko-KR" altLang="en-US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구미화학재난합동방재센터</a:t>
            </a:r>
            <a:r>
              <a:rPr lang="en-US" altLang="ko-KR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&amp;</a:t>
            </a:r>
            <a:r>
              <a:rPr lang="ko-KR" altLang="en-US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환경공단 취급시설 기술지원 협약체결</a:t>
            </a:r>
            <a:r>
              <a:rPr lang="en-US" altLang="ko-KR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, </a:t>
            </a:r>
            <a:r>
              <a:rPr lang="ko-KR" altLang="en-US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소방서 훈련연계 진행</a:t>
            </a:r>
            <a:endParaRPr lang="en-US" altLang="ko-KR" sz="1600">
              <a:solidFill>
                <a:srgbClr val="002060"/>
              </a:solidFill>
              <a:latin typeface="Tahoma" panose="020B0604030504040204" pitchFamily="34" charset="0"/>
              <a:ea typeface="맑은 고딕" panose="020B0503020000020004" pitchFamily="50" charset="-127"/>
              <a:cs typeface="Tahoma" panose="020B0604030504040204" pitchFamily="34" charset="0"/>
            </a:endParaRPr>
          </a:p>
        </p:txBody>
      </p:sp>
      <p:grpSp>
        <p:nvGrpSpPr>
          <p:cNvPr id="29" name="그룹 28"/>
          <p:cNvGrpSpPr/>
          <p:nvPr/>
        </p:nvGrpSpPr>
        <p:grpSpPr>
          <a:xfrm>
            <a:off x="6281827" y="-6689"/>
            <a:ext cx="3637325" cy="470850"/>
            <a:chOff x="6079698" y="2936"/>
            <a:chExt cx="3637325" cy="470850"/>
          </a:xfrm>
        </p:grpSpPr>
        <p:sp>
          <p:nvSpPr>
            <p:cNvPr id="31" name="오각형 30"/>
            <p:cNvSpPr/>
            <p:nvPr/>
          </p:nvSpPr>
          <p:spPr>
            <a:xfrm>
              <a:off x="6079698" y="22212"/>
              <a:ext cx="1029190" cy="427870"/>
            </a:xfrm>
            <a:prstGeom prst="homePlat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>
                  <a:latin typeface="+mn-ea"/>
                </a:rPr>
                <a:t>일반현황</a:t>
              </a:r>
            </a:p>
          </p:txBody>
        </p:sp>
        <p:sp>
          <p:nvSpPr>
            <p:cNvPr id="32" name="갈매기형 수장 31"/>
            <p:cNvSpPr/>
            <p:nvPr/>
          </p:nvSpPr>
          <p:spPr>
            <a:xfrm>
              <a:off x="6977249" y="15117"/>
              <a:ext cx="996554" cy="440466"/>
            </a:xfrm>
            <a:prstGeom prst="chevron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3" name="갈매기형 수장 32"/>
            <p:cNvSpPr/>
            <p:nvPr/>
          </p:nvSpPr>
          <p:spPr>
            <a:xfrm>
              <a:off x="7821344" y="23266"/>
              <a:ext cx="996554" cy="440466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4" name="갈매기형 수장 33"/>
            <p:cNvSpPr/>
            <p:nvPr/>
          </p:nvSpPr>
          <p:spPr>
            <a:xfrm>
              <a:off x="8667009" y="23266"/>
              <a:ext cx="996554" cy="440466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077936" y="2936"/>
              <a:ext cx="7951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활동계획</a:t>
              </a:r>
              <a:endParaRPr lang="en-US" altLang="ko-KR">
                <a:solidFill>
                  <a:schemeClr val="bg1"/>
                </a:solidFill>
                <a:latin typeface="+mn-ea"/>
                <a:ea typeface="+mn-ea"/>
              </a:endParaRPr>
            </a:p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실행내용</a:t>
              </a:r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7959827" y="12121"/>
              <a:ext cx="890839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주요성과</a:t>
              </a:r>
              <a:endParaRPr lang="en-US" altLang="ko-KR">
                <a:solidFill>
                  <a:schemeClr val="bg1"/>
                </a:solidFill>
                <a:latin typeface="+mn-ea"/>
                <a:ea typeface="+mn-ea"/>
              </a:endParaRPr>
            </a:p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   평가</a:t>
              </a:r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8826184" y="86106"/>
              <a:ext cx="890839" cy="27699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향후계획</a:t>
              </a:r>
            </a:p>
          </p:txBody>
        </p:sp>
      </p:grpSp>
      <p:sp>
        <p:nvSpPr>
          <p:cNvPr id="28" name="모서리가 둥근 직사각형 27"/>
          <p:cNvSpPr/>
          <p:nvPr/>
        </p:nvSpPr>
        <p:spPr>
          <a:xfrm rot="20166498">
            <a:off x="5173596" y="2704133"/>
            <a:ext cx="1568629" cy="315107"/>
          </a:xfrm>
          <a:prstGeom prst="roundRect">
            <a:avLst/>
          </a:prstGeom>
          <a:gradFill flip="none" rotWithShape="1">
            <a:gsLst>
              <a:gs pos="0">
                <a:schemeClr val="accent6">
                  <a:alpha val="50000"/>
                </a:schemeClr>
              </a:gs>
              <a:gs pos="100000">
                <a:srgbClr val="C00000">
                  <a:alpha val="7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/>
              <a:t>한국환경공단 </a:t>
            </a:r>
            <a:r>
              <a:rPr lang="en-US" altLang="ko-KR" sz="1100"/>
              <a:t>MOU</a:t>
            </a:r>
            <a:endParaRPr lang="ko-KR" altLang="en-US" sz="1100"/>
          </a:p>
        </p:txBody>
      </p:sp>
      <p:sp>
        <p:nvSpPr>
          <p:cNvPr id="38" name="모서리가 둥근 직사각형 37"/>
          <p:cNvSpPr/>
          <p:nvPr/>
        </p:nvSpPr>
        <p:spPr>
          <a:xfrm rot="20166498">
            <a:off x="7183800" y="2698683"/>
            <a:ext cx="1568629" cy="315107"/>
          </a:xfrm>
          <a:prstGeom prst="roundRect">
            <a:avLst/>
          </a:prstGeom>
          <a:gradFill flip="none" rotWithShape="1">
            <a:gsLst>
              <a:gs pos="0">
                <a:schemeClr val="accent6">
                  <a:alpha val="50000"/>
                </a:schemeClr>
              </a:gs>
              <a:gs pos="100000">
                <a:srgbClr val="C00000">
                  <a:alpha val="7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/>
              <a:t>대구지방환경청 </a:t>
            </a:r>
            <a:r>
              <a:rPr lang="en-US" altLang="ko-KR" sz="1100"/>
              <a:t>MOU</a:t>
            </a:r>
            <a:endParaRPr lang="ko-KR" altLang="en-US" sz="1100"/>
          </a:p>
        </p:txBody>
      </p:sp>
      <p:sp>
        <p:nvSpPr>
          <p:cNvPr id="40" name="자유형 39"/>
          <p:cNvSpPr/>
          <p:nvPr/>
        </p:nvSpPr>
        <p:spPr bwMode="auto">
          <a:xfrm>
            <a:off x="4781556" y="3208668"/>
            <a:ext cx="198817" cy="2748070"/>
          </a:xfrm>
          <a:custGeom>
            <a:avLst/>
            <a:gdLst>
              <a:gd name="connsiteX0" fmla="*/ 0 w 651933"/>
              <a:gd name="connsiteY0" fmla="*/ 0 h 3903133"/>
              <a:gd name="connsiteX1" fmla="*/ 651933 w 651933"/>
              <a:gd name="connsiteY1" fmla="*/ 2023533 h 3903133"/>
              <a:gd name="connsiteX2" fmla="*/ 8467 w 651933"/>
              <a:gd name="connsiteY2" fmla="*/ 3903133 h 39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1933" h="3903133">
                <a:moveTo>
                  <a:pt x="0" y="0"/>
                </a:moveTo>
                <a:lnTo>
                  <a:pt x="651933" y="2023533"/>
                </a:lnTo>
                <a:lnTo>
                  <a:pt x="8467" y="3903133"/>
                </a:lnTo>
              </a:path>
            </a:pathLst>
          </a:custGeom>
          <a:noFill/>
          <a:ln w="31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800" kern="0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47" name="그림 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3359" y="5000965"/>
            <a:ext cx="2345046" cy="155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그림 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547" y="4881769"/>
            <a:ext cx="2276513" cy="1539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" name="모서리가 둥근 직사각형 49"/>
          <p:cNvSpPr/>
          <p:nvPr/>
        </p:nvSpPr>
        <p:spPr>
          <a:xfrm rot="20166498">
            <a:off x="5202669" y="4816432"/>
            <a:ext cx="1568629" cy="315107"/>
          </a:xfrm>
          <a:prstGeom prst="roundRect">
            <a:avLst/>
          </a:prstGeom>
          <a:gradFill flip="none" rotWithShape="1">
            <a:gsLst>
              <a:gs pos="0">
                <a:schemeClr val="accent6">
                  <a:alpha val="50000"/>
                </a:schemeClr>
              </a:gs>
              <a:gs pos="100000">
                <a:srgbClr val="C00000">
                  <a:alpha val="7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/>
              <a:t>관공서 합동훈련</a:t>
            </a:r>
          </a:p>
        </p:txBody>
      </p:sp>
    </p:spTree>
    <p:extLst>
      <p:ext uri="{BB962C8B-B14F-4D97-AF65-F5344CB8AC3E}">
        <p14:creationId xmlns:p14="http://schemas.microsoft.com/office/powerpoint/2010/main" val="3141794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그림 6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1388" y="2875135"/>
            <a:ext cx="2310236" cy="1637156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426415" y="2512014"/>
            <a:ext cx="3966845" cy="4201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>
              <a:lnSpc>
                <a:spcPct val="150000"/>
              </a:lnSpc>
              <a:defRPr/>
            </a:pPr>
            <a:r>
              <a:rPr lang="ko-KR" altLang="en-US" kern="0">
                <a:solidFill>
                  <a:prstClr val="black"/>
                </a:solidFill>
                <a:latin typeface="+mn-ea"/>
              </a:rPr>
              <a:t>■ </a:t>
            </a:r>
            <a:r>
              <a:rPr kumimoji="1" lang="ko-KR" altLang="en-US" kern="0">
                <a:solidFill>
                  <a:prstClr val="black"/>
                </a:solidFill>
                <a:latin typeface="+mn-ea"/>
                <a:ea typeface="+mn-ea"/>
              </a:rPr>
              <a:t>추진배경</a:t>
            </a:r>
            <a:endParaRPr kumimoji="1" lang="en-US" altLang="ko-KR" ker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환경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/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안전 관련법규 모니터링이 개정 時 수시로  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 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변경되는 법규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Risk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를 줄이기 위함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주요 법규개정사항 및 장비변경사항에 따른 인허가 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 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미적용으로 인한 인허가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RISK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감소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ko-KR" sz="110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ko-KR" altLang="en-US" kern="0">
                <a:solidFill>
                  <a:prstClr val="black"/>
                </a:solidFill>
                <a:latin typeface="+mn-ea"/>
              </a:rPr>
              <a:t>■ </a:t>
            </a:r>
            <a:r>
              <a:rPr lang="ko-KR" altLang="en-US" kern="0">
                <a:solidFill>
                  <a:prstClr val="black"/>
                </a:solidFill>
                <a:latin typeface="+mn-ea"/>
                <a:ea typeface="+mn-ea"/>
              </a:rPr>
              <a:t>문제점</a:t>
            </a:r>
            <a:endParaRPr lang="en-US" altLang="ko-KR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kern="0">
                <a:solidFill>
                  <a:prstClr val="black"/>
                </a:solidFill>
                <a:latin typeface="+mn-ea"/>
                <a:ea typeface="+mn-ea"/>
              </a:rPr>
              <a:t> 1. </a:t>
            </a:r>
            <a:r>
              <a:rPr lang="ko-KR" altLang="en-US" sz="1100" kern="0">
                <a:solidFill>
                  <a:prstClr val="black"/>
                </a:solidFill>
                <a:latin typeface="+mn-ea"/>
                <a:ea typeface="+mn-ea"/>
              </a:rPr>
              <a:t>변경관리 前 </a:t>
            </a:r>
            <a:r>
              <a:rPr lang="en-US" altLang="ko-KR" sz="1100" kern="0">
                <a:solidFill>
                  <a:prstClr val="black"/>
                </a:solidFill>
                <a:latin typeface="+mn-ea"/>
                <a:ea typeface="+mn-ea"/>
              </a:rPr>
              <a:t>Process </a:t>
            </a:r>
            <a:r>
              <a:rPr lang="ko-KR" altLang="en-US" sz="1100" kern="0">
                <a:solidFill>
                  <a:prstClr val="black"/>
                </a:solidFill>
                <a:latin typeface="+mn-ea"/>
                <a:ea typeface="+mn-ea"/>
              </a:rPr>
              <a:t>사전 미검토 多  </a:t>
            </a:r>
            <a:endParaRPr lang="en-US" altLang="ko-KR" sz="110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미검토 화학물질 사용 前 검토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Process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미흡 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설비 및 장비 사용 前 변경관리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Process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미흡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환경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/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안전관련법규 변경 時 모니터링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Process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미흡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endParaRPr lang="en-US" altLang="ko-KR" sz="110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ko-KR" altLang="en-US" kern="0">
                <a:solidFill>
                  <a:prstClr val="black"/>
                </a:solidFill>
                <a:latin typeface="+mn-ea"/>
                <a:ea typeface="+mn-ea"/>
              </a:rPr>
              <a:t>■ 추진사항</a:t>
            </a:r>
            <a:endParaRPr lang="en-US" altLang="ko-KR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kern="0">
                <a:solidFill>
                  <a:prstClr val="black"/>
                </a:solidFill>
                <a:latin typeface="+mn-ea"/>
                <a:ea typeface="+mn-ea"/>
              </a:rPr>
              <a:t> 1. </a:t>
            </a:r>
            <a:r>
              <a:rPr lang="ko-KR" altLang="en-US" sz="1100" kern="0">
                <a:solidFill>
                  <a:prstClr val="black"/>
                </a:solidFill>
                <a:latin typeface="+mn-ea"/>
                <a:ea typeface="+mn-ea"/>
              </a:rPr>
              <a:t>사전 검토용 </a:t>
            </a:r>
            <a:r>
              <a:rPr lang="en-US" altLang="ko-KR" sz="1100" kern="0">
                <a:solidFill>
                  <a:prstClr val="black"/>
                </a:solidFill>
                <a:latin typeface="+mn-ea"/>
                <a:ea typeface="+mn-ea"/>
              </a:rPr>
              <a:t>Blocking Process </a:t>
            </a:r>
            <a:r>
              <a:rPr lang="ko-KR" altLang="en-US" sz="1100" kern="0">
                <a:solidFill>
                  <a:prstClr val="black"/>
                </a:solidFill>
                <a:latin typeface="+mn-ea"/>
                <a:ea typeface="+mn-ea"/>
              </a:rPr>
              <a:t>구축</a:t>
            </a:r>
            <a:endParaRPr lang="en-US" altLang="ko-KR" sz="110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화학물질관리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: CMS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시스템을 통한 신규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/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변경 검토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설비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·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장비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·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법규 관리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: SHE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시스템을 통한 신규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/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변경 검토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</p:txBody>
      </p:sp>
      <p:cxnSp>
        <p:nvCxnSpPr>
          <p:cNvPr id="46" name="직선 연결선 45"/>
          <p:cNvCxnSpPr/>
          <p:nvPr/>
        </p:nvCxnSpPr>
        <p:spPr bwMode="auto">
          <a:xfrm>
            <a:off x="6065388" y="2268756"/>
            <a:ext cx="2921112" cy="0"/>
          </a:xfrm>
          <a:prstGeom prst="line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직선 연결선 48"/>
          <p:cNvCxnSpPr/>
          <p:nvPr/>
        </p:nvCxnSpPr>
        <p:spPr bwMode="auto">
          <a:xfrm>
            <a:off x="821900" y="2268756"/>
            <a:ext cx="2921112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6072183" y="1957998"/>
            <a:ext cx="2942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 latinLnBrk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1400" b="1" kern="0">
                <a:solidFill>
                  <a:prstClr val="black"/>
                </a:solidFill>
                <a:latin typeface="+mn-ea"/>
                <a:ea typeface="+mn-ea"/>
              </a:rPr>
              <a:t>추진실적</a:t>
            </a:r>
            <a:endParaRPr kumimoji="1" lang="ko-KR" altLang="en-US" sz="1400" b="1" kern="0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00500" y="1957998"/>
            <a:ext cx="2942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0">
              <a:defRPr/>
            </a:pPr>
            <a:r>
              <a:rPr lang="ko-KR" altLang="en-US" sz="1400" kern="0">
                <a:solidFill>
                  <a:prstClr val="black"/>
                </a:solidFill>
                <a:latin typeface="+mn-ea"/>
                <a:ea typeface="+mn-ea"/>
              </a:rPr>
              <a:t>개선사항</a:t>
            </a:r>
            <a:endParaRPr lang="ko-KR" altLang="en-US" sz="1400" kern="0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28" name="자유형 27"/>
          <p:cNvSpPr/>
          <p:nvPr/>
        </p:nvSpPr>
        <p:spPr bwMode="auto">
          <a:xfrm>
            <a:off x="4781556" y="3208668"/>
            <a:ext cx="198817" cy="2748070"/>
          </a:xfrm>
          <a:custGeom>
            <a:avLst/>
            <a:gdLst>
              <a:gd name="connsiteX0" fmla="*/ 0 w 651933"/>
              <a:gd name="connsiteY0" fmla="*/ 0 h 3903133"/>
              <a:gd name="connsiteX1" fmla="*/ 651933 w 651933"/>
              <a:gd name="connsiteY1" fmla="*/ 2023533 h 3903133"/>
              <a:gd name="connsiteX2" fmla="*/ 8467 w 651933"/>
              <a:gd name="connsiteY2" fmla="*/ 3903133 h 39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1933" h="3903133">
                <a:moveTo>
                  <a:pt x="0" y="0"/>
                </a:moveTo>
                <a:lnTo>
                  <a:pt x="651933" y="2023533"/>
                </a:lnTo>
                <a:lnTo>
                  <a:pt x="8467" y="3903133"/>
                </a:lnTo>
              </a:path>
            </a:pathLst>
          </a:custGeom>
          <a:noFill/>
          <a:ln w="31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800" ker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auto">
          <a:xfrm>
            <a:off x="0" y="1088534"/>
            <a:ext cx="9906000" cy="68390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2075" tIns="46037" rIns="92075" bIns="46037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16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기타 화학안전 강화방안으로 사내 변경관리 시스템 개선 추진</a:t>
            </a:r>
            <a:endParaRPr lang="en-US" altLang="ko-KR" sz="1600">
              <a:solidFill>
                <a:prstClr val="black"/>
              </a:solidFill>
              <a:latin typeface="Tahoma" panose="020B0604030504040204" pitchFamily="34" charset="0"/>
              <a:ea typeface="맑은 고딕" panose="020B0503020000020004" pitchFamily="50" charset="-127"/>
              <a:cs typeface="Tahoma" panose="020B060403050404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ko-KR" altLang="en-US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화학물질 </a:t>
            </a:r>
            <a:r>
              <a:rPr lang="en-US" altLang="ko-KR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&amp; </a:t>
            </a:r>
            <a:r>
              <a:rPr lang="ko-KR" altLang="en-US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장치설비 </a:t>
            </a:r>
            <a:r>
              <a:rPr lang="en-US" altLang="ko-KR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&amp; </a:t>
            </a:r>
            <a:r>
              <a:rPr lang="ko-KR" altLang="en-US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법규관리 모니터링 및 </a:t>
            </a:r>
            <a:r>
              <a:rPr lang="en-US" altLang="ko-KR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Blocking </a:t>
            </a:r>
            <a:r>
              <a:rPr lang="ko-KR" altLang="en-US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시스템 구축</a:t>
            </a:r>
            <a:endParaRPr lang="en-US" altLang="ko-KR" sz="1600">
              <a:solidFill>
                <a:srgbClr val="002060"/>
              </a:solidFill>
              <a:latin typeface="Tahoma" panose="020B0604030504040204" pitchFamily="34" charset="0"/>
              <a:ea typeface="맑은 고딕" panose="020B0503020000020004" pitchFamily="50" charset="-127"/>
              <a:cs typeface="Tahoma" panose="020B0604030504040204" pitchFamily="34" charset="0"/>
            </a:endParaRPr>
          </a:p>
        </p:txBody>
      </p:sp>
      <p:sp>
        <p:nvSpPr>
          <p:cNvPr id="29" name="Rectangle 153"/>
          <p:cNvSpPr>
            <a:spLocks noChangeArrowheads="1"/>
          </p:cNvSpPr>
          <p:nvPr/>
        </p:nvSpPr>
        <p:spPr bwMode="auto">
          <a:xfrm>
            <a:off x="255097" y="330022"/>
            <a:ext cx="8888903" cy="5355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24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기타 화학안전 강화</a:t>
            </a:r>
            <a:r>
              <a:rPr lang="en-US" altLang="ko-KR" sz="24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_</a:t>
            </a:r>
            <a:r>
              <a:rPr lang="ko-KR" altLang="en-US" sz="20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인허가 변경관리 ①</a:t>
            </a:r>
            <a:endParaRPr lang="ko-KR" altLang="en-US" sz="2000" dirty="0">
              <a:solidFill>
                <a:prstClr val="black"/>
              </a:solidFill>
              <a:latin typeface="Tahoma" panose="020B0604030504040204" pitchFamily="34" charset="0"/>
              <a:ea typeface="맑은 고딕" panose="020B0503020000020004" pitchFamily="50" charset="-127"/>
              <a:cs typeface="Tahoma" panose="020B0604030504040204" pitchFamily="34" charset="0"/>
            </a:endParaRPr>
          </a:p>
        </p:txBody>
      </p:sp>
      <p:sp>
        <p:nvSpPr>
          <p:cNvPr id="30" name="Line 7"/>
          <p:cNvSpPr>
            <a:spLocks noChangeShapeType="1"/>
          </p:cNvSpPr>
          <p:nvPr/>
        </p:nvSpPr>
        <p:spPr bwMode="auto">
          <a:xfrm>
            <a:off x="4611694" y="895805"/>
            <a:ext cx="5259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 dirty="0">
              <a:latin typeface="HY바다M" panose="02030600000101010101" pitchFamily="18" charset="-127"/>
            </a:endParaRPr>
          </a:p>
        </p:txBody>
      </p:sp>
      <p:sp>
        <p:nvSpPr>
          <p:cNvPr id="39" name="Line 8"/>
          <p:cNvSpPr>
            <a:spLocks noChangeShapeType="1"/>
          </p:cNvSpPr>
          <p:nvPr/>
        </p:nvSpPr>
        <p:spPr bwMode="auto">
          <a:xfrm flipV="1">
            <a:off x="34931" y="895805"/>
            <a:ext cx="47466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 dirty="0">
              <a:latin typeface="HY바다M" panose="02030600000101010101" pitchFamily="18" charset="-127"/>
            </a:endParaRPr>
          </a:p>
        </p:txBody>
      </p:sp>
      <p:pic>
        <p:nvPicPr>
          <p:cNvPr id="61" name="그림 6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9352" y="2769419"/>
            <a:ext cx="2195976" cy="1637156"/>
          </a:xfrm>
          <a:prstGeom prst="rect">
            <a:avLst/>
          </a:prstGeom>
        </p:spPr>
      </p:pic>
      <p:grpSp>
        <p:nvGrpSpPr>
          <p:cNvPr id="22" name="그룹 21"/>
          <p:cNvGrpSpPr/>
          <p:nvPr/>
        </p:nvGrpSpPr>
        <p:grpSpPr>
          <a:xfrm>
            <a:off x="6281827" y="-6689"/>
            <a:ext cx="3637325" cy="470850"/>
            <a:chOff x="6079698" y="2936"/>
            <a:chExt cx="3637325" cy="470850"/>
          </a:xfrm>
        </p:grpSpPr>
        <p:sp>
          <p:nvSpPr>
            <p:cNvPr id="23" name="오각형 22"/>
            <p:cNvSpPr/>
            <p:nvPr/>
          </p:nvSpPr>
          <p:spPr>
            <a:xfrm>
              <a:off x="6079698" y="22212"/>
              <a:ext cx="1029190" cy="427870"/>
            </a:xfrm>
            <a:prstGeom prst="homePlat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>
                  <a:latin typeface="+mn-ea"/>
                </a:rPr>
                <a:t>일반현황</a:t>
              </a:r>
            </a:p>
          </p:txBody>
        </p:sp>
        <p:sp>
          <p:nvSpPr>
            <p:cNvPr id="27" name="갈매기형 수장 26"/>
            <p:cNvSpPr/>
            <p:nvPr/>
          </p:nvSpPr>
          <p:spPr>
            <a:xfrm>
              <a:off x="6977249" y="15117"/>
              <a:ext cx="996554" cy="440466"/>
            </a:xfrm>
            <a:prstGeom prst="chevron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1" name="갈매기형 수장 30"/>
            <p:cNvSpPr/>
            <p:nvPr/>
          </p:nvSpPr>
          <p:spPr>
            <a:xfrm>
              <a:off x="7821344" y="23266"/>
              <a:ext cx="996554" cy="440466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2" name="갈매기형 수장 31"/>
            <p:cNvSpPr/>
            <p:nvPr/>
          </p:nvSpPr>
          <p:spPr>
            <a:xfrm>
              <a:off x="8667009" y="23266"/>
              <a:ext cx="996554" cy="440466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077936" y="2936"/>
              <a:ext cx="7951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활동계획</a:t>
              </a:r>
              <a:endParaRPr lang="en-US" altLang="ko-KR">
                <a:solidFill>
                  <a:schemeClr val="bg1"/>
                </a:solidFill>
                <a:latin typeface="+mn-ea"/>
                <a:ea typeface="+mn-ea"/>
              </a:endParaRPr>
            </a:p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실행내용</a:t>
              </a:r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7959827" y="12121"/>
              <a:ext cx="890839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주요성과</a:t>
              </a:r>
              <a:endParaRPr lang="en-US" altLang="ko-KR">
                <a:solidFill>
                  <a:schemeClr val="bg1"/>
                </a:solidFill>
                <a:latin typeface="+mn-ea"/>
                <a:ea typeface="+mn-ea"/>
              </a:endParaRPr>
            </a:p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   평가</a:t>
              </a:r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8826184" y="86106"/>
              <a:ext cx="890839" cy="27699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향후계획</a:t>
              </a:r>
            </a:p>
          </p:txBody>
        </p:sp>
      </p:grpSp>
      <p:sp>
        <p:nvSpPr>
          <p:cNvPr id="36" name="모서리가 둥근 직사각형 35"/>
          <p:cNvSpPr/>
          <p:nvPr/>
        </p:nvSpPr>
        <p:spPr>
          <a:xfrm rot="20166498">
            <a:off x="5217959" y="2611866"/>
            <a:ext cx="1568629" cy="315107"/>
          </a:xfrm>
          <a:prstGeom prst="roundRect">
            <a:avLst/>
          </a:prstGeom>
          <a:gradFill flip="none" rotWithShape="1">
            <a:gsLst>
              <a:gs pos="0">
                <a:schemeClr val="accent6">
                  <a:alpha val="50000"/>
                </a:schemeClr>
              </a:gs>
              <a:gs pos="100000">
                <a:srgbClr val="C00000">
                  <a:alpha val="7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/>
              <a:t>SHE</a:t>
            </a:r>
            <a:r>
              <a:rPr lang="ko-KR" altLang="en-US" sz="1100"/>
              <a:t>시스템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79378" y="4911319"/>
            <a:ext cx="2372245" cy="1640138"/>
          </a:xfrm>
          <a:prstGeom prst="rect">
            <a:avLst/>
          </a:prstGeom>
        </p:spPr>
      </p:pic>
      <p:pic>
        <p:nvPicPr>
          <p:cNvPr id="60" name="그림 5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29352" y="4786053"/>
            <a:ext cx="2195976" cy="1640138"/>
          </a:xfrm>
          <a:prstGeom prst="rect">
            <a:avLst/>
          </a:prstGeom>
        </p:spPr>
      </p:pic>
      <p:sp>
        <p:nvSpPr>
          <p:cNvPr id="37" name="모서리가 둥근 직사각형 36"/>
          <p:cNvSpPr/>
          <p:nvPr/>
        </p:nvSpPr>
        <p:spPr>
          <a:xfrm rot="20166498">
            <a:off x="5281074" y="4650533"/>
            <a:ext cx="1568629" cy="315107"/>
          </a:xfrm>
          <a:prstGeom prst="roundRect">
            <a:avLst/>
          </a:prstGeom>
          <a:gradFill flip="none" rotWithShape="1">
            <a:gsLst>
              <a:gs pos="0">
                <a:schemeClr val="accent6">
                  <a:alpha val="50000"/>
                </a:schemeClr>
              </a:gs>
              <a:gs pos="100000">
                <a:srgbClr val="C00000">
                  <a:alpha val="7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/>
              <a:t>CMS</a:t>
            </a:r>
            <a:r>
              <a:rPr lang="ko-KR" altLang="en-US" sz="1100"/>
              <a:t>시스템</a:t>
            </a:r>
          </a:p>
        </p:txBody>
      </p:sp>
    </p:spTree>
    <p:extLst>
      <p:ext uri="{BB962C8B-B14F-4D97-AF65-F5344CB8AC3E}">
        <p14:creationId xmlns:p14="http://schemas.microsoft.com/office/powerpoint/2010/main" val="40398277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모서리가 둥근 직사각형 9"/>
          <p:cNvSpPr/>
          <p:nvPr/>
        </p:nvSpPr>
        <p:spPr>
          <a:xfrm>
            <a:off x="660400" y="1363133"/>
            <a:ext cx="8492067" cy="4902200"/>
          </a:xfrm>
          <a:prstGeom prst="roundRect">
            <a:avLst>
              <a:gd name="adj" fmla="val 7305"/>
            </a:avLst>
          </a:prstGeom>
          <a:solidFill>
            <a:schemeClr val="bg1"/>
          </a:solidFill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/>
        </p:nvSpPr>
        <p:spPr>
          <a:xfrm>
            <a:off x="513003" y="1193793"/>
            <a:ext cx="2301395" cy="423334"/>
          </a:xfrm>
          <a:prstGeom prst="roundRect">
            <a:avLst>
              <a:gd name="adj" fmla="val 24667"/>
            </a:avLst>
          </a:prstGeom>
          <a:solidFill>
            <a:schemeClr val="accent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/>
              <a:t>정량적 평가</a:t>
            </a:r>
          </a:p>
        </p:txBody>
      </p:sp>
      <p:sp>
        <p:nvSpPr>
          <p:cNvPr id="18" name="Rectangle 153"/>
          <p:cNvSpPr>
            <a:spLocks noChangeArrowheads="1"/>
          </p:cNvSpPr>
          <p:nvPr/>
        </p:nvSpPr>
        <p:spPr bwMode="auto">
          <a:xfrm>
            <a:off x="255097" y="352207"/>
            <a:ext cx="8888903" cy="4911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24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주요성과 평가</a:t>
            </a:r>
            <a:r>
              <a:rPr lang="en-US" altLang="ko-KR" sz="24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_</a:t>
            </a:r>
            <a:r>
              <a:rPr lang="ko-KR" altLang="en-US" sz="20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정량적 평가</a:t>
            </a:r>
            <a:endParaRPr lang="ko-KR" altLang="en-US" sz="2000" dirty="0">
              <a:solidFill>
                <a:prstClr val="black"/>
              </a:solidFill>
              <a:latin typeface="Tahoma" panose="020B0604030504040204" pitchFamily="34" charset="0"/>
              <a:ea typeface="맑은 고딕" panose="020B0503020000020004" pitchFamily="50" charset="-127"/>
              <a:cs typeface="Tahoma" panose="020B0604030504040204" pitchFamily="34" charset="0"/>
            </a:endParaRPr>
          </a:p>
        </p:txBody>
      </p:sp>
      <p:sp>
        <p:nvSpPr>
          <p:cNvPr id="19" name="Line 7"/>
          <p:cNvSpPr>
            <a:spLocks noChangeShapeType="1"/>
          </p:cNvSpPr>
          <p:nvPr/>
        </p:nvSpPr>
        <p:spPr bwMode="auto">
          <a:xfrm>
            <a:off x="4611694" y="895805"/>
            <a:ext cx="5259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 dirty="0">
              <a:latin typeface="HY바다M" panose="02030600000101010101" pitchFamily="18" charset="-127"/>
            </a:endParaRPr>
          </a:p>
        </p:txBody>
      </p:sp>
      <p:sp>
        <p:nvSpPr>
          <p:cNvPr id="20" name="Line 8"/>
          <p:cNvSpPr>
            <a:spLocks noChangeShapeType="1"/>
          </p:cNvSpPr>
          <p:nvPr/>
        </p:nvSpPr>
        <p:spPr bwMode="auto">
          <a:xfrm flipV="1">
            <a:off x="34931" y="895805"/>
            <a:ext cx="47466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 dirty="0">
              <a:latin typeface="HY바다M" panose="02030600000101010101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85376" y="1816653"/>
            <a:ext cx="430373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>
              <a:lnSpc>
                <a:spcPct val="150000"/>
              </a:lnSpc>
              <a:defRPr/>
            </a:pPr>
            <a:r>
              <a:rPr lang="ko-KR" altLang="en-US" sz="1400" kern="0">
                <a:solidFill>
                  <a:prstClr val="black"/>
                </a:solidFill>
                <a:latin typeface="+mn-ea"/>
              </a:rPr>
              <a:t>■ </a:t>
            </a:r>
            <a:r>
              <a:rPr lang="ko-KR" altLang="en-US" sz="1400" kern="0">
                <a:solidFill>
                  <a:prstClr val="black"/>
                </a:solidFill>
                <a:latin typeface="+mn-ea"/>
                <a:ea typeface="+mn-ea"/>
              </a:rPr>
              <a:t>아차사고 발생 </a:t>
            </a:r>
            <a:r>
              <a:rPr lang="en-US" altLang="ko-KR" sz="1400" kern="0">
                <a:solidFill>
                  <a:prstClr val="black"/>
                </a:solidFill>
                <a:latin typeface="+mn-ea"/>
                <a:ea typeface="+mn-ea"/>
              </a:rPr>
              <a:t>Trend(</a:t>
            </a:r>
            <a:r>
              <a:rPr lang="ko-KR" altLang="en-US" sz="1400" kern="0">
                <a:solidFill>
                  <a:prstClr val="black"/>
                </a:solidFill>
                <a:latin typeface="+mn-ea"/>
                <a:ea typeface="+mn-ea"/>
              </a:rPr>
              <a:t>안전사고 포함</a:t>
            </a:r>
            <a:r>
              <a:rPr lang="en-US" altLang="ko-KR" sz="1400" kern="0">
                <a:solidFill>
                  <a:prstClr val="black"/>
                </a:solidFill>
                <a:latin typeface="+mn-ea"/>
                <a:ea typeface="+mn-ea"/>
              </a:rPr>
              <a:t>)</a:t>
            </a:r>
          </a:p>
        </p:txBody>
      </p:sp>
      <p:graphicFrame>
        <p:nvGraphicFramePr>
          <p:cNvPr id="29" name="차트 28"/>
          <p:cNvGraphicFramePr/>
          <p:nvPr>
            <p:extLst>
              <p:ext uri="{D42A27DB-BD31-4B8C-83A1-F6EECF244321}">
                <p14:modId xmlns:p14="http://schemas.microsoft.com/office/powerpoint/2010/main" val="3430670195"/>
              </p:ext>
            </p:extLst>
          </p:nvPr>
        </p:nvGraphicFramePr>
        <p:xfrm>
          <a:off x="644306" y="2232151"/>
          <a:ext cx="4340183" cy="15820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32" name="직선 연결선 31"/>
          <p:cNvCxnSpPr/>
          <p:nvPr/>
        </p:nvCxnSpPr>
        <p:spPr>
          <a:xfrm>
            <a:off x="4992699" y="1857543"/>
            <a:ext cx="0" cy="4051405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930455" y="3991202"/>
            <a:ext cx="368123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>
              <a:lnSpc>
                <a:spcPct val="150000"/>
              </a:lnSpc>
              <a:defRPr/>
            </a:pPr>
            <a:r>
              <a:rPr lang="ko-KR" altLang="en-US" sz="1400" kern="0">
                <a:solidFill>
                  <a:prstClr val="black"/>
                </a:solidFill>
                <a:latin typeface="+mn-ea"/>
              </a:rPr>
              <a:t>■ </a:t>
            </a:r>
            <a:r>
              <a:rPr lang="ko-KR" altLang="en-US" sz="1400" kern="0">
                <a:solidFill>
                  <a:prstClr val="black"/>
                </a:solidFill>
                <a:latin typeface="+mn-ea"/>
                <a:ea typeface="+mn-ea"/>
              </a:rPr>
              <a:t>유해화학물질 취급담당자 교육 수료인원</a:t>
            </a:r>
            <a:endParaRPr lang="en-US" altLang="ko-KR" sz="1400" kern="0">
              <a:solidFill>
                <a:prstClr val="black"/>
              </a:solidFill>
              <a:latin typeface="+mn-ea"/>
              <a:ea typeface="+mn-ea"/>
            </a:endParaRPr>
          </a:p>
        </p:txBody>
      </p:sp>
      <p:graphicFrame>
        <p:nvGraphicFramePr>
          <p:cNvPr id="37" name="차트 36"/>
          <p:cNvGraphicFramePr/>
          <p:nvPr>
            <p:extLst>
              <p:ext uri="{D42A27DB-BD31-4B8C-83A1-F6EECF244321}">
                <p14:modId xmlns:p14="http://schemas.microsoft.com/office/powerpoint/2010/main" val="2531668367"/>
              </p:ext>
            </p:extLst>
          </p:nvPr>
        </p:nvGraphicFramePr>
        <p:xfrm>
          <a:off x="602044" y="4447590"/>
          <a:ext cx="4340183" cy="15820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8" name="모서리가 둥근 직사각형 37"/>
          <p:cNvSpPr/>
          <p:nvPr/>
        </p:nvSpPr>
        <p:spPr>
          <a:xfrm>
            <a:off x="5348280" y="2086379"/>
            <a:ext cx="3564923" cy="139894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en-US" altLang="ko-KR" b="0">
                <a:solidFill>
                  <a:schemeClr val="tx1"/>
                </a:solidFill>
                <a:latin typeface="+mn-ea"/>
              </a:rPr>
              <a:t>1. </a:t>
            </a:r>
            <a:r>
              <a:rPr lang="ko-KR" altLang="en-US" b="0">
                <a:solidFill>
                  <a:schemeClr val="tx1"/>
                </a:solidFill>
                <a:latin typeface="+mn-ea"/>
              </a:rPr>
              <a:t>아차사고 발생건수 지속감소 </a:t>
            </a:r>
            <a:r>
              <a:rPr lang="en-US" altLang="ko-KR" b="0">
                <a:solidFill>
                  <a:schemeClr val="tx1"/>
                </a:solidFill>
                <a:latin typeface="+mn-ea"/>
              </a:rPr>
              <a:t>Trend</a:t>
            </a:r>
          </a:p>
          <a:p>
            <a:pPr algn="just">
              <a:lnSpc>
                <a:spcPct val="150000"/>
              </a:lnSpc>
            </a:pPr>
            <a:r>
              <a:rPr lang="en-US" altLang="ko-KR" b="0">
                <a:solidFill>
                  <a:schemeClr val="tx1"/>
                </a:solidFill>
                <a:latin typeface="+mn-ea"/>
              </a:rPr>
              <a:t>  (Gas / Chmeical </a:t>
            </a:r>
            <a:r>
              <a:rPr lang="ko-KR" altLang="en-US" b="0">
                <a:solidFill>
                  <a:schemeClr val="tx1"/>
                </a:solidFill>
                <a:latin typeface="+mn-ea"/>
              </a:rPr>
              <a:t>관련 사고 限</a:t>
            </a:r>
            <a:r>
              <a:rPr lang="en-US" altLang="ko-KR" b="0">
                <a:solidFill>
                  <a:schemeClr val="tx1"/>
                </a:solidFill>
                <a:latin typeface="+mn-ea"/>
              </a:rPr>
              <a:t>)</a:t>
            </a:r>
          </a:p>
          <a:p>
            <a:pPr algn="just">
              <a:lnSpc>
                <a:spcPct val="150000"/>
              </a:lnSpc>
            </a:pPr>
            <a:r>
              <a:rPr lang="en-US" altLang="ko-KR" b="0">
                <a:solidFill>
                  <a:schemeClr val="tx1"/>
                </a:solidFill>
                <a:latin typeface="+mn-ea"/>
              </a:rPr>
              <a:t>2. </a:t>
            </a:r>
            <a:r>
              <a:rPr lang="ko-KR" altLang="en-US" b="0">
                <a:solidFill>
                  <a:schemeClr val="tx1"/>
                </a:solidFill>
                <a:latin typeface="+mn-ea"/>
              </a:rPr>
              <a:t>유해화학물질 취급담당자 인원 지속 확대</a:t>
            </a:r>
            <a:endParaRPr lang="en-US" altLang="ko-KR" b="0">
              <a:solidFill>
                <a:schemeClr val="tx1"/>
              </a:solidFill>
              <a:latin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ko-KR" b="0">
                <a:solidFill>
                  <a:schemeClr val="tx1"/>
                </a:solidFill>
                <a:latin typeface="+mn-ea"/>
              </a:rPr>
              <a:t> (</a:t>
            </a:r>
            <a:r>
              <a:rPr lang="ko-KR" altLang="en-US" b="0">
                <a:solidFill>
                  <a:schemeClr val="tx1"/>
                </a:solidFill>
                <a:latin typeface="+mn-ea"/>
              </a:rPr>
              <a:t>직접취급 인원 外</a:t>
            </a:r>
            <a:r>
              <a:rPr lang="en-US" altLang="ko-KR" b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b="0">
                <a:solidFill>
                  <a:schemeClr val="tx1"/>
                </a:solidFill>
                <a:latin typeface="+mn-ea"/>
              </a:rPr>
              <a:t>간접 취급 및 관리 인원</a:t>
            </a:r>
            <a:r>
              <a:rPr lang="en-US" altLang="ko-KR" b="0">
                <a:solidFill>
                  <a:schemeClr val="tx1"/>
                </a:solidFill>
                <a:latin typeface="+mn-ea"/>
              </a:rPr>
              <a:t>)</a:t>
            </a:r>
            <a:endParaRPr lang="ko-KR" altLang="en-US" b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290121" y="4957542"/>
            <a:ext cx="3681239" cy="766755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 latinLnBrk="0">
              <a:lnSpc>
                <a:spcPct val="150000"/>
              </a:lnSpc>
              <a:defRPr/>
            </a:pPr>
            <a:r>
              <a:rPr lang="ko-KR" altLang="en-US" sz="1400" kern="0">
                <a:solidFill>
                  <a:prstClr val="black"/>
                </a:solidFill>
                <a:latin typeface="+mn-ea"/>
                <a:ea typeface="+mn-ea"/>
              </a:rPr>
              <a:t>교육인원 확대 및 사고 </a:t>
            </a:r>
            <a:r>
              <a:rPr lang="en-US" altLang="ko-KR" sz="1400" kern="0">
                <a:solidFill>
                  <a:prstClr val="black"/>
                </a:solidFill>
                <a:latin typeface="+mn-ea"/>
                <a:ea typeface="+mn-ea"/>
              </a:rPr>
              <a:t>Risk </a:t>
            </a:r>
            <a:r>
              <a:rPr lang="ko-KR" altLang="en-US" sz="1400" kern="0">
                <a:solidFill>
                  <a:prstClr val="black"/>
                </a:solidFill>
                <a:latin typeface="+mn-ea"/>
                <a:ea typeface="+mn-ea"/>
              </a:rPr>
              <a:t>감소효과로 </a:t>
            </a:r>
            <a:r>
              <a:rPr lang="ko-KR" altLang="en-US" sz="1400" kern="0">
                <a:solidFill>
                  <a:schemeClr val="accent6">
                    <a:lumMod val="50000"/>
                  </a:schemeClr>
                </a:solidFill>
                <a:latin typeface="+mn-ea"/>
                <a:ea typeface="+mn-ea"/>
              </a:rPr>
              <a:t>성공적인 안전문화 정착</a:t>
            </a:r>
            <a:endParaRPr lang="en-US" altLang="ko-KR" sz="1400" kern="0">
              <a:solidFill>
                <a:schemeClr val="accent6">
                  <a:lumMod val="50000"/>
                </a:schemeClr>
              </a:solidFill>
              <a:latin typeface="+mn-ea"/>
              <a:ea typeface="+mn-ea"/>
            </a:endParaRPr>
          </a:p>
        </p:txBody>
      </p:sp>
      <p:grpSp>
        <p:nvGrpSpPr>
          <p:cNvPr id="21" name="그룹 20"/>
          <p:cNvGrpSpPr/>
          <p:nvPr/>
        </p:nvGrpSpPr>
        <p:grpSpPr>
          <a:xfrm>
            <a:off x="6281827" y="-6689"/>
            <a:ext cx="3637325" cy="470850"/>
            <a:chOff x="6079698" y="2936"/>
            <a:chExt cx="3637325" cy="470850"/>
          </a:xfrm>
        </p:grpSpPr>
        <p:sp>
          <p:nvSpPr>
            <p:cNvPr id="22" name="오각형 21"/>
            <p:cNvSpPr/>
            <p:nvPr/>
          </p:nvSpPr>
          <p:spPr>
            <a:xfrm>
              <a:off x="6079698" y="22212"/>
              <a:ext cx="1029190" cy="427870"/>
            </a:xfrm>
            <a:prstGeom prst="homePlat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>
                  <a:latin typeface="+mn-ea"/>
                </a:rPr>
                <a:t>일반현황</a:t>
              </a:r>
            </a:p>
          </p:txBody>
        </p:sp>
        <p:sp>
          <p:nvSpPr>
            <p:cNvPr id="23" name="갈매기형 수장 22"/>
            <p:cNvSpPr/>
            <p:nvPr/>
          </p:nvSpPr>
          <p:spPr>
            <a:xfrm>
              <a:off x="6977249" y="15117"/>
              <a:ext cx="996554" cy="440466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4" name="갈매기형 수장 23"/>
            <p:cNvSpPr/>
            <p:nvPr/>
          </p:nvSpPr>
          <p:spPr>
            <a:xfrm>
              <a:off x="7821344" y="23266"/>
              <a:ext cx="996554" cy="440466"/>
            </a:xfrm>
            <a:prstGeom prst="chevron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5" name="갈매기형 수장 24"/>
            <p:cNvSpPr/>
            <p:nvPr/>
          </p:nvSpPr>
          <p:spPr>
            <a:xfrm>
              <a:off x="8667009" y="23266"/>
              <a:ext cx="996554" cy="440466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077936" y="2936"/>
              <a:ext cx="7951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활동계획</a:t>
              </a:r>
              <a:endParaRPr lang="en-US" altLang="ko-KR">
                <a:solidFill>
                  <a:schemeClr val="bg1"/>
                </a:solidFill>
                <a:latin typeface="+mn-ea"/>
                <a:ea typeface="+mn-ea"/>
              </a:endParaRPr>
            </a:p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실행내용</a:t>
              </a:r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7959827" y="12121"/>
              <a:ext cx="890839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주요성과</a:t>
              </a:r>
              <a:endParaRPr lang="en-US" altLang="ko-KR">
                <a:solidFill>
                  <a:schemeClr val="bg1"/>
                </a:solidFill>
                <a:latin typeface="+mn-ea"/>
                <a:ea typeface="+mn-ea"/>
              </a:endParaRPr>
            </a:p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   평가</a:t>
              </a:r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8826184" y="86106"/>
              <a:ext cx="890839" cy="27699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향후계획</a:t>
              </a:r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4245913" y="2200836"/>
            <a:ext cx="6963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/>
              <a:t>(</a:t>
            </a:r>
            <a:r>
              <a:rPr lang="ko-KR" altLang="en-US"/>
              <a:t>건수</a:t>
            </a:r>
            <a:r>
              <a:rPr lang="en-US" altLang="ko-KR"/>
              <a:t>)</a:t>
            </a:r>
            <a:endParaRPr lang="ko-KR" altLang="en-US"/>
          </a:p>
        </p:txBody>
      </p:sp>
      <p:sp>
        <p:nvSpPr>
          <p:cNvPr id="54" name="TextBox 53"/>
          <p:cNvSpPr txBox="1"/>
          <p:nvPr/>
        </p:nvSpPr>
        <p:spPr>
          <a:xfrm>
            <a:off x="4465894" y="4319675"/>
            <a:ext cx="656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/>
              <a:t>(</a:t>
            </a:r>
            <a:r>
              <a:rPr lang="ko-KR" altLang="en-US"/>
              <a:t>명</a:t>
            </a:r>
            <a:r>
              <a:rPr lang="en-US" altLang="ko-KR"/>
              <a:t>)</a:t>
            </a:r>
            <a:endParaRPr lang="ko-KR" altLang="en-US"/>
          </a:p>
        </p:txBody>
      </p:sp>
      <p:sp>
        <p:nvSpPr>
          <p:cNvPr id="30" name="이등변 삼각형 29"/>
          <p:cNvSpPr/>
          <p:nvPr/>
        </p:nvSpPr>
        <p:spPr>
          <a:xfrm rot="10800000">
            <a:off x="5542573" y="3992071"/>
            <a:ext cx="3176336" cy="539015"/>
          </a:xfrm>
          <a:prstGeom prst="triangl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87744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모서리가 둥근 직사각형 9"/>
          <p:cNvSpPr/>
          <p:nvPr/>
        </p:nvSpPr>
        <p:spPr>
          <a:xfrm>
            <a:off x="660400" y="1363133"/>
            <a:ext cx="8492067" cy="4902200"/>
          </a:xfrm>
          <a:prstGeom prst="roundRect">
            <a:avLst>
              <a:gd name="adj" fmla="val 7305"/>
            </a:avLst>
          </a:prstGeom>
          <a:solidFill>
            <a:schemeClr val="bg1"/>
          </a:solidFill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/>
        </p:nvSpPr>
        <p:spPr>
          <a:xfrm>
            <a:off x="513003" y="1193793"/>
            <a:ext cx="2301395" cy="423334"/>
          </a:xfrm>
          <a:prstGeom prst="roundRect">
            <a:avLst>
              <a:gd name="adj" fmla="val 24667"/>
            </a:avLst>
          </a:prstGeom>
          <a:solidFill>
            <a:schemeClr val="accent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/>
              <a:t>정성적 평가</a:t>
            </a:r>
          </a:p>
        </p:txBody>
      </p:sp>
      <p:sp>
        <p:nvSpPr>
          <p:cNvPr id="18" name="Rectangle 153"/>
          <p:cNvSpPr>
            <a:spLocks noChangeArrowheads="1"/>
          </p:cNvSpPr>
          <p:nvPr/>
        </p:nvSpPr>
        <p:spPr bwMode="auto">
          <a:xfrm>
            <a:off x="255097" y="352207"/>
            <a:ext cx="8888903" cy="4911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24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주요성과 평가</a:t>
            </a:r>
            <a:r>
              <a:rPr lang="en-US" altLang="ko-KR" sz="24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_</a:t>
            </a:r>
            <a:r>
              <a:rPr lang="ko-KR" altLang="en-US" sz="20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정성적 평가</a:t>
            </a:r>
            <a:endParaRPr lang="ko-KR" altLang="en-US" sz="2000" dirty="0">
              <a:solidFill>
                <a:prstClr val="black"/>
              </a:solidFill>
              <a:latin typeface="Tahoma" panose="020B0604030504040204" pitchFamily="34" charset="0"/>
              <a:ea typeface="맑은 고딕" panose="020B0503020000020004" pitchFamily="50" charset="-127"/>
              <a:cs typeface="Tahoma" panose="020B0604030504040204" pitchFamily="34" charset="0"/>
            </a:endParaRPr>
          </a:p>
        </p:txBody>
      </p:sp>
      <p:sp>
        <p:nvSpPr>
          <p:cNvPr id="19" name="Line 7"/>
          <p:cNvSpPr>
            <a:spLocks noChangeShapeType="1"/>
          </p:cNvSpPr>
          <p:nvPr/>
        </p:nvSpPr>
        <p:spPr bwMode="auto">
          <a:xfrm>
            <a:off x="4611694" y="895805"/>
            <a:ext cx="5259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 dirty="0">
              <a:latin typeface="HY바다M" panose="02030600000101010101" pitchFamily="18" charset="-127"/>
            </a:endParaRPr>
          </a:p>
        </p:txBody>
      </p:sp>
      <p:sp>
        <p:nvSpPr>
          <p:cNvPr id="20" name="Line 8"/>
          <p:cNvSpPr>
            <a:spLocks noChangeShapeType="1"/>
          </p:cNvSpPr>
          <p:nvPr/>
        </p:nvSpPr>
        <p:spPr bwMode="auto">
          <a:xfrm flipV="1">
            <a:off x="34931" y="895805"/>
            <a:ext cx="47466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 dirty="0">
              <a:latin typeface="HY바다M" panose="02030600000101010101" pitchFamily="18" charset="-127"/>
            </a:endParaRPr>
          </a:p>
        </p:txBody>
      </p:sp>
      <p:sp>
        <p:nvSpPr>
          <p:cNvPr id="75" name="모서리가 둥근 직사각형 74"/>
          <p:cNvSpPr/>
          <p:nvPr/>
        </p:nvSpPr>
        <p:spPr>
          <a:xfrm>
            <a:off x="1593307" y="2048065"/>
            <a:ext cx="6758754" cy="66449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alpha val="80000"/>
                </a:schemeClr>
              </a:gs>
              <a:gs pos="100000">
                <a:srgbClr val="C00000">
                  <a:alpha val="9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800"/>
              <a:t>화학물질 안전관리에 대한 기틀을 마련하였으나</a:t>
            </a:r>
            <a:r>
              <a:rPr lang="en-US" altLang="ko-KR" sz="1800"/>
              <a:t>,</a:t>
            </a:r>
          </a:p>
          <a:p>
            <a:pPr algn="ctr"/>
            <a:r>
              <a:rPr lang="en-US" altLang="ko-KR" sz="2400">
                <a:solidFill>
                  <a:schemeClr val="accent5">
                    <a:lumMod val="20000"/>
                    <a:lumOff val="80000"/>
                  </a:schemeClr>
                </a:solidFill>
              </a:rPr>
              <a:t>Risk Zero</a:t>
            </a:r>
            <a:r>
              <a:rPr lang="ko-KR" altLang="en-US" sz="1800"/>
              <a:t>를 위한 꾸준한 투자 및 확대전개가 필요함</a:t>
            </a:r>
          </a:p>
        </p:txBody>
      </p:sp>
      <p:grpSp>
        <p:nvGrpSpPr>
          <p:cNvPr id="12" name="그룹 11"/>
          <p:cNvGrpSpPr/>
          <p:nvPr/>
        </p:nvGrpSpPr>
        <p:grpSpPr>
          <a:xfrm>
            <a:off x="3744468" y="2964821"/>
            <a:ext cx="2325366" cy="2942257"/>
            <a:chOff x="3630168" y="3035633"/>
            <a:chExt cx="2325366" cy="2942257"/>
          </a:xfrm>
        </p:grpSpPr>
        <p:sp>
          <p:nvSpPr>
            <p:cNvPr id="73" name="모서리가 둥근 직사각형 72"/>
            <p:cNvSpPr/>
            <p:nvPr/>
          </p:nvSpPr>
          <p:spPr>
            <a:xfrm>
              <a:off x="3630168" y="3035633"/>
              <a:ext cx="2325366" cy="294225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latinLnBrk="0">
                <a:lnSpc>
                  <a:spcPct val="130000"/>
                </a:lnSpc>
              </a:pPr>
              <a:r>
                <a:rPr lang="ko-KR" altLang="en-US" sz="1400">
                  <a:solidFill>
                    <a:schemeClr val="dk1"/>
                  </a:solidFill>
                  <a:latin typeface="Tahoma" panose="020B0604030504040204" pitchFamily="34" charset="0"/>
                  <a:ea typeface="맑은 고딕" panose="020B0503020000020004" pitchFamily="50" charset="-127"/>
                  <a:cs typeface="Tahoma" pitchFamily="34" charset="0"/>
                </a:rPr>
                <a:t>내</a:t>
              </a:r>
              <a:r>
                <a:rPr lang="en-US" altLang="ko-KR" sz="1400">
                  <a:solidFill>
                    <a:schemeClr val="dk1"/>
                  </a:solidFill>
                  <a:latin typeface="Tahoma" panose="020B0604030504040204" pitchFamily="34" charset="0"/>
                  <a:ea typeface="맑은 고딕" panose="020B0503020000020004" pitchFamily="50" charset="-127"/>
                  <a:cs typeface="Tahoma" pitchFamily="34" charset="0"/>
                </a:rPr>
                <a:t>/</a:t>
              </a:r>
              <a:r>
                <a:rPr lang="ko-KR" altLang="en-US" sz="1400">
                  <a:solidFill>
                    <a:schemeClr val="dk1"/>
                  </a:solidFill>
                  <a:latin typeface="Tahoma" panose="020B0604030504040204" pitchFamily="34" charset="0"/>
                  <a:ea typeface="맑은 고딕" panose="020B0503020000020004" pitchFamily="50" charset="-127"/>
                  <a:cs typeface="Tahoma" pitchFamily="34" charset="0"/>
                </a:rPr>
                <a:t>외부 비상대응</a:t>
              </a:r>
              <a:endParaRPr lang="en-US" altLang="ko-KR" sz="1400">
                <a:solidFill>
                  <a:schemeClr val="dk1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itchFamily="34" charset="0"/>
              </a:endParaRPr>
            </a:p>
            <a:p>
              <a:pPr algn="ctr" latinLnBrk="0">
                <a:lnSpc>
                  <a:spcPct val="130000"/>
                </a:lnSpc>
              </a:pPr>
              <a:r>
                <a:rPr lang="ko-KR" altLang="en-US" sz="1400">
                  <a:solidFill>
                    <a:schemeClr val="dk1"/>
                  </a:solidFill>
                  <a:latin typeface="Tahoma" panose="020B0604030504040204" pitchFamily="34" charset="0"/>
                  <a:ea typeface="맑은 고딕" panose="020B0503020000020004" pitchFamily="50" charset="-127"/>
                  <a:cs typeface="Tahoma" pitchFamily="34" charset="0"/>
                </a:rPr>
                <a:t>체계 방안</a:t>
              </a:r>
              <a:endParaRPr lang="en-US" altLang="ko-KR" sz="1400">
                <a:solidFill>
                  <a:schemeClr val="dk1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itchFamily="34" charset="0"/>
              </a:endParaRPr>
            </a:p>
            <a:p>
              <a:pPr algn="ctr" latinLnBrk="0">
                <a:lnSpc>
                  <a:spcPct val="130000"/>
                </a:lnSpc>
              </a:pPr>
              <a:endParaRPr lang="en-US" altLang="ko-KR">
                <a:solidFill>
                  <a:schemeClr val="dk1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itchFamily="34" charset="0"/>
              </a:endParaRPr>
            </a:p>
            <a:p>
              <a:pPr algn="ctr" latinLnBrk="0">
                <a:lnSpc>
                  <a:spcPct val="130000"/>
                </a:lnSpc>
              </a:pPr>
              <a:endParaRPr lang="en-US" altLang="ko-KR">
                <a:solidFill>
                  <a:schemeClr val="dk1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itchFamily="34" charset="0"/>
              </a:endParaRPr>
            </a:p>
            <a:p>
              <a:pPr algn="ctr" latinLnBrk="0">
                <a:lnSpc>
                  <a:spcPct val="130000"/>
                </a:lnSpc>
              </a:pPr>
              <a:endParaRPr lang="en-US" altLang="ko-KR">
                <a:solidFill>
                  <a:schemeClr val="dk1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itchFamily="34" charset="0"/>
              </a:endParaRPr>
            </a:p>
            <a:p>
              <a:pPr algn="ctr" latinLnBrk="0">
                <a:lnSpc>
                  <a:spcPct val="130000"/>
                </a:lnSpc>
              </a:pPr>
              <a:endParaRPr lang="en-US" altLang="ko-KR">
                <a:solidFill>
                  <a:schemeClr val="dk1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itchFamily="34" charset="0"/>
              </a:endParaRPr>
            </a:p>
            <a:p>
              <a:pPr algn="ctr" latinLnBrk="0">
                <a:lnSpc>
                  <a:spcPct val="130000"/>
                </a:lnSpc>
              </a:pPr>
              <a:endParaRPr lang="en-US" altLang="ko-KR">
                <a:solidFill>
                  <a:schemeClr val="dk1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itchFamily="34" charset="0"/>
              </a:endParaRPr>
            </a:p>
            <a:p>
              <a:pPr algn="ctr" latinLnBrk="0">
                <a:lnSpc>
                  <a:spcPct val="130000"/>
                </a:lnSpc>
              </a:pPr>
              <a:endParaRPr lang="en-US" altLang="ko-KR">
                <a:solidFill>
                  <a:schemeClr val="dk1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itchFamily="34" charset="0"/>
              </a:endParaRPr>
            </a:p>
            <a:p>
              <a:pPr algn="ctr" latinLnBrk="0">
                <a:lnSpc>
                  <a:spcPct val="130000"/>
                </a:lnSpc>
              </a:pPr>
              <a:endParaRPr lang="en-US" altLang="ko-KR">
                <a:solidFill>
                  <a:schemeClr val="dk1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itchFamily="34" charset="0"/>
              </a:endParaRPr>
            </a:p>
            <a:p>
              <a:pPr algn="ctr" latinLnBrk="0">
                <a:lnSpc>
                  <a:spcPct val="130000"/>
                </a:lnSpc>
              </a:pPr>
              <a:endParaRPr lang="en-US" altLang="ko-KR">
                <a:solidFill>
                  <a:schemeClr val="dk1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itchFamily="34" charset="0"/>
              </a:endParaRPr>
            </a:p>
            <a:p>
              <a:pPr algn="ctr" latinLnBrk="0">
                <a:lnSpc>
                  <a:spcPct val="130000"/>
                </a:lnSpc>
              </a:pPr>
              <a:endParaRPr lang="ko-KR" altLang="en-US">
                <a:solidFill>
                  <a:schemeClr val="dk1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itchFamily="34" charset="0"/>
              </a:endParaRPr>
            </a:p>
          </p:txBody>
        </p:sp>
        <p:sp>
          <p:nvSpPr>
            <p:cNvPr id="36" name="직사각형 35">
              <a:extLst>
                <a:ext uri="{FF2B5EF4-FFF2-40B4-BE49-F238E27FC236}">
                  <a16:creationId xmlns:a16="http://schemas.microsoft.com/office/drawing/2014/main" id="{20E6EF8F-A63D-485C-B4FE-8940860E2196}"/>
                </a:ext>
              </a:extLst>
            </p:cNvPr>
            <p:cNvSpPr/>
            <p:nvPr/>
          </p:nvSpPr>
          <p:spPr>
            <a:xfrm>
              <a:off x="3738073" y="3855284"/>
              <a:ext cx="2113971" cy="34116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 cmpd="sng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ko-KR" altLang="en-US" sz="1050">
                  <a:ln>
                    <a:solidFill>
                      <a:srgbClr val="5B9BD5">
                        <a:shade val="50000"/>
                        <a:alpha val="0"/>
                      </a:srgbClr>
                    </a:solidFill>
                  </a:ln>
                  <a:solidFill>
                    <a:prstClr val="black"/>
                  </a:solidFill>
                  <a:latin typeface="+mn-ea"/>
                  <a:cs typeface="Tahoma" panose="020B0604030504040204" pitchFamily="34" charset="0"/>
                </a:rPr>
                <a:t>사회 </a:t>
              </a:r>
              <a:r>
                <a:rPr lang="en-US" altLang="ko-KR" sz="1050">
                  <a:ln>
                    <a:solidFill>
                      <a:srgbClr val="5B9BD5">
                        <a:shade val="50000"/>
                        <a:alpha val="0"/>
                      </a:srgbClr>
                    </a:solidFill>
                  </a:ln>
                  <a:solidFill>
                    <a:prstClr val="black"/>
                  </a:solidFill>
                  <a:latin typeface="+mn-ea"/>
                  <a:cs typeface="Tahoma" panose="020B0604030504040204" pitchFamily="34" charset="0"/>
                </a:rPr>
                <a:t>Safety Net </a:t>
              </a:r>
              <a:r>
                <a:rPr lang="ko-KR" altLang="en-US" sz="1050">
                  <a:ln>
                    <a:solidFill>
                      <a:srgbClr val="5B9BD5">
                        <a:shade val="50000"/>
                        <a:alpha val="0"/>
                      </a:srgbClr>
                    </a:solidFill>
                  </a:ln>
                  <a:solidFill>
                    <a:prstClr val="black"/>
                  </a:solidFill>
                  <a:latin typeface="+mn-ea"/>
                  <a:cs typeface="Tahoma" panose="020B0604030504040204" pitchFamily="34" charset="0"/>
                </a:rPr>
                <a:t>조성</a:t>
              </a:r>
              <a:endParaRPr lang="en-US" altLang="ko-KR" sz="105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+mn-ea"/>
                <a:cs typeface="Tahoma" panose="020B060403050404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altLang="ko-KR" sz="1050">
                  <a:ln>
                    <a:solidFill>
                      <a:srgbClr val="5B9BD5">
                        <a:shade val="50000"/>
                        <a:alpha val="0"/>
                      </a:srgbClr>
                    </a:solidFill>
                  </a:ln>
                  <a:solidFill>
                    <a:prstClr val="black"/>
                  </a:solidFill>
                  <a:latin typeface="+mn-ea"/>
                  <a:cs typeface="Tahoma" panose="020B0604030504040204" pitchFamily="34" charset="0"/>
                </a:rPr>
                <a:t>(</a:t>
              </a:r>
              <a:r>
                <a:rPr lang="ko-KR" altLang="en-US" sz="1050">
                  <a:ln>
                    <a:solidFill>
                      <a:srgbClr val="5B9BD5">
                        <a:shade val="50000"/>
                        <a:alpha val="0"/>
                      </a:srgbClr>
                    </a:solidFill>
                  </a:ln>
                  <a:solidFill>
                    <a:prstClr val="black"/>
                  </a:solidFill>
                  <a:latin typeface="+mn-ea"/>
                  <a:cs typeface="Tahoma" panose="020B0604030504040204" pitchFamily="34" charset="0"/>
                </a:rPr>
                <a:t>관련기관 연계</a:t>
              </a:r>
              <a:r>
                <a:rPr lang="en-US" altLang="ko-KR" sz="1050">
                  <a:ln>
                    <a:solidFill>
                      <a:srgbClr val="5B9BD5">
                        <a:shade val="50000"/>
                        <a:alpha val="0"/>
                      </a:srgbClr>
                    </a:solidFill>
                  </a:ln>
                  <a:solidFill>
                    <a:prstClr val="black"/>
                  </a:solidFill>
                  <a:latin typeface="+mn-ea"/>
                  <a:cs typeface="Tahoma" panose="020B0604030504040204" pitchFamily="34" charset="0"/>
                </a:rPr>
                <a:t>)</a:t>
              </a:r>
            </a:p>
          </p:txBody>
        </p:sp>
        <p:sp>
          <p:nvSpPr>
            <p:cNvPr id="37" name="직사각형 36">
              <a:extLst>
                <a:ext uri="{FF2B5EF4-FFF2-40B4-BE49-F238E27FC236}">
                  <a16:creationId xmlns:a16="http://schemas.microsoft.com/office/drawing/2014/main" id="{5E4F2E52-CB87-4A69-84C2-86B9AE480989}"/>
                </a:ext>
              </a:extLst>
            </p:cNvPr>
            <p:cNvSpPr/>
            <p:nvPr/>
          </p:nvSpPr>
          <p:spPr>
            <a:xfrm>
              <a:off x="3738073" y="4350584"/>
              <a:ext cx="2113971" cy="34116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 cmpd="sng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ko-KR" altLang="en-US" sz="1050">
                  <a:ln>
                    <a:solidFill>
                      <a:srgbClr val="5B9BD5">
                        <a:shade val="50000"/>
                        <a:alpha val="0"/>
                      </a:srgbClr>
                    </a:solidFill>
                  </a:ln>
                  <a:solidFill>
                    <a:prstClr val="black"/>
                  </a:solidFill>
                  <a:latin typeface="+mn-ea"/>
                  <a:cs typeface="Tahoma" panose="020B0604030504040204" pitchFamily="34" charset="0"/>
                </a:rPr>
                <a:t>화학물질 전담조직 신설</a:t>
              </a:r>
              <a:endParaRPr lang="en-US" altLang="ko-KR" sz="105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+mn-ea"/>
                <a:cs typeface="Tahoma" panose="020B0604030504040204" pitchFamily="34" charset="0"/>
              </a:endParaRPr>
            </a:p>
          </p:txBody>
        </p:sp>
        <p:sp>
          <p:nvSpPr>
            <p:cNvPr id="38" name="직사각형 37">
              <a:extLst>
                <a:ext uri="{FF2B5EF4-FFF2-40B4-BE49-F238E27FC236}">
                  <a16:creationId xmlns:a16="http://schemas.microsoft.com/office/drawing/2014/main" id="{19B9F465-DFE9-45A6-B86E-6108FFE5E9CA}"/>
                </a:ext>
              </a:extLst>
            </p:cNvPr>
            <p:cNvSpPr/>
            <p:nvPr/>
          </p:nvSpPr>
          <p:spPr>
            <a:xfrm>
              <a:off x="3738073" y="4845884"/>
              <a:ext cx="2113971" cy="34116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8100" cmpd="sng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ko-KR" altLang="en-US" sz="1050">
                  <a:ln>
                    <a:solidFill>
                      <a:srgbClr val="5B9BD5">
                        <a:shade val="50000"/>
                        <a:alpha val="0"/>
                      </a:srgbClr>
                    </a:solidFill>
                  </a:ln>
                  <a:solidFill>
                    <a:prstClr val="black"/>
                  </a:solidFill>
                  <a:latin typeface="+mn-ea"/>
                  <a:cs typeface="Tahoma" panose="020B0604030504040204" pitchFamily="34" charset="0"/>
                </a:rPr>
                <a:t>지자체 및 인근업체와 정보교류 부족</a:t>
              </a:r>
              <a:r>
                <a:rPr lang="en-US" altLang="ko-KR" sz="1050">
                  <a:ln>
                    <a:solidFill>
                      <a:srgbClr val="5B9BD5">
                        <a:shade val="50000"/>
                        <a:alpha val="0"/>
                      </a:srgbClr>
                    </a:solidFill>
                  </a:ln>
                  <a:solidFill>
                    <a:prstClr val="black"/>
                  </a:solidFill>
                  <a:latin typeface="+mn-ea"/>
                  <a:cs typeface="Tahoma" panose="020B0604030504040204" pitchFamily="34" charset="0"/>
                </a:rPr>
                <a:t>(</a:t>
              </a:r>
              <a:r>
                <a:rPr lang="ko-KR" altLang="en-US" sz="1050">
                  <a:ln>
                    <a:solidFill>
                      <a:srgbClr val="5B9BD5">
                        <a:shade val="50000"/>
                        <a:alpha val="0"/>
                      </a:srgbClr>
                    </a:solidFill>
                  </a:ln>
                  <a:solidFill>
                    <a:prstClr val="black"/>
                  </a:solidFill>
                  <a:latin typeface="+mn-ea"/>
                  <a:cs typeface="Tahoma" panose="020B0604030504040204" pitchFamily="34" charset="0"/>
                </a:rPr>
                <a:t>비상상황 발생 時 대피장소</a:t>
              </a:r>
              <a:r>
                <a:rPr lang="en-US" altLang="ko-KR" sz="1050">
                  <a:ln>
                    <a:solidFill>
                      <a:srgbClr val="5B9BD5">
                        <a:shade val="50000"/>
                        <a:alpha val="0"/>
                      </a:srgbClr>
                    </a:solidFill>
                  </a:ln>
                  <a:solidFill>
                    <a:prstClr val="black"/>
                  </a:solidFill>
                  <a:latin typeface="+mn-ea"/>
                  <a:cs typeface="Tahoma" panose="020B0604030504040204" pitchFamily="34" charset="0"/>
                </a:rPr>
                <a:t>)</a:t>
              </a:r>
            </a:p>
          </p:txBody>
        </p:sp>
        <p:sp>
          <p:nvSpPr>
            <p:cNvPr id="76" name="직사각형 75">
              <a:extLst>
                <a:ext uri="{FF2B5EF4-FFF2-40B4-BE49-F238E27FC236}">
                  <a16:creationId xmlns:a16="http://schemas.microsoft.com/office/drawing/2014/main" id="{19B9F465-DFE9-45A6-B86E-6108FFE5E9CA}"/>
                </a:ext>
              </a:extLst>
            </p:cNvPr>
            <p:cNvSpPr/>
            <p:nvPr/>
          </p:nvSpPr>
          <p:spPr>
            <a:xfrm>
              <a:off x="3735866" y="5394053"/>
              <a:ext cx="2113971" cy="34116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8100" cmpd="sng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ko-KR" altLang="en-US" sz="1050">
                  <a:ln>
                    <a:solidFill>
                      <a:srgbClr val="5B9BD5">
                        <a:shade val="50000"/>
                        <a:alpha val="0"/>
                      </a:srgbClr>
                    </a:solidFill>
                  </a:ln>
                  <a:solidFill>
                    <a:prstClr val="black"/>
                  </a:solidFill>
                  <a:latin typeface="+mn-ea"/>
                  <a:cs typeface="Tahoma" panose="020B0604030504040204" pitchFamily="34" charset="0"/>
                </a:rPr>
                <a:t>사내방재센터 內 응급조치를 위한 화학물질전문교육 必 </a:t>
              </a:r>
              <a:endParaRPr lang="en-US" altLang="ko-KR" sz="105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+mn-ea"/>
                <a:cs typeface="Tahoma" panose="020B0604030504040204" pitchFamily="34" charset="0"/>
              </a:endParaRPr>
            </a:p>
          </p:txBody>
        </p:sp>
      </p:grpSp>
      <p:grpSp>
        <p:nvGrpSpPr>
          <p:cNvPr id="11" name="그룹 10"/>
          <p:cNvGrpSpPr/>
          <p:nvPr/>
        </p:nvGrpSpPr>
        <p:grpSpPr>
          <a:xfrm>
            <a:off x="956818" y="2964821"/>
            <a:ext cx="2325366" cy="2942257"/>
            <a:chOff x="785368" y="3035633"/>
            <a:chExt cx="2325366" cy="2942257"/>
          </a:xfrm>
        </p:grpSpPr>
        <p:sp>
          <p:nvSpPr>
            <p:cNvPr id="7" name="모서리가 둥근 직사각형 6"/>
            <p:cNvSpPr/>
            <p:nvPr/>
          </p:nvSpPr>
          <p:spPr>
            <a:xfrm>
              <a:off x="785368" y="3035633"/>
              <a:ext cx="2325366" cy="294225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latinLnBrk="0">
                <a:lnSpc>
                  <a:spcPct val="130000"/>
                </a:lnSpc>
                <a:spcBef>
                  <a:spcPts val="0"/>
                </a:spcBef>
              </a:pPr>
              <a:r>
                <a:rPr lang="ko-KR" altLang="en-US" sz="1400">
                  <a:solidFill>
                    <a:schemeClr val="tx1"/>
                  </a:solidFill>
                  <a:latin typeface="Tahoma" panose="020B0604030504040204" pitchFamily="34" charset="0"/>
                  <a:ea typeface="맑은 고딕" panose="020B0503020000020004" pitchFamily="50" charset="-127"/>
                  <a:cs typeface="Tahoma" pitchFamily="34" charset="0"/>
                </a:rPr>
                <a:t>안전관리계획 강화</a:t>
              </a:r>
              <a:endParaRPr lang="en-US" altLang="ko-KR" sz="1400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itchFamily="34" charset="0"/>
              </a:endParaRPr>
            </a:p>
            <a:p>
              <a:pPr algn="ctr" latinLnBrk="0">
                <a:lnSpc>
                  <a:spcPct val="130000"/>
                </a:lnSpc>
                <a:spcBef>
                  <a:spcPts val="0"/>
                </a:spcBef>
              </a:pPr>
              <a:endParaRPr lang="en-US" altLang="ko-KR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itchFamily="34" charset="0"/>
              </a:endParaRPr>
            </a:p>
            <a:p>
              <a:pPr algn="ctr" latinLnBrk="0">
                <a:lnSpc>
                  <a:spcPct val="130000"/>
                </a:lnSpc>
                <a:spcBef>
                  <a:spcPts val="0"/>
                </a:spcBef>
              </a:pPr>
              <a:endParaRPr lang="en-US" altLang="ko-KR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itchFamily="34" charset="0"/>
              </a:endParaRPr>
            </a:p>
            <a:p>
              <a:pPr algn="ctr" latinLnBrk="0">
                <a:lnSpc>
                  <a:spcPct val="130000"/>
                </a:lnSpc>
                <a:spcBef>
                  <a:spcPts val="0"/>
                </a:spcBef>
              </a:pPr>
              <a:endParaRPr lang="en-US" altLang="ko-KR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itchFamily="34" charset="0"/>
              </a:endParaRPr>
            </a:p>
            <a:p>
              <a:pPr algn="ctr" latinLnBrk="0">
                <a:lnSpc>
                  <a:spcPct val="130000"/>
                </a:lnSpc>
                <a:spcBef>
                  <a:spcPts val="0"/>
                </a:spcBef>
              </a:pPr>
              <a:endParaRPr lang="en-US" altLang="ko-KR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itchFamily="34" charset="0"/>
              </a:endParaRPr>
            </a:p>
            <a:p>
              <a:pPr algn="ctr" latinLnBrk="0">
                <a:lnSpc>
                  <a:spcPct val="130000"/>
                </a:lnSpc>
                <a:spcBef>
                  <a:spcPts val="0"/>
                </a:spcBef>
              </a:pPr>
              <a:endParaRPr lang="en-US" altLang="ko-KR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itchFamily="34" charset="0"/>
              </a:endParaRPr>
            </a:p>
            <a:p>
              <a:pPr algn="ctr" latinLnBrk="0">
                <a:lnSpc>
                  <a:spcPct val="130000"/>
                </a:lnSpc>
                <a:spcBef>
                  <a:spcPts val="0"/>
                </a:spcBef>
              </a:pPr>
              <a:endParaRPr lang="en-US" altLang="ko-KR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itchFamily="34" charset="0"/>
              </a:endParaRPr>
            </a:p>
            <a:p>
              <a:pPr algn="ctr" latinLnBrk="0">
                <a:lnSpc>
                  <a:spcPct val="130000"/>
                </a:lnSpc>
                <a:spcBef>
                  <a:spcPts val="0"/>
                </a:spcBef>
              </a:pPr>
              <a:endParaRPr lang="en-US" altLang="ko-KR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itchFamily="34" charset="0"/>
              </a:endParaRPr>
            </a:p>
            <a:p>
              <a:pPr algn="ctr" latinLnBrk="0">
                <a:lnSpc>
                  <a:spcPct val="130000"/>
                </a:lnSpc>
                <a:spcBef>
                  <a:spcPts val="0"/>
                </a:spcBef>
              </a:pPr>
              <a:endParaRPr lang="en-US" altLang="ko-KR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itchFamily="34" charset="0"/>
              </a:endParaRPr>
            </a:p>
            <a:p>
              <a:pPr algn="ctr" latinLnBrk="0">
                <a:lnSpc>
                  <a:spcPct val="130000"/>
                </a:lnSpc>
                <a:spcBef>
                  <a:spcPts val="0"/>
                </a:spcBef>
              </a:pPr>
              <a:endParaRPr lang="en-US" altLang="ko-KR" dirty="0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itchFamily="34" charset="0"/>
              </a:endParaRPr>
            </a:p>
          </p:txBody>
        </p:sp>
        <p:sp>
          <p:nvSpPr>
            <p:cNvPr id="33" name="직사각형 32">
              <a:extLst>
                <a:ext uri="{FF2B5EF4-FFF2-40B4-BE49-F238E27FC236}">
                  <a16:creationId xmlns:a16="http://schemas.microsoft.com/office/drawing/2014/main" id="{3A750CCC-7B50-4711-A7FF-E120DD9C75F4}"/>
                </a:ext>
              </a:extLst>
            </p:cNvPr>
            <p:cNvSpPr/>
            <p:nvPr/>
          </p:nvSpPr>
          <p:spPr>
            <a:xfrm>
              <a:off x="861216" y="3832424"/>
              <a:ext cx="2113970" cy="34116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 cmpd="sng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ko-KR" altLang="en-US" sz="1050">
                  <a:ln>
                    <a:solidFill>
                      <a:srgbClr val="5B9BD5">
                        <a:shade val="50000"/>
                        <a:alpha val="0"/>
                      </a:srgbClr>
                    </a:solidFill>
                  </a:ln>
                  <a:solidFill>
                    <a:schemeClr val="tx1"/>
                  </a:solidFill>
                  <a:latin typeface="+mn-ea"/>
                  <a:cs typeface="Tahoma" panose="020B0604030504040204" pitchFamily="34" charset="0"/>
                </a:rPr>
                <a:t>취급기준 </a:t>
              </a:r>
              <a:r>
                <a:rPr lang="en-US" altLang="ko-KR" sz="1050">
                  <a:ln>
                    <a:solidFill>
                      <a:srgbClr val="5B9BD5">
                        <a:shade val="50000"/>
                        <a:alpha val="0"/>
                      </a:srgbClr>
                    </a:solidFill>
                  </a:ln>
                  <a:solidFill>
                    <a:schemeClr val="tx1"/>
                  </a:solidFill>
                  <a:latin typeface="+mn-ea"/>
                  <a:cs typeface="Tahoma" panose="020B0604030504040204" pitchFamily="34" charset="0"/>
                </a:rPr>
                <a:t>&amp; </a:t>
              </a:r>
              <a:r>
                <a:rPr lang="ko-KR" altLang="en-US" sz="1050">
                  <a:ln>
                    <a:solidFill>
                      <a:srgbClr val="5B9BD5">
                        <a:shade val="50000"/>
                        <a:alpha val="0"/>
                      </a:srgbClr>
                    </a:solidFill>
                  </a:ln>
                  <a:solidFill>
                    <a:schemeClr val="tx1"/>
                  </a:solidFill>
                  <a:latin typeface="+mn-ea"/>
                  <a:cs typeface="Tahoma" panose="020B0604030504040204" pitchFamily="34" charset="0"/>
                </a:rPr>
                <a:t>시설기준 준수</a:t>
              </a:r>
              <a:endParaRPr lang="en-US" altLang="ko-KR" sz="105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chemeClr val="tx1"/>
                </a:solidFill>
                <a:latin typeface="+mn-ea"/>
                <a:cs typeface="Tahoma" panose="020B0604030504040204" pitchFamily="34" charset="0"/>
              </a:endParaRPr>
            </a:p>
          </p:txBody>
        </p:sp>
        <p:sp>
          <p:nvSpPr>
            <p:cNvPr id="34" name="직사각형 33">
              <a:extLst>
                <a:ext uri="{FF2B5EF4-FFF2-40B4-BE49-F238E27FC236}">
                  <a16:creationId xmlns:a16="http://schemas.microsoft.com/office/drawing/2014/main" id="{E64C1851-E3E3-4CFA-939C-AC36FB24C237}"/>
                </a:ext>
              </a:extLst>
            </p:cNvPr>
            <p:cNvSpPr/>
            <p:nvPr/>
          </p:nvSpPr>
          <p:spPr>
            <a:xfrm>
              <a:off x="861216" y="4339154"/>
              <a:ext cx="2113970" cy="34116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 cmpd="sng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ko-KR" altLang="en-US" sz="1050">
                  <a:ln>
                    <a:solidFill>
                      <a:srgbClr val="5B9BD5">
                        <a:shade val="50000"/>
                        <a:alpha val="0"/>
                      </a:srgbClr>
                    </a:solidFill>
                  </a:ln>
                  <a:solidFill>
                    <a:schemeClr val="tx1"/>
                  </a:solidFill>
                  <a:latin typeface="+mn-ea"/>
                  <a:cs typeface="Tahoma" panose="020B0604030504040204" pitchFamily="34" charset="0"/>
                </a:rPr>
                <a:t>유해화학물질 관리자 선임확대 및 현업주도 자체점검체계 구축</a:t>
              </a:r>
              <a:endParaRPr lang="en-US" altLang="ko-KR" sz="105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chemeClr val="tx1"/>
                </a:solidFill>
                <a:latin typeface="+mn-ea"/>
                <a:cs typeface="Tahoma" panose="020B0604030504040204" pitchFamily="34" charset="0"/>
              </a:endParaRPr>
            </a:p>
          </p:txBody>
        </p:sp>
        <p:sp>
          <p:nvSpPr>
            <p:cNvPr id="35" name="직사각형 34">
              <a:extLst>
                <a:ext uri="{FF2B5EF4-FFF2-40B4-BE49-F238E27FC236}">
                  <a16:creationId xmlns:a16="http://schemas.microsoft.com/office/drawing/2014/main" id="{04AE40BE-B513-4D54-AF03-C7870EFBB06C}"/>
                </a:ext>
              </a:extLst>
            </p:cNvPr>
            <p:cNvSpPr/>
            <p:nvPr/>
          </p:nvSpPr>
          <p:spPr>
            <a:xfrm>
              <a:off x="861216" y="4834454"/>
              <a:ext cx="2113970" cy="34116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8100" cmpd="sng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ko-KR" altLang="en-US" sz="1050">
                  <a:ln>
                    <a:solidFill>
                      <a:srgbClr val="5B9BD5">
                        <a:shade val="50000"/>
                        <a:alpha val="0"/>
                      </a:srgbClr>
                    </a:solidFill>
                  </a:ln>
                  <a:solidFill>
                    <a:prstClr val="black"/>
                  </a:solidFill>
                  <a:latin typeface="+mn-ea"/>
                  <a:cs typeface="Tahoma" panose="020B0604030504040204" pitchFamily="34" charset="0"/>
                </a:rPr>
                <a:t>자체확인</a:t>
              </a:r>
              <a:r>
                <a:rPr lang="en-US" altLang="ko-KR" sz="1050">
                  <a:ln>
                    <a:solidFill>
                      <a:srgbClr val="5B9BD5">
                        <a:shade val="50000"/>
                        <a:alpha val="0"/>
                      </a:srgbClr>
                    </a:solidFill>
                  </a:ln>
                  <a:solidFill>
                    <a:prstClr val="black"/>
                  </a:solidFill>
                  <a:latin typeface="+mn-ea"/>
                  <a:cs typeface="Tahoma" panose="020B0604030504040204" pitchFamily="34" charset="0"/>
                </a:rPr>
                <a:t>&amp;</a:t>
              </a:r>
              <a:r>
                <a:rPr lang="ko-KR" altLang="en-US" sz="1050">
                  <a:ln>
                    <a:solidFill>
                      <a:srgbClr val="5B9BD5">
                        <a:shade val="50000"/>
                        <a:alpha val="0"/>
                      </a:srgbClr>
                    </a:solidFill>
                  </a:ln>
                  <a:solidFill>
                    <a:prstClr val="black"/>
                  </a:solidFill>
                  <a:latin typeface="+mn-ea"/>
                  <a:cs typeface="Tahoma" panose="020B0604030504040204" pitchFamily="34" charset="0"/>
                </a:rPr>
                <a:t>이행점검 時 인터뷰 과정 미흡</a:t>
              </a:r>
              <a:r>
                <a:rPr lang="en-US" altLang="ko-KR" sz="1050">
                  <a:ln>
                    <a:solidFill>
                      <a:srgbClr val="5B9BD5">
                        <a:shade val="50000"/>
                        <a:alpha val="0"/>
                      </a:srgbClr>
                    </a:solidFill>
                  </a:ln>
                  <a:solidFill>
                    <a:prstClr val="black"/>
                  </a:solidFill>
                  <a:latin typeface="+mn-ea"/>
                  <a:cs typeface="Tahoma" panose="020B0604030504040204" pitchFamily="34" charset="0"/>
                </a:rPr>
                <a:t>(</a:t>
              </a:r>
              <a:r>
                <a:rPr lang="ko-KR" altLang="en-US" sz="1050">
                  <a:ln>
                    <a:solidFill>
                      <a:srgbClr val="5B9BD5">
                        <a:shade val="50000"/>
                        <a:alpha val="0"/>
                      </a:srgbClr>
                    </a:solidFill>
                  </a:ln>
                  <a:solidFill>
                    <a:prstClr val="black"/>
                  </a:solidFill>
                  <a:latin typeface="+mn-ea"/>
                  <a:cs typeface="Tahoma" panose="020B0604030504040204" pitchFamily="34" charset="0"/>
                </a:rPr>
                <a:t>現 서류</a:t>
              </a:r>
              <a:r>
                <a:rPr lang="en-US" altLang="ko-KR" sz="1050">
                  <a:ln>
                    <a:solidFill>
                      <a:srgbClr val="5B9BD5">
                        <a:shade val="50000"/>
                        <a:alpha val="0"/>
                      </a:srgbClr>
                    </a:solidFill>
                  </a:ln>
                  <a:solidFill>
                    <a:prstClr val="black"/>
                  </a:solidFill>
                  <a:latin typeface="+mn-ea"/>
                  <a:cs typeface="Tahoma" panose="020B0604030504040204" pitchFamily="34" charset="0"/>
                </a:rPr>
                <a:t>&amp;</a:t>
              </a:r>
              <a:r>
                <a:rPr lang="ko-KR" altLang="en-US" sz="1050">
                  <a:ln>
                    <a:solidFill>
                      <a:srgbClr val="5B9BD5">
                        <a:shade val="50000"/>
                        <a:alpha val="0"/>
                      </a:srgbClr>
                    </a:solidFill>
                  </a:ln>
                  <a:solidFill>
                    <a:prstClr val="black"/>
                  </a:solidFill>
                  <a:latin typeface="+mn-ea"/>
                  <a:cs typeface="Tahoma" panose="020B0604030504040204" pitchFamily="34" charset="0"/>
                </a:rPr>
                <a:t>현장 중심</a:t>
              </a:r>
              <a:r>
                <a:rPr lang="en-US" altLang="ko-KR" sz="1050">
                  <a:ln>
                    <a:solidFill>
                      <a:srgbClr val="5B9BD5">
                        <a:shade val="50000"/>
                        <a:alpha val="0"/>
                      </a:srgbClr>
                    </a:solidFill>
                  </a:ln>
                  <a:solidFill>
                    <a:prstClr val="black"/>
                  </a:solidFill>
                  <a:latin typeface="+mn-ea"/>
                  <a:cs typeface="Tahoma" panose="020B0604030504040204" pitchFamily="34" charset="0"/>
                </a:rPr>
                <a:t>)</a:t>
              </a:r>
              <a:endParaRPr lang="en-US" altLang="ko-KR" sz="105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chemeClr val="tx1"/>
                </a:solidFill>
                <a:latin typeface="+mn-ea"/>
                <a:cs typeface="Tahoma" panose="020B0604030504040204" pitchFamily="34" charset="0"/>
              </a:endParaRPr>
            </a:p>
          </p:txBody>
        </p:sp>
        <p:sp>
          <p:nvSpPr>
            <p:cNvPr id="77" name="직사각형 76">
              <a:extLst>
                <a:ext uri="{FF2B5EF4-FFF2-40B4-BE49-F238E27FC236}">
                  <a16:creationId xmlns:a16="http://schemas.microsoft.com/office/drawing/2014/main" id="{19B9F465-DFE9-45A6-B86E-6108FFE5E9CA}"/>
                </a:ext>
              </a:extLst>
            </p:cNvPr>
            <p:cNvSpPr/>
            <p:nvPr/>
          </p:nvSpPr>
          <p:spPr>
            <a:xfrm>
              <a:off x="874891" y="5366592"/>
              <a:ext cx="2113971" cy="34116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8100" cmpd="sng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ko-KR" altLang="en-US" sz="1050">
                  <a:ln>
                    <a:solidFill>
                      <a:srgbClr val="5B9BD5">
                        <a:shade val="50000"/>
                        <a:alpha val="0"/>
                      </a:srgbClr>
                    </a:solidFill>
                  </a:ln>
                  <a:solidFill>
                    <a:prstClr val="black"/>
                  </a:solidFill>
                  <a:latin typeface="+mn-ea"/>
                  <a:cs typeface="Tahoma" panose="020B0604030504040204" pitchFamily="34" charset="0"/>
                </a:rPr>
                <a:t>일반화학물질도 화관법 기준에 맞춰 확대전개 必</a:t>
              </a:r>
              <a:endParaRPr lang="en-US" altLang="ko-KR" sz="105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+mn-ea"/>
                <a:cs typeface="Tahoma" panose="020B0604030504040204" pitchFamily="34" charset="0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6475722" y="2964821"/>
            <a:ext cx="2352352" cy="2942257"/>
            <a:chOff x="6475722" y="3035633"/>
            <a:chExt cx="2352352" cy="2942257"/>
          </a:xfrm>
        </p:grpSpPr>
        <p:sp>
          <p:nvSpPr>
            <p:cNvPr id="74" name="모서리가 둥근 직사각형 73"/>
            <p:cNvSpPr/>
            <p:nvPr/>
          </p:nvSpPr>
          <p:spPr>
            <a:xfrm>
              <a:off x="6475722" y="3035633"/>
              <a:ext cx="2352352" cy="294225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latinLnBrk="0">
                <a:lnSpc>
                  <a:spcPct val="130000"/>
                </a:lnSpc>
                <a:spcBef>
                  <a:spcPts val="0"/>
                </a:spcBef>
              </a:pPr>
              <a:r>
                <a:rPr lang="ko-KR" altLang="en-US" sz="1400">
                  <a:solidFill>
                    <a:schemeClr val="tx1"/>
                  </a:solidFill>
                  <a:latin typeface="Tahoma" panose="020B0604030504040204" pitchFamily="34" charset="0"/>
                  <a:ea typeface="맑은 고딕" panose="020B0503020000020004" pitchFamily="50" charset="-127"/>
                  <a:cs typeface="Tahoma" pitchFamily="34" charset="0"/>
                </a:rPr>
                <a:t>기타 화학안전 체계 강화</a:t>
              </a:r>
              <a:endParaRPr lang="en-US" altLang="ko-KR" sz="1400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itchFamily="34" charset="0"/>
              </a:endParaRPr>
            </a:p>
            <a:p>
              <a:pPr algn="ctr" latinLnBrk="0">
                <a:lnSpc>
                  <a:spcPct val="130000"/>
                </a:lnSpc>
                <a:spcBef>
                  <a:spcPts val="0"/>
                </a:spcBef>
              </a:pPr>
              <a:endParaRPr lang="en-US" altLang="ko-KR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itchFamily="34" charset="0"/>
              </a:endParaRPr>
            </a:p>
            <a:p>
              <a:pPr algn="ctr" latinLnBrk="0">
                <a:lnSpc>
                  <a:spcPct val="130000"/>
                </a:lnSpc>
                <a:spcBef>
                  <a:spcPts val="0"/>
                </a:spcBef>
              </a:pPr>
              <a:endParaRPr lang="en-US" altLang="ko-KR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itchFamily="34" charset="0"/>
              </a:endParaRPr>
            </a:p>
            <a:p>
              <a:pPr algn="ctr" latinLnBrk="0">
                <a:lnSpc>
                  <a:spcPct val="130000"/>
                </a:lnSpc>
                <a:spcBef>
                  <a:spcPts val="0"/>
                </a:spcBef>
              </a:pPr>
              <a:endParaRPr lang="en-US" altLang="ko-KR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itchFamily="34" charset="0"/>
              </a:endParaRPr>
            </a:p>
            <a:p>
              <a:pPr algn="ctr" latinLnBrk="0">
                <a:lnSpc>
                  <a:spcPct val="130000"/>
                </a:lnSpc>
                <a:spcBef>
                  <a:spcPts val="0"/>
                </a:spcBef>
              </a:pPr>
              <a:endParaRPr lang="en-US" altLang="ko-KR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itchFamily="34" charset="0"/>
              </a:endParaRPr>
            </a:p>
            <a:p>
              <a:pPr algn="ctr" latinLnBrk="0">
                <a:lnSpc>
                  <a:spcPct val="130000"/>
                </a:lnSpc>
                <a:spcBef>
                  <a:spcPts val="0"/>
                </a:spcBef>
              </a:pPr>
              <a:endParaRPr lang="en-US" altLang="ko-KR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itchFamily="34" charset="0"/>
              </a:endParaRPr>
            </a:p>
            <a:p>
              <a:pPr algn="ctr" latinLnBrk="0">
                <a:lnSpc>
                  <a:spcPct val="130000"/>
                </a:lnSpc>
                <a:spcBef>
                  <a:spcPts val="0"/>
                </a:spcBef>
              </a:pPr>
              <a:endParaRPr lang="en-US" altLang="ko-KR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itchFamily="34" charset="0"/>
              </a:endParaRPr>
            </a:p>
            <a:p>
              <a:pPr algn="ctr" latinLnBrk="0">
                <a:lnSpc>
                  <a:spcPct val="130000"/>
                </a:lnSpc>
                <a:spcBef>
                  <a:spcPts val="0"/>
                </a:spcBef>
              </a:pPr>
              <a:endParaRPr lang="en-US" altLang="ko-KR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itchFamily="34" charset="0"/>
              </a:endParaRPr>
            </a:p>
            <a:p>
              <a:pPr algn="ctr" latinLnBrk="0">
                <a:lnSpc>
                  <a:spcPct val="130000"/>
                </a:lnSpc>
                <a:spcBef>
                  <a:spcPts val="0"/>
                </a:spcBef>
              </a:pPr>
              <a:endParaRPr lang="en-US" altLang="ko-KR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itchFamily="34" charset="0"/>
              </a:endParaRPr>
            </a:p>
            <a:p>
              <a:pPr algn="ctr" latinLnBrk="0">
                <a:lnSpc>
                  <a:spcPct val="130000"/>
                </a:lnSpc>
                <a:spcBef>
                  <a:spcPts val="0"/>
                </a:spcBef>
              </a:pPr>
              <a:r>
                <a:rPr lang="ko-KR" altLang="en-US">
                  <a:solidFill>
                    <a:schemeClr val="tx1"/>
                  </a:solidFill>
                  <a:latin typeface="Tahoma" panose="020B0604030504040204" pitchFamily="34" charset="0"/>
                  <a:ea typeface="맑은 고딕" panose="020B0503020000020004" pitchFamily="50" charset="-127"/>
                  <a:cs typeface="Tahoma" pitchFamily="34" charset="0"/>
                </a:rPr>
                <a:t> </a:t>
              </a:r>
            </a:p>
          </p:txBody>
        </p:sp>
        <p:sp>
          <p:nvSpPr>
            <p:cNvPr id="40" name="직사각형 39">
              <a:extLst>
                <a:ext uri="{FF2B5EF4-FFF2-40B4-BE49-F238E27FC236}">
                  <a16:creationId xmlns:a16="http://schemas.microsoft.com/office/drawing/2014/main" id="{F25486BA-1DCE-43E1-AE41-72E19E688A9C}"/>
                </a:ext>
              </a:extLst>
            </p:cNvPr>
            <p:cNvSpPr/>
            <p:nvPr/>
          </p:nvSpPr>
          <p:spPr>
            <a:xfrm>
              <a:off x="6624491" y="3843854"/>
              <a:ext cx="2113970" cy="34116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 cmpd="sng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ko-KR" altLang="en-US" sz="1050">
                  <a:ln>
                    <a:solidFill>
                      <a:srgbClr val="5B9BD5">
                        <a:shade val="50000"/>
                        <a:alpha val="0"/>
                      </a:srgbClr>
                    </a:solidFill>
                  </a:ln>
                  <a:solidFill>
                    <a:schemeClr val="tx1"/>
                  </a:solidFill>
                  <a:latin typeface="+mn-ea"/>
                  <a:cs typeface="Tahoma" panose="020B0604030504040204" pitchFamily="34" charset="0"/>
                </a:rPr>
                <a:t>인허가 변경관리 시스템 구축</a:t>
              </a:r>
              <a:endParaRPr lang="en-US" altLang="ko-KR" sz="105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chemeClr val="tx1"/>
                </a:solidFill>
                <a:latin typeface="+mn-ea"/>
                <a:cs typeface="Tahoma" panose="020B0604030504040204" pitchFamily="34" charset="0"/>
              </a:endParaRPr>
            </a:p>
          </p:txBody>
        </p:sp>
        <p:sp>
          <p:nvSpPr>
            <p:cNvPr id="41" name="직사각형 40">
              <a:extLst>
                <a:ext uri="{FF2B5EF4-FFF2-40B4-BE49-F238E27FC236}">
                  <a16:creationId xmlns:a16="http://schemas.microsoft.com/office/drawing/2014/main" id="{6C15F5C4-9B70-41D6-BF0F-E83C0B9BC6E0}"/>
                </a:ext>
              </a:extLst>
            </p:cNvPr>
            <p:cNvSpPr/>
            <p:nvPr/>
          </p:nvSpPr>
          <p:spPr>
            <a:xfrm>
              <a:off x="6624488" y="4339154"/>
              <a:ext cx="2113970" cy="34116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 cmpd="sng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ko-KR" altLang="en-US" sz="1050">
                  <a:ln>
                    <a:solidFill>
                      <a:srgbClr val="5B9BD5">
                        <a:shade val="50000"/>
                        <a:alpha val="0"/>
                      </a:srgbClr>
                    </a:solidFill>
                  </a:ln>
                  <a:solidFill>
                    <a:schemeClr val="tx1"/>
                  </a:solidFill>
                  <a:latin typeface="+mn-ea"/>
                  <a:cs typeface="Tahoma" panose="020B0604030504040204" pitchFamily="34" charset="0"/>
                </a:rPr>
                <a:t>사전 경보알람시스템 구축</a:t>
              </a:r>
              <a:endParaRPr lang="en-US" altLang="ko-KR" sz="105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chemeClr val="tx1"/>
                </a:solidFill>
                <a:latin typeface="+mn-ea"/>
                <a:cs typeface="Tahoma" panose="020B0604030504040204" pitchFamily="34" charset="0"/>
              </a:endParaRPr>
            </a:p>
          </p:txBody>
        </p:sp>
        <p:sp>
          <p:nvSpPr>
            <p:cNvPr id="42" name="직사각형 41">
              <a:extLst>
                <a:ext uri="{FF2B5EF4-FFF2-40B4-BE49-F238E27FC236}">
                  <a16:creationId xmlns:a16="http://schemas.microsoft.com/office/drawing/2014/main" id="{83E8085D-A909-4F53-A4E1-9F2C7367B2D2}"/>
                </a:ext>
              </a:extLst>
            </p:cNvPr>
            <p:cNvSpPr/>
            <p:nvPr/>
          </p:nvSpPr>
          <p:spPr>
            <a:xfrm>
              <a:off x="6624488" y="4834454"/>
              <a:ext cx="2113970" cy="34116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8100" cmpd="sng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ko-KR" altLang="en-US" sz="1000">
                  <a:ln>
                    <a:solidFill>
                      <a:srgbClr val="5B9BD5">
                        <a:shade val="50000"/>
                        <a:alpha val="0"/>
                      </a:srgbClr>
                    </a:solidFill>
                  </a:ln>
                  <a:solidFill>
                    <a:prstClr val="black"/>
                  </a:solidFill>
                  <a:latin typeface="+mn-ea"/>
                  <a:cs typeface="Tahoma" panose="020B0604030504040204" pitchFamily="34" charset="0"/>
                </a:rPr>
                <a:t>현업 </a:t>
              </a:r>
              <a:r>
                <a:rPr lang="ko-KR" altLang="en-US" sz="1050">
                  <a:ln>
                    <a:solidFill>
                      <a:srgbClr val="5B9BD5">
                        <a:shade val="50000"/>
                        <a:alpha val="0"/>
                      </a:srgbClr>
                    </a:solidFill>
                  </a:ln>
                  <a:solidFill>
                    <a:prstClr val="black"/>
                  </a:solidFill>
                  <a:latin typeface="+mn-ea"/>
                  <a:cs typeface="Tahoma" panose="020B0604030504040204" pitchFamily="34" charset="0"/>
                </a:rPr>
                <a:t>화학물질</a:t>
              </a:r>
              <a:r>
                <a:rPr lang="ko-KR" altLang="en-US" sz="1000">
                  <a:ln>
                    <a:solidFill>
                      <a:srgbClr val="5B9BD5">
                        <a:shade val="50000"/>
                        <a:alpha val="0"/>
                      </a:srgbClr>
                    </a:solidFill>
                  </a:ln>
                  <a:solidFill>
                    <a:prstClr val="black"/>
                  </a:solidFill>
                  <a:latin typeface="+mn-ea"/>
                  <a:cs typeface="Tahoma" panose="020B0604030504040204" pitchFamily="34" charset="0"/>
                </a:rPr>
                <a:t> 인식수준 향상을 위한 정기 </a:t>
              </a:r>
              <a:r>
                <a:rPr lang="en-US" altLang="ko-KR" sz="1000">
                  <a:ln>
                    <a:solidFill>
                      <a:srgbClr val="5B9BD5">
                        <a:shade val="50000"/>
                        <a:alpha val="0"/>
                      </a:srgbClr>
                    </a:solidFill>
                  </a:ln>
                  <a:solidFill>
                    <a:prstClr val="black"/>
                  </a:solidFill>
                  <a:latin typeface="+mn-ea"/>
                  <a:cs typeface="Tahoma" panose="020B0604030504040204" pitchFamily="34" charset="0"/>
                </a:rPr>
                <a:t>SHE </a:t>
              </a:r>
              <a:r>
                <a:rPr lang="ko-KR" altLang="en-US" sz="1000">
                  <a:ln>
                    <a:solidFill>
                      <a:srgbClr val="5B9BD5">
                        <a:shade val="50000"/>
                        <a:alpha val="0"/>
                      </a:srgbClr>
                    </a:solidFill>
                  </a:ln>
                  <a:solidFill>
                    <a:prstClr val="black"/>
                  </a:solidFill>
                  <a:latin typeface="+mn-ea"/>
                  <a:cs typeface="Tahoma" panose="020B0604030504040204" pitchFamily="34" charset="0"/>
                </a:rPr>
                <a:t>설명회 必</a:t>
              </a:r>
              <a:endParaRPr lang="en-US" altLang="ko-KR" sz="100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+mn-ea"/>
                <a:cs typeface="Tahoma" panose="020B0604030504040204" pitchFamily="34" charset="0"/>
              </a:endParaRPr>
            </a:p>
          </p:txBody>
        </p:sp>
        <p:sp>
          <p:nvSpPr>
            <p:cNvPr id="78" name="직사각형 77">
              <a:extLst>
                <a:ext uri="{FF2B5EF4-FFF2-40B4-BE49-F238E27FC236}">
                  <a16:creationId xmlns:a16="http://schemas.microsoft.com/office/drawing/2014/main" id="{19B9F465-DFE9-45A6-B86E-6108FFE5E9CA}"/>
                </a:ext>
              </a:extLst>
            </p:cNvPr>
            <p:cNvSpPr/>
            <p:nvPr/>
          </p:nvSpPr>
          <p:spPr>
            <a:xfrm>
              <a:off x="6625453" y="5390579"/>
              <a:ext cx="2113971" cy="34116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8100" cmpd="sng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ko-KR" sz="1050">
                  <a:ln>
                    <a:solidFill>
                      <a:srgbClr val="5B9BD5">
                        <a:shade val="50000"/>
                        <a:alpha val="0"/>
                      </a:srgbClr>
                    </a:solidFill>
                  </a:ln>
                  <a:solidFill>
                    <a:prstClr val="black"/>
                  </a:solidFill>
                  <a:latin typeface="+mn-ea"/>
                  <a:cs typeface="Tahoma" panose="020B0604030504040204" pitchFamily="34" charset="0"/>
                </a:rPr>
                <a:t>…</a:t>
              </a:r>
            </a:p>
          </p:txBody>
        </p:sp>
      </p:grpSp>
      <p:grpSp>
        <p:nvGrpSpPr>
          <p:cNvPr id="83" name="그룹 82"/>
          <p:cNvGrpSpPr/>
          <p:nvPr/>
        </p:nvGrpSpPr>
        <p:grpSpPr>
          <a:xfrm>
            <a:off x="7689334" y="1462467"/>
            <a:ext cx="1384065" cy="564183"/>
            <a:chOff x="7031415" y="1462467"/>
            <a:chExt cx="2132739" cy="564183"/>
          </a:xfrm>
        </p:grpSpPr>
        <p:sp>
          <p:nvSpPr>
            <p:cNvPr id="80" name="직사각형 79">
              <a:extLst>
                <a:ext uri="{FF2B5EF4-FFF2-40B4-BE49-F238E27FC236}">
                  <a16:creationId xmlns:a16="http://schemas.microsoft.com/office/drawing/2014/main" id="{6C15F5C4-9B70-41D6-BF0F-E83C0B9BC6E0}"/>
                </a:ext>
              </a:extLst>
            </p:cNvPr>
            <p:cNvSpPr/>
            <p:nvPr/>
          </p:nvSpPr>
          <p:spPr>
            <a:xfrm>
              <a:off x="7031415" y="1492654"/>
              <a:ext cx="345651" cy="17507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 cmpd="sng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en-US" altLang="ko-KR" sz="105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chemeClr val="tx1"/>
                </a:solidFill>
                <a:latin typeface="+mn-ea"/>
                <a:cs typeface="Tahoma" panose="020B0604030504040204" pitchFamily="34" charset="0"/>
              </a:endParaRPr>
            </a:p>
          </p:txBody>
        </p:sp>
        <p:sp>
          <p:nvSpPr>
            <p:cNvPr id="81" name="직사각형 80">
              <a:extLst>
                <a:ext uri="{FF2B5EF4-FFF2-40B4-BE49-F238E27FC236}">
                  <a16:creationId xmlns:a16="http://schemas.microsoft.com/office/drawing/2014/main" id="{83E8085D-A909-4F53-A4E1-9F2C7367B2D2}"/>
                </a:ext>
              </a:extLst>
            </p:cNvPr>
            <p:cNvSpPr/>
            <p:nvPr/>
          </p:nvSpPr>
          <p:spPr>
            <a:xfrm>
              <a:off x="7031415" y="1782273"/>
              <a:ext cx="345651" cy="17507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8100" cmpd="sng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en-US" altLang="ko-KR" sz="1200">
                <a:ln>
                  <a:solidFill>
                    <a:srgbClr val="5B9BD5">
                      <a:shade val="50000"/>
                      <a:alpha val="0"/>
                    </a:srgbClr>
                  </a:solidFill>
                </a:ln>
                <a:solidFill>
                  <a:schemeClr val="tx1"/>
                </a:solidFill>
                <a:latin typeface="+mn-ea"/>
                <a:cs typeface="Tahoma" panose="020B0604030504040204" pitchFamily="34" charset="0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7378138" y="1462467"/>
              <a:ext cx="17743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>
                  <a:latin typeface="+mn-ea"/>
                  <a:ea typeface="+mn-ea"/>
                </a:rPr>
                <a:t>Good Point</a:t>
              </a:r>
              <a:endParaRPr lang="ko-KR" altLang="en-US">
                <a:latin typeface="+mn-ea"/>
                <a:ea typeface="+mn-ea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7389825" y="1749651"/>
              <a:ext cx="17743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>
                  <a:latin typeface="+mn-ea"/>
                  <a:ea typeface="+mn-ea"/>
                </a:rPr>
                <a:t>Weak Point</a:t>
              </a:r>
              <a:endParaRPr lang="ko-KR" altLang="en-US">
                <a:latin typeface="+mn-ea"/>
                <a:ea typeface="+mn-ea"/>
              </a:endParaRPr>
            </a:p>
          </p:txBody>
        </p:sp>
      </p:grpSp>
      <p:grpSp>
        <p:nvGrpSpPr>
          <p:cNvPr id="50" name="그룹 49"/>
          <p:cNvGrpSpPr/>
          <p:nvPr/>
        </p:nvGrpSpPr>
        <p:grpSpPr>
          <a:xfrm>
            <a:off x="6281827" y="-6689"/>
            <a:ext cx="3637325" cy="470850"/>
            <a:chOff x="6079698" y="2936"/>
            <a:chExt cx="3637325" cy="470850"/>
          </a:xfrm>
        </p:grpSpPr>
        <p:sp>
          <p:nvSpPr>
            <p:cNvPr id="51" name="오각형 50"/>
            <p:cNvSpPr/>
            <p:nvPr/>
          </p:nvSpPr>
          <p:spPr>
            <a:xfrm>
              <a:off x="6079698" y="22212"/>
              <a:ext cx="1029190" cy="427870"/>
            </a:xfrm>
            <a:prstGeom prst="homePlat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>
                  <a:latin typeface="+mn-ea"/>
                </a:rPr>
                <a:t>일반현황</a:t>
              </a:r>
            </a:p>
          </p:txBody>
        </p:sp>
        <p:sp>
          <p:nvSpPr>
            <p:cNvPr id="52" name="갈매기형 수장 51"/>
            <p:cNvSpPr/>
            <p:nvPr/>
          </p:nvSpPr>
          <p:spPr>
            <a:xfrm>
              <a:off x="6977249" y="15117"/>
              <a:ext cx="996554" cy="440466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53" name="갈매기형 수장 52"/>
            <p:cNvSpPr/>
            <p:nvPr/>
          </p:nvSpPr>
          <p:spPr>
            <a:xfrm>
              <a:off x="7821344" y="23266"/>
              <a:ext cx="996554" cy="440466"/>
            </a:xfrm>
            <a:prstGeom prst="chevron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54" name="갈매기형 수장 53"/>
            <p:cNvSpPr/>
            <p:nvPr/>
          </p:nvSpPr>
          <p:spPr>
            <a:xfrm>
              <a:off x="8667009" y="23266"/>
              <a:ext cx="996554" cy="440466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7077936" y="2936"/>
              <a:ext cx="7951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활동계획</a:t>
              </a:r>
              <a:endParaRPr lang="en-US" altLang="ko-KR">
                <a:solidFill>
                  <a:schemeClr val="bg1"/>
                </a:solidFill>
                <a:latin typeface="+mn-ea"/>
                <a:ea typeface="+mn-ea"/>
              </a:endParaRPr>
            </a:p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실행내용</a:t>
              </a:r>
            </a:p>
          </p:txBody>
        </p:sp>
        <p:sp>
          <p:nvSpPr>
            <p:cNvPr id="56" name="직사각형 55"/>
            <p:cNvSpPr/>
            <p:nvPr/>
          </p:nvSpPr>
          <p:spPr>
            <a:xfrm>
              <a:off x="7959827" y="12121"/>
              <a:ext cx="890839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주요성과</a:t>
              </a:r>
              <a:endParaRPr lang="en-US" altLang="ko-KR">
                <a:solidFill>
                  <a:schemeClr val="bg1"/>
                </a:solidFill>
                <a:latin typeface="+mn-ea"/>
                <a:ea typeface="+mn-ea"/>
              </a:endParaRPr>
            </a:p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   평가</a:t>
              </a:r>
            </a:p>
          </p:txBody>
        </p:sp>
        <p:sp>
          <p:nvSpPr>
            <p:cNvPr id="57" name="직사각형 56"/>
            <p:cNvSpPr/>
            <p:nvPr/>
          </p:nvSpPr>
          <p:spPr>
            <a:xfrm>
              <a:off x="8826184" y="86106"/>
              <a:ext cx="890839" cy="27699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향후계획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271303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53"/>
          <p:cNvSpPr>
            <a:spLocks noChangeArrowheads="1"/>
          </p:cNvSpPr>
          <p:nvPr/>
        </p:nvSpPr>
        <p:spPr bwMode="auto">
          <a:xfrm>
            <a:off x="255097" y="330022"/>
            <a:ext cx="8888903" cy="5355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24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향후 계획</a:t>
            </a:r>
            <a:endParaRPr lang="ko-KR" altLang="en-US" sz="2400" dirty="0">
              <a:solidFill>
                <a:prstClr val="black"/>
              </a:solidFill>
              <a:latin typeface="Tahoma" panose="020B0604030504040204" pitchFamily="34" charset="0"/>
              <a:ea typeface="맑은 고딕" panose="020B0503020000020004" pitchFamily="50" charset="-127"/>
              <a:cs typeface="Tahoma" panose="020B0604030504040204" pitchFamily="34" charset="0"/>
            </a:endParaRPr>
          </a:p>
        </p:txBody>
      </p:sp>
      <p:sp>
        <p:nvSpPr>
          <p:cNvPr id="19" name="Line 7"/>
          <p:cNvSpPr>
            <a:spLocks noChangeShapeType="1"/>
          </p:cNvSpPr>
          <p:nvPr/>
        </p:nvSpPr>
        <p:spPr bwMode="auto">
          <a:xfrm>
            <a:off x="4611694" y="895805"/>
            <a:ext cx="5259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 dirty="0">
              <a:latin typeface="HY바다M" panose="02030600000101010101" pitchFamily="18" charset="-127"/>
            </a:endParaRPr>
          </a:p>
        </p:txBody>
      </p:sp>
      <p:sp>
        <p:nvSpPr>
          <p:cNvPr id="20" name="Line 8"/>
          <p:cNvSpPr>
            <a:spLocks noChangeShapeType="1"/>
          </p:cNvSpPr>
          <p:nvPr/>
        </p:nvSpPr>
        <p:spPr bwMode="auto">
          <a:xfrm flipV="1">
            <a:off x="34931" y="895805"/>
            <a:ext cx="47466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 dirty="0">
              <a:latin typeface="HY바다M" panose="02030600000101010101" pitchFamily="18" charset="-127"/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3086451" y="1687684"/>
            <a:ext cx="3815141" cy="412595"/>
          </a:xfrm>
          <a:prstGeom prst="roundRect">
            <a:avLst/>
          </a:prstGeom>
          <a:gradFill flip="none" rotWithShape="1">
            <a:gsLst>
              <a:gs pos="0">
                <a:schemeClr val="accent6">
                  <a:alpha val="80000"/>
                </a:schemeClr>
              </a:gs>
              <a:gs pos="100000">
                <a:srgbClr val="C00000">
                  <a:alpha val="8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800"/>
              <a:t>Smart </a:t>
            </a:r>
            <a:r>
              <a:rPr lang="ko-KR" altLang="en-US" sz="1800"/>
              <a:t>안전 고도화</a:t>
            </a:r>
          </a:p>
        </p:txBody>
      </p:sp>
      <p:cxnSp>
        <p:nvCxnSpPr>
          <p:cNvPr id="21" name="직선 연결선 20"/>
          <p:cNvCxnSpPr/>
          <p:nvPr/>
        </p:nvCxnSpPr>
        <p:spPr>
          <a:xfrm>
            <a:off x="4992699" y="2693228"/>
            <a:ext cx="0" cy="3348268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직사각형 21"/>
          <p:cNvSpPr/>
          <p:nvPr/>
        </p:nvSpPr>
        <p:spPr>
          <a:xfrm>
            <a:off x="849518" y="3607845"/>
            <a:ext cx="852282" cy="766238"/>
          </a:xfrm>
          <a:prstGeom prst="rect">
            <a:avLst/>
          </a:prstGeom>
          <a:solidFill>
            <a:srgbClr val="DCE6F2"/>
          </a:solidFill>
          <a:ln w="9525" cap="flat" cmpd="sng" algn="ctr">
            <a:solidFill>
              <a:srgbClr val="FFFFFF">
                <a:lumMod val="50000"/>
              </a:srgbClr>
            </a:solidFill>
            <a:prstDash val="solid"/>
          </a:ln>
          <a:effectLst/>
        </p:spPr>
        <p:txBody>
          <a:bodyPr wrap="none" rtlCol="0" anchor="ctr"/>
          <a:lstStyle/>
          <a:p>
            <a:pPr algn="ctr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100" b="1" kern="0" dirty="0">
                <a:ln>
                  <a:solidFill>
                    <a:srgbClr val="4F81BD">
                      <a:alpha val="0"/>
                    </a:srgbClr>
                  </a:solidFill>
                </a:ln>
                <a:latin typeface="Tahoma" panose="020B0604030504040204" pitchFamily="34" charset="0"/>
                <a:ea typeface="맑은 고딕" pitchFamily="50" charset="-127"/>
                <a:cs typeface="Tahoma" panose="020B0604030504040204" pitchFamily="34" charset="0"/>
              </a:rPr>
              <a:t>효과파악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1753740" y="3559516"/>
            <a:ext cx="3343194" cy="845804"/>
          </a:xfrm>
          <a:prstGeom prst="rect">
            <a:avLst/>
          </a:prstGeom>
        </p:spPr>
        <p:txBody>
          <a:bodyPr wrap="square" lIns="36000" tIns="36000">
            <a:spAutoFit/>
          </a:bodyPr>
          <a:lstStyle/>
          <a:p>
            <a:pPr latinLnBrk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ko-KR" sz="1100" b="0" kern="0">
                <a:ln>
                  <a:solidFill>
                    <a:srgbClr val="4F81BD">
                      <a:alpha val="0"/>
                    </a:srgbClr>
                  </a:solidFill>
                </a:ln>
                <a:latin typeface="+mn-ea"/>
                <a:ea typeface="+mn-ea"/>
                <a:cs typeface="Tahoma" panose="020B0604030504040204" pitchFamily="34" charset="0"/>
              </a:rPr>
              <a:t>-</a:t>
            </a:r>
            <a:r>
              <a:rPr lang="ko-KR" altLang="en-US" sz="1100" b="0" kern="0">
                <a:ln>
                  <a:solidFill>
                    <a:srgbClr val="4F81BD">
                      <a:alpha val="0"/>
                    </a:srgbClr>
                  </a:solidFill>
                </a:ln>
                <a:latin typeface="+mn-ea"/>
                <a:ea typeface="+mn-ea"/>
                <a:cs typeface="Tahoma" panose="020B0604030504040204" pitchFamily="34" charset="0"/>
              </a:rPr>
              <a:t>독성가스 </a:t>
            </a:r>
            <a:r>
              <a:rPr lang="en-US" altLang="ko-KR" sz="1100" b="0" kern="0" dirty="0">
                <a:ln>
                  <a:solidFill>
                    <a:srgbClr val="4F81BD">
                      <a:alpha val="0"/>
                    </a:srgbClr>
                  </a:solidFill>
                </a:ln>
                <a:latin typeface="+mn-ea"/>
                <a:ea typeface="+mn-ea"/>
                <a:cs typeface="Tahoma" panose="020B0604030504040204" pitchFamily="34" charset="0"/>
              </a:rPr>
              <a:t>or</a:t>
            </a:r>
            <a:r>
              <a:rPr lang="ko-KR" altLang="en-US" sz="1100" b="0" kern="0">
                <a:ln>
                  <a:solidFill>
                    <a:srgbClr val="4F81BD">
                      <a:alpha val="0"/>
                    </a:srgbClr>
                  </a:solidFill>
                </a:ln>
                <a:latin typeface="+mn-ea"/>
                <a:ea typeface="+mn-ea"/>
                <a:cs typeface="Tahoma" panose="020B0604030504040204" pitchFamily="34" charset="0"/>
              </a:rPr>
              <a:t> 유해화학물질 누출을 조기감지 할 수</a:t>
            </a:r>
            <a:endParaRPr lang="en-US" altLang="ko-KR" sz="1100" b="0" kern="0">
              <a:ln>
                <a:solidFill>
                  <a:srgbClr val="4F81BD">
                    <a:alpha val="0"/>
                  </a:srgbClr>
                </a:solidFill>
              </a:ln>
              <a:latin typeface="+mn-ea"/>
              <a:ea typeface="+mn-ea"/>
              <a:cs typeface="Tahoma" panose="020B0604030504040204" pitchFamily="34" charset="0"/>
            </a:endParaRPr>
          </a:p>
          <a:p>
            <a:pPr latinLnBrk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ko-KR" sz="1100" b="0" kern="0">
                <a:ln>
                  <a:solidFill>
                    <a:srgbClr val="4F81BD">
                      <a:alpha val="0"/>
                    </a:srgbClr>
                  </a:solidFill>
                </a:ln>
                <a:latin typeface="+mn-ea"/>
                <a:ea typeface="+mn-ea"/>
                <a:cs typeface="Tahoma" panose="020B0604030504040204" pitchFamily="34" charset="0"/>
              </a:rPr>
              <a:t>  </a:t>
            </a:r>
            <a:r>
              <a:rPr lang="ko-KR" altLang="en-US" sz="1100" b="0" kern="0">
                <a:ln>
                  <a:solidFill>
                    <a:srgbClr val="4F81BD">
                      <a:alpha val="0"/>
                    </a:srgbClr>
                  </a:solidFill>
                </a:ln>
                <a:latin typeface="+mn-ea"/>
                <a:ea typeface="+mn-ea"/>
                <a:cs typeface="Tahoma" panose="020B0604030504040204" pitchFamily="34" charset="0"/>
              </a:rPr>
              <a:t>있는 시스템</a:t>
            </a:r>
            <a:r>
              <a:rPr lang="en-US" altLang="ko-KR" sz="1100" b="0" kern="0" dirty="0">
                <a:ln>
                  <a:solidFill>
                    <a:srgbClr val="4F81BD">
                      <a:alpha val="0"/>
                    </a:srgbClr>
                  </a:solidFill>
                </a:ln>
                <a:latin typeface="+mn-ea"/>
                <a:ea typeface="+mn-ea"/>
                <a:cs typeface="Tahoma" panose="020B0604030504040204" pitchFamily="34" charset="0"/>
              </a:rPr>
              <a:t>/</a:t>
            </a:r>
            <a:r>
              <a:rPr lang="ko-KR" altLang="en-US" sz="1100" b="0" kern="0">
                <a:ln>
                  <a:solidFill>
                    <a:srgbClr val="4F81BD">
                      <a:alpha val="0"/>
                    </a:srgbClr>
                  </a:solidFill>
                </a:ln>
                <a:latin typeface="+mn-ea"/>
                <a:ea typeface="+mn-ea"/>
                <a:cs typeface="Tahoma" panose="020B0604030504040204" pitchFamily="34" charset="0"/>
              </a:rPr>
              <a:t>설비 구축통한 사고 예방  </a:t>
            </a:r>
            <a:endParaRPr kumimoji="0" lang="en-US" altLang="ko-KR" sz="1100" b="0" kern="0" dirty="0">
              <a:ln>
                <a:solidFill>
                  <a:srgbClr val="4F81BD">
                    <a:alpha val="0"/>
                  </a:srgbClr>
                </a:solidFill>
              </a:ln>
              <a:latin typeface="+mn-ea"/>
              <a:ea typeface="+mn-ea"/>
              <a:cs typeface="Tahoma" panose="020B0604030504040204" pitchFamily="34" charset="0"/>
            </a:endParaRPr>
          </a:p>
          <a:p>
            <a:pPr latinLnBrk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ko-KR" sz="1100" b="0" kern="0">
                <a:ln>
                  <a:solidFill>
                    <a:srgbClr val="4F81BD">
                      <a:alpha val="0"/>
                    </a:srgbClr>
                  </a:solidFill>
                </a:ln>
                <a:latin typeface="+mn-ea"/>
                <a:ea typeface="+mn-ea"/>
                <a:cs typeface="Tahoma" panose="020B0604030504040204" pitchFamily="34" charset="0"/>
              </a:rPr>
              <a:t>-</a:t>
            </a:r>
            <a:r>
              <a:rPr lang="ko-KR" altLang="en-US" sz="1100" b="0" kern="0">
                <a:ln>
                  <a:solidFill>
                    <a:srgbClr val="4F81BD">
                      <a:alpha val="0"/>
                    </a:srgbClr>
                  </a:solidFill>
                </a:ln>
                <a:latin typeface="+mn-ea"/>
                <a:ea typeface="+mn-ea"/>
                <a:cs typeface="Tahoma" panose="020B0604030504040204" pitchFamily="34" charset="0"/>
              </a:rPr>
              <a:t>화학물질 누출감지 체계 수립통한 화학사고 예방 </a:t>
            </a:r>
            <a:endParaRPr lang="en-US" altLang="ko-KR" sz="1100" b="0" kern="0" dirty="0">
              <a:ln>
                <a:solidFill>
                  <a:srgbClr val="4F81BD">
                    <a:alpha val="0"/>
                  </a:srgbClr>
                </a:solidFill>
              </a:ln>
              <a:latin typeface="+mn-ea"/>
              <a:ea typeface="+mn-ea"/>
              <a:cs typeface="Tahoma" panose="020B0604030504040204" pitchFamily="34" charset="0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849518" y="4605737"/>
            <a:ext cx="852282" cy="765389"/>
          </a:xfrm>
          <a:prstGeom prst="rect">
            <a:avLst/>
          </a:prstGeom>
          <a:solidFill>
            <a:srgbClr val="DCE6F2"/>
          </a:solidFill>
          <a:ln w="9525" cap="flat" cmpd="sng" algn="ctr">
            <a:solidFill>
              <a:srgbClr val="FFFFFF">
                <a:lumMod val="50000"/>
              </a:srgbClr>
            </a:solidFill>
            <a:prstDash val="solid"/>
          </a:ln>
          <a:effectLst/>
        </p:spPr>
        <p:txBody>
          <a:bodyPr wrap="none" rtlCol="0" anchor="ctr"/>
          <a:lstStyle/>
          <a:p>
            <a:pPr algn="ctr">
              <a:lnSpc>
                <a:spcPct val="110000"/>
              </a:lnSpc>
              <a:defRPr/>
            </a:pPr>
            <a:r>
              <a:rPr lang="ko-KR" altLang="en-US" sz="1100" b="1" kern="0" dirty="0">
                <a:ln>
                  <a:solidFill>
                    <a:srgbClr val="4F81BD">
                      <a:alpha val="0"/>
                    </a:srgbClr>
                  </a:solidFill>
                </a:ln>
                <a:latin typeface="Tahoma" panose="020B0604030504040204" pitchFamily="34" charset="0"/>
                <a:ea typeface="맑은 고딕" pitchFamily="50" charset="-127"/>
                <a:cs typeface="Tahoma" panose="020B0604030504040204" pitchFamily="34" charset="0"/>
              </a:rPr>
              <a:t>과제수행</a:t>
            </a:r>
            <a:endParaRPr lang="en-US" altLang="ko-KR" sz="1100" b="1" kern="0" dirty="0">
              <a:ln>
                <a:solidFill>
                  <a:srgbClr val="4F81BD">
                    <a:alpha val="0"/>
                  </a:srgbClr>
                </a:solidFill>
              </a:ln>
              <a:latin typeface="Tahoma" panose="020B0604030504040204" pitchFamily="34" charset="0"/>
              <a:ea typeface="맑은 고딕" pitchFamily="50" charset="-127"/>
              <a:cs typeface="Tahoma" panose="020B0604030504040204" pitchFamily="34" charset="0"/>
            </a:endParaRPr>
          </a:p>
          <a:p>
            <a:pPr algn="ctr">
              <a:lnSpc>
                <a:spcPct val="110000"/>
              </a:lnSpc>
              <a:defRPr/>
            </a:pPr>
            <a:r>
              <a:rPr lang="ko-KR" altLang="en-US" sz="1100" b="1" kern="0" dirty="0">
                <a:ln>
                  <a:solidFill>
                    <a:srgbClr val="4F81BD">
                      <a:alpha val="0"/>
                    </a:srgbClr>
                  </a:solidFill>
                </a:ln>
                <a:latin typeface="Tahoma" panose="020B0604030504040204" pitchFamily="34" charset="0"/>
                <a:ea typeface="맑은 고딕" pitchFamily="50" charset="-127"/>
                <a:cs typeface="Tahoma" panose="020B0604030504040204" pitchFamily="34" charset="0"/>
              </a:rPr>
              <a:t>계획</a:t>
            </a:r>
            <a:endParaRPr lang="en-US" altLang="ko-KR" sz="1100" b="1" kern="0" dirty="0">
              <a:ln>
                <a:solidFill>
                  <a:srgbClr val="4F81BD">
                    <a:alpha val="0"/>
                  </a:srgbClr>
                </a:solidFill>
              </a:ln>
              <a:latin typeface="Tahoma" panose="020B0604030504040204" pitchFamily="34" charset="0"/>
              <a:ea typeface="맑은 고딕" pitchFamily="50" charset="-127"/>
              <a:cs typeface="Tahoma" panose="020B0604030504040204" pitchFamily="34" charset="0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820619" y="2469633"/>
            <a:ext cx="4172080" cy="285651"/>
          </a:xfrm>
          <a:prstGeom prst="rect">
            <a:avLst/>
          </a:prstGeom>
        </p:spPr>
        <p:txBody>
          <a:bodyPr wrap="square" lIns="36000" tIns="36000">
            <a:spAutoFit/>
          </a:bodyPr>
          <a:lstStyle/>
          <a:p>
            <a:pPr latinLnBrk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</a:pPr>
            <a:r>
              <a:rPr lang="ko-KR" altLang="en-US" kern="0">
                <a:solidFill>
                  <a:prstClr val="black"/>
                </a:solidFill>
                <a:latin typeface="+mn-ea"/>
              </a:rPr>
              <a:t>■ </a:t>
            </a:r>
            <a:r>
              <a:rPr lang="ko-KR" altLang="en-US" b="1" kern="0">
                <a:ln>
                  <a:solidFill>
                    <a:srgbClr val="4F81BD">
                      <a:alpha val="0"/>
                    </a:srgbClr>
                  </a:solidFill>
                </a:ln>
                <a:latin typeface="Tahoma" panose="020B0604030504040204" pitchFamily="34" charset="0"/>
                <a:ea typeface="맑은 고딕" pitchFamily="50" charset="-127"/>
                <a:cs typeface="Tahoma" panose="020B0604030504040204" pitchFamily="34" charset="0"/>
              </a:rPr>
              <a:t>유해화학물질 </a:t>
            </a:r>
            <a:r>
              <a:rPr lang="ko-KR" altLang="en-US" b="1" kern="0" dirty="0">
                <a:ln>
                  <a:solidFill>
                    <a:srgbClr val="4F81BD">
                      <a:alpha val="0"/>
                    </a:srgbClr>
                  </a:solidFill>
                </a:ln>
                <a:latin typeface="Tahoma" panose="020B0604030504040204" pitchFamily="34" charset="0"/>
                <a:ea typeface="맑은 고딕" pitchFamily="50" charset="-127"/>
                <a:cs typeface="Tahoma" panose="020B0604030504040204" pitchFamily="34" charset="0"/>
              </a:rPr>
              <a:t>조기 누출 감지 시스템 개발 </a:t>
            </a:r>
            <a:endParaRPr kumimoji="0" lang="en-US" altLang="ko-KR" b="1" kern="0" dirty="0">
              <a:ln>
                <a:solidFill>
                  <a:srgbClr val="4F81BD">
                    <a:alpha val="0"/>
                  </a:srgbClr>
                </a:solidFill>
              </a:ln>
              <a:latin typeface="Tahoma" panose="020B0604030504040204" pitchFamily="34" charset="0"/>
              <a:ea typeface="맑은 고딕" pitchFamily="50" charset="-127"/>
              <a:cs typeface="Tahoma" panose="020B0604030504040204" pitchFamily="34" charset="0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1733380" y="4548264"/>
            <a:ext cx="3259320" cy="1367485"/>
          </a:xfrm>
          <a:prstGeom prst="rect">
            <a:avLst/>
          </a:prstGeom>
        </p:spPr>
        <p:txBody>
          <a:bodyPr wrap="square" lIns="36000" tIns="36000">
            <a:spAutoFit/>
          </a:bodyPr>
          <a:lstStyle/>
          <a:p>
            <a:pPr eaLnBrk="0" latinLnBrk="0" hangingPunct="0">
              <a:lnSpc>
                <a:spcPct val="120000"/>
              </a:lnSpc>
              <a:spcBef>
                <a:spcPts val="300"/>
              </a:spcBef>
              <a:buClr>
                <a:srgbClr val="000000"/>
              </a:buClr>
            </a:pPr>
            <a:r>
              <a:rPr lang="en-US" altLang="ko-KR" sz="1100" b="0">
                <a:latin typeface="+mn-ea"/>
                <a:ea typeface="+mn-ea"/>
              </a:rPr>
              <a:t>- </a:t>
            </a:r>
            <a:r>
              <a:rPr lang="ko-KR" altLang="en-US" sz="1100" b="0">
                <a:latin typeface="+mn-ea"/>
                <a:ea typeface="+mn-ea"/>
              </a:rPr>
              <a:t>초음파</a:t>
            </a:r>
            <a:r>
              <a:rPr lang="en-US" altLang="ko-KR" sz="1100" b="0" dirty="0">
                <a:latin typeface="+mn-ea"/>
                <a:ea typeface="+mn-ea"/>
              </a:rPr>
              <a:t>, </a:t>
            </a:r>
            <a:r>
              <a:rPr lang="ko-KR" altLang="en-US" sz="1100" b="0">
                <a:latin typeface="+mn-ea"/>
                <a:ea typeface="+mn-ea"/>
              </a:rPr>
              <a:t>레이져 검지기 및</a:t>
            </a:r>
            <a:r>
              <a:rPr lang="en-US" altLang="ko-KR" sz="1100" b="0" dirty="0">
                <a:latin typeface="+mn-ea"/>
                <a:ea typeface="+mn-ea"/>
              </a:rPr>
              <a:t> </a:t>
            </a:r>
            <a:r>
              <a:rPr lang="ko-KR" altLang="en-US" sz="1100" b="0">
                <a:latin typeface="+mn-ea"/>
                <a:ea typeface="+mn-ea"/>
              </a:rPr>
              <a:t>이동식 가스 검지기</a:t>
            </a:r>
            <a:endParaRPr lang="en-US" altLang="ko-KR" sz="1100" b="0">
              <a:latin typeface="+mn-ea"/>
              <a:ea typeface="+mn-ea"/>
            </a:endParaRPr>
          </a:p>
          <a:p>
            <a:pPr eaLnBrk="0" latinLnBrk="0" hangingPunct="0">
              <a:lnSpc>
                <a:spcPct val="120000"/>
              </a:lnSpc>
              <a:spcBef>
                <a:spcPts val="300"/>
              </a:spcBef>
              <a:buClr>
                <a:srgbClr val="000000"/>
              </a:buClr>
            </a:pPr>
            <a:r>
              <a:rPr lang="en-US" altLang="ko-KR" sz="1100" b="0">
                <a:latin typeface="+mn-ea"/>
                <a:ea typeface="+mn-ea"/>
              </a:rPr>
              <a:t>  (</a:t>
            </a:r>
            <a:r>
              <a:rPr lang="ko-KR" altLang="en-US" sz="1100" b="0">
                <a:latin typeface="+mn-ea"/>
                <a:ea typeface="+mn-ea"/>
              </a:rPr>
              <a:t>복합형</a:t>
            </a:r>
            <a:r>
              <a:rPr lang="en-US" altLang="ko-KR" sz="1100" b="0" dirty="0">
                <a:latin typeface="+mn-ea"/>
                <a:ea typeface="+mn-ea"/>
              </a:rPr>
              <a:t>) </a:t>
            </a:r>
            <a:r>
              <a:rPr lang="ko-KR" altLang="en-US" sz="1100" b="0">
                <a:latin typeface="+mn-ea"/>
                <a:ea typeface="+mn-ea"/>
              </a:rPr>
              <a:t>활용한 누출감지 시스템 개발 </a:t>
            </a:r>
            <a:endParaRPr kumimoji="0" lang="en-US" altLang="ko-KR" sz="1100" b="0" kern="0" dirty="0">
              <a:ln>
                <a:solidFill>
                  <a:srgbClr val="4F81BD">
                    <a:alpha val="0"/>
                  </a:srgbClr>
                </a:solidFill>
              </a:ln>
              <a:latin typeface="+mn-ea"/>
              <a:ea typeface="+mn-ea"/>
              <a:cs typeface="Tahoma" panose="020B0604030504040204" pitchFamily="34" charset="0"/>
            </a:endParaRPr>
          </a:p>
          <a:p>
            <a:pPr eaLnBrk="0" latinLnBrk="0" hangingPunct="0">
              <a:lnSpc>
                <a:spcPct val="120000"/>
              </a:lnSpc>
              <a:spcBef>
                <a:spcPts val="600"/>
              </a:spcBef>
              <a:buClr>
                <a:srgbClr val="000000"/>
              </a:buClr>
            </a:pPr>
            <a:r>
              <a:rPr lang="en-US" altLang="ko-KR" sz="1100" b="0">
                <a:latin typeface="+mn-ea"/>
                <a:ea typeface="+mn-ea"/>
              </a:rPr>
              <a:t>- </a:t>
            </a:r>
            <a:r>
              <a:rPr lang="ko-KR" altLang="en-US" sz="1100" b="0">
                <a:latin typeface="+mn-ea"/>
                <a:ea typeface="+mn-ea"/>
              </a:rPr>
              <a:t>주요 </a:t>
            </a:r>
            <a:r>
              <a:rPr lang="ko-KR" altLang="en-US" sz="1100" b="0" dirty="0">
                <a:latin typeface="+mn-ea"/>
                <a:ea typeface="+mn-ea"/>
              </a:rPr>
              <a:t>물질 정보 및 누출 감지 </a:t>
            </a:r>
            <a:r>
              <a:rPr lang="ko-KR" altLang="en-US" sz="1100" b="0">
                <a:latin typeface="+mn-ea"/>
                <a:ea typeface="+mn-ea"/>
              </a:rPr>
              <a:t>시스템 확인</a:t>
            </a:r>
            <a:endParaRPr lang="en-US" altLang="ko-KR" sz="1100" b="0">
              <a:latin typeface="+mn-ea"/>
              <a:ea typeface="+mn-ea"/>
            </a:endParaRPr>
          </a:p>
          <a:p>
            <a:pPr eaLnBrk="0" latinLnBrk="0" hangingPunct="0">
              <a:lnSpc>
                <a:spcPct val="120000"/>
              </a:lnSpc>
              <a:spcBef>
                <a:spcPts val="600"/>
              </a:spcBef>
              <a:buClr>
                <a:srgbClr val="000000"/>
              </a:buClr>
            </a:pPr>
            <a:r>
              <a:rPr lang="en-US" altLang="ko-KR" sz="1100" b="0">
                <a:latin typeface="+mn-ea"/>
                <a:ea typeface="+mn-ea"/>
              </a:rPr>
              <a:t>- </a:t>
            </a:r>
            <a:r>
              <a:rPr lang="ko-KR" altLang="en-US" sz="1100" b="0">
                <a:latin typeface="+mn-ea"/>
                <a:ea typeface="+mn-ea"/>
              </a:rPr>
              <a:t>현업 </a:t>
            </a:r>
            <a:r>
              <a:rPr lang="ko-KR" altLang="en-US" sz="1100" b="0" dirty="0">
                <a:latin typeface="+mn-ea"/>
                <a:ea typeface="+mn-ea"/>
              </a:rPr>
              <a:t>적용한 감지 시스템 </a:t>
            </a:r>
            <a:r>
              <a:rPr lang="ko-KR" altLang="en-US" sz="1100" b="0">
                <a:latin typeface="+mn-ea"/>
                <a:ea typeface="+mn-ea"/>
              </a:rPr>
              <a:t>선정 </a:t>
            </a:r>
            <a:endParaRPr lang="en-US" altLang="ko-KR" sz="1100" b="0">
              <a:latin typeface="+mn-ea"/>
              <a:ea typeface="+mn-ea"/>
            </a:endParaRPr>
          </a:p>
          <a:p>
            <a:pPr eaLnBrk="0" latinLnBrk="0" hangingPunct="0">
              <a:lnSpc>
                <a:spcPct val="120000"/>
              </a:lnSpc>
              <a:spcBef>
                <a:spcPts val="600"/>
              </a:spcBef>
              <a:buClr>
                <a:srgbClr val="000000"/>
              </a:buClr>
            </a:pPr>
            <a:r>
              <a:rPr lang="en-US" altLang="ko-KR" sz="1100" b="0">
                <a:latin typeface="+mn-ea"/>
                <a:ea typeface="+mn-ea"/>
              </a:rPr>
              <a:t>- </a:t>
            </a:r>
            <a:r>
              <a:rPr lang="ko-KR" altLang="en-US" sz="1100" b="0">
                <a:latin typeface="+mn-ea"/>
                <a:ea typeface="+mn-ea"/>
              </a:rPr>
              <a:t>투자비 </a:t>
            </a:r>
            <a:r>
              <a:rPr lang="ko-KR" altLang="en-US" sz="1100" b="0" dirty="0">
                <a:latin typeface="+mn-ea"/>
                <a:ea typeface="+mn-ea"/>
              </a:rPr>
              <a:t>산정 및 협업 </a:t>
            </a:r>
            <a:r>
              <a:rPr lang="ko-KR" altLang="en-US" sz="1100" b="0">
                <a:latin typeface="+mn-ea"/>
                <a:ea typeface="+mn-ea"/>
              </a:rPr>
              <a:t>과제 확정</a:t>
            </a:r>
            <a:r>
              <a:rPr lang="en-US" altLang="ko-KR" sz="1100" b="0">
                <a:latin typeface="+mn-ea"/>
                <a:ea typeface="+mn-ea"/>
              </a:rPr>
              <a:t>, </a:t>
            </a:r>
            <a:r>
              <a:rPr lang="ko-KR" altLang="en-US" sz="1100" b="0">
                <a:latin typeface="+mn-ea"/>
                <a:ea typeface="+mn-ea"/>
              </a:rPr>
              <a:t>현장운영</a:t>
            </a:r>
            <a:endParaRPr lang="en-US" altLang="ko-KR" sz="1100" b="0" kern="0" dirty="0">
              <a:ln>
                <a:solidFill>
                  <a:srgbClr val="4F81BD">
                    <a:alpha val="0"/>
                  </a:srgbClr>
                </a:solidFill>
              </a:ln>
              <a:latin typeface="+mn-ea"/>
              <a:ea typeface="+mn-ea"/>
              <a:cs typeface="Tahoma" panose="020B0604030504040204" pitchFamily="34" charset="0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849518" y="2924624"/>
            <a:ext cx="852282" cy="513389"/>
          </a:xfrm>
          <a:prstGeom prst="rect">
            <a:avLst/>
          </a:prstGeom>
          <a:solidFill>
            <a:srgbClr val="DCE6F2"/>
          </a:solidFill>
          <a:ln w="9525" cap="flat" cmpd="sng" algn="ctr">
            <a:solidFill>
              <a:srgbClr val="FFFFFF">
                <a:lumMod val="50000"/>
              </a:srgbClr>
            </a:solidFill>
            <a:prstDash val="solid"/>
          </a:ln>
          <a:effectLst/>
        </p:spPr>
        <p:txBody>
          <a:bodyPr wrap="none" rtlCol="0" anchor="ctr"/>
          <a:lstStyle/>
          <a:p>
            <a:pPr algn="ctr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100" b="1" kern="0" dirty="0">
                <a:ln>
                  <a:solidFill>
                    <a:srgbClr val="4F81BD">
                      <a:alpha val="0"/>
                    </a:srgbClr>
                  </a:solidFill>
                </a:ln>
                <a:latin typeface="Tahoma" panose="020B0604030504040204" pitchFamily="34" charset="0"/>
                <a:ea typeface="맑은 고딕" pitchFamily="50" charset="-127"/>
                <a:cs typeface="Tahoma" panose="020B0604030504040204" pitchFamily="34" charset="0"/>
              </a:rPr>
              <a:t>과제목표</a:t>
            </a:r>
            <a:endParaRPr lang="en-US" altLang="ko-KR" sz="1100" b="1" kern="0" dirty="0">
              <a:ln>
                <a:solidFill>
                  <a:srgbClr val="4F81BD">
                    <a:alpha val="0"/>
                  </a:srgbClr>
                </a:solidFill>
              </a:ln>
              <a:latin typeface="Tahoma" panose="020B0604030504040204" pitchFamily="34" charset="0"/>
              <a:ea typeface="맑은 고딕" pitchFamily="50" charset="-127"/>
              <a:cs typeface="Tahoma" panose="020B0604030504040204" pitchFamily="34" charset="0"/>
            </a:endParaRPr>
          </a:p>
          <a:p>
            <a:pPr algn="ctr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b="1" kern="0" dirty="0">
                <a:ln>
                  <a:solidFill>
                    <a:srgbClr val="4F81BD">
                      <a:alpha val="0"/>
                    </a:srgbClr>
                  </a:solidFill>
                </a:ln>
                <a:latin typeface="Tahoma" panose="020B0604030504040204" pitchFamily="34" charset="0"/>
                <a:ea typeface="맑은 고딕" pitchFamily="50" charset="-127"/>
                <a:cs typeface="Tahoma" panose="020B0604030504040204" pitchFamily="34" charset="0"/>
              </a:rPr>
              <a:t>(</a:t>
            </a:r>
            <a:r>
              <a:rPr lang="ko-KR" altLang="en-US" sz="1100" b="1" kern="0">
                <a:ln>
                  <a:solidFill>
                    <a:srgbClr val="4F81BD">
                      <a:alpha val="0"/>
                    </a:srgbClr>
                  </a:solidFill>
                </a:ln>
                <a:latin typeface="Tahoma" panose="020B0604030504040204" pitchFamily="34" charset="0"/>
                <a:ea typeface="맑은 고딕" pitchFamily="50" charset="-127"/>
                <a:cs typeface="Tahoma" panose="020B0604030504040204" pitchFamily="34" charset="0"/>
              </a:rPr>
              <a:t>성과물</a:t>
            </a:r>
            <a:r>
              <a:rPr lang="en-US" altLang="ko-KR" sz="1100" b="1" kern="0" dirty="0">
                <a:ln>
                  <a:solidFill>
                    <a:srgbClr val="4F81BD">
                      <a:alpha val="0"/>
                    </a:srgbClr>
                  </a:solidFill>
                </a:ln>
                <a:latin typeface="Tahoma" panose="020B0604030504040204" pitchFamily="34" charset="0"/>
                <a:ea typeface="맑은 고딕" pitchFamily="50" charset="-127"/>
                <a:cs typeface="Tahoma" panose="020B0604030504040204" pitchFamily="34" charset="0"/>
              </a:rPr>
              <a:t>)</a:t>
            </a:r>
            <a:endParaRPr lang="ko-KR" altLang="en-US" sz="1100" b="1" kern="0" dirty="0">
              <a:ln>
                <a:solidFill>
                  <a:srgbClr val="4F81BD">
                    <a:alpha val="0"/>
                  </a:srgbClr>
                </a:solidFill>
              </a:ln>
              <a:latin typeface="Tahoma" panose="020B0604030504040204" pitchFamily="34" charset="0"/>
              <a:ea typeface="맑은 고딕" pitchFamily="50" charset="-127"/>
              <a:cs typeface="Tahoma" panose="020B0604030504040204" pitchFamily="34" charset="0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1777483" y="2966894"/>
            <a:ext cx="3215216" cy="285651"/>
          </a:xfrm>
          <a:prstGeom prst="rect">
            <a:avLst/>
          </a:prstGeom>
        </p:spPr>
        <p:txBody>
          <a:bodyPr wrap="square" lIns="36000" tIns="36000">
            <a:spAutoFit/>
          </a:bodyPr>
          <a:lstStyle/>
          <a:p>
            <a:pPr latinLnBrk="0">
              <a:lnSpc>
                <a:spcPct val="120000"/>
              </a:lnSpc>
              <a:spcBef>
                <a:spcPts val="600"/>
              </a:spcBef>
            </a:pPr>
            <a:r>
              <a:rPr lang="ko-KR" altLang="en-US" sz="1100" b="0" kern="0">
                <a:ln>
                  <a:solidFill>
                    <a:srgbClr val="4F81BD">
                      <a:alpha val="0"/>
                    </a:srgbClr>
                  </a:solidFill>
                </a:ln>
                <a:latin typeface="+mn-ea"/>
                <a:ea typeface="+mn-ea"/>
                <a:cs typeface="Tahoma" panose="020B0604030504040204" pitchFamily="34" charset="0"/>
              </a:rPr>
              <a:t>화학물질누출 </a:t>
            </a:r>
            <a:r>
              <a:rPr lang="ko-KR" altLang="en-US" sz="1100" b="0" kern="0" dirty="0">
                <a:ln>
                  <a:solidFill>
                    <a:srgbClr val="4F81BD">
                      <a:alpha val="0"/>
                    </a:srgbClr>
                  </a:solidFill>
                </a:ln>
                <a:latin typeface="+mn-ea"/>
                <a:ea typeface="+mn-ea"/>
                <a:cs typeface="Tahoma" panose="020B0604030504040204" pitchFamily="34" charset="0"/>
              </a:rPr>
              <a:t>예방을 </a:t>
            </a:r>
            <a:r>
              <a:rPr lang="ko-KR" altLang="en-US" sz="1100" b="0" kern="0">
                <a:ln>
                  <a:solidFill>
                    <a:srgbClr val="4F81BD">
                      <a:alpha val="0"/>
                    </a:srgbClr>
                  </a:solidFill>
                </a:ln>
                <a:latin typeface="+mn-ea"/>
                <a:ea typeface="+mn-ea"/>
                <a:cs typeface="Tahoma" panose="020B0604030504040204" pitchFamily="34" charset="0"/>
              </a:rPr>
              <a:t>위한 모니터링시스템 </a:t>
            </a:r>
            <a:r>
              <a:rPr lang="ko-KR" altLang="en-US" sz="1100" b="0" kern="0" dirty="0">
                <a:ln>
                  <a:solidFill>
                    <a:srgbClr val="4F81BD">
                      <a:alpha val="0"/>
                    </a:srgbClr>
                  </a:solidFill>
                </a:ln>
                <a:latin typeface="+mn-ea"/>
                <a:ea typeface="+mn-ea"/>
                <a:cs typeface="Tahoma" panose="020B0604030504040204" pitchFamily="34" charset="0"/>
              </a:rPr>
              <a:t>협업 </a:t>
            </a:r>
            <a:r>
              <a:rPr lang="en-US" altLang="ko-KR" sz="1100" b="0" kern="0" dirty="0">
                <a:ln>
                  <a:solidFill>
                    <a:srgbClr val="4F81BD">
                      <a:alpha val="0"/>
                    </a:srgbClr>
                  </a:solidFill>
                </a:ln>
                <a:latin typeface="+mn-ea"/>
                <a:ea typeface="+mn-ea"/>
                <a:cs typeface="Tahoma" panose="020B0604030504040204" pitchFamily="34" charset="0"/>
              </a:rPr>
              <a:t> </a:t>
            </a:r>
            <a:endParaRPr kumimoji="0" lang="en-US" altLang="ko-KR" sz="1100" b="0" kern="0" dirty="0">
              <a:ln>
                <a:solidFill>
                  <a:srgbClr val="4F81BD">
                    <a:alpha val="0"/>
                  </a:srgbClr>
                </a:solidFill>
              </a:ln>
              <a:latin typeface="+mn-ea"/>
              <a:ea typeface="+mn-ea"/>
              <a:cs typeface="Tahoma" panose="020B0604030504040204" pitchFamily="34" charset="0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5155347" y="2464472"/>
            <a:ext cx="3128251" cy="285651"/>
          </a:xfrm>
          <a:prstGeom prst="rect">
            <a:avLst/>
          </a:prstGeom>
        </p:spPr>
        <p:txBody>
          <a:bodyPr wrap="square" lIns="36000" tIns="36000">
            <a:spAutoFit/>
          </a:bodyPr>
          <a:lstStyle/>
          <a:p>
            <a:pPr latinLnBrk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</a:pPr>
            <a:r>
              <a:rPr lang="ko-KR" altLang="en-US" kern="0">
                <a:solidFill>
                  <a:prstClr val="black"/>
                </a:solidFill>
                <a:latin typeface="+mn-ea"/>
              </a:rPr>
              <a:t>■ </a:t>
            </a:r>
            <a:r>
              <a:rPr lang="ko-KR" altLang="en-US" b="1" kern="0">
                <a:ln>
                  <a:solidFill>
                    <a:srgbClr val="4F81BD">
                      <a:alpha val="0"/>
                    </a:srgbClr>
                  </a:solidFill>
                </a:ln>
                <a:latin typeface="Tahoma" panose="020B0604030504040204" pitchFamily="34" charset="0"/>
                <a:ea typeface="맑은 고딕" pitchFamily="50" charset="-127"/>
                <a:cs typeface="Tahoma" panose="020B0604030504040204" pitchFamily="34" charset="0"/>
              </a:rPr>
              <a:t>드론 감지체계 구축 및 운영</a:t>
            </a:r>
            <a:endParaRPr kumimoji="0" lang="en-US" altLang="ko-KR" b="1" kern="0" dirty="0">
              <a:ln>
                <a:solidFill>
                  <a:srgbClr val="4F81BD">
                    <a:alpha val="0"/>
                  </a:srgbClr>
                </a:solidFill>
              </a:ln>
              <a:latin typeface="Tahoma" panose="020B0604030504040204" pitchFamily="34" charset="0"/>
              <a:ea typeface="맑은 고딕" pitchFamily="50" charset="-127"/>
              <a:cs typeface="Tahoma" panose="020B0604030504040204" pitchFamily="34" charset="0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5181817" y="3602684"/>
            <a:ext cx="852282" cy="766238"/>
          </a:xfrm>
          <a:prstGeom prst="rect">
            <a:avLst/>
          </a:prstGeom>
          <a:solidFill>
            <a:srgbClr val="DCE6F2"/>
          </a:solidFill>
          <a:ln w="9525" cap="flat" cmpd="sng" algn="ctr">
            <a:solidFill>
              <a:srgbClr val="FFFFFF">
                <a:lumMod val="50000"/>
              </a:srgbClr>
            </a:solidFill>
            <a:prstDash val="solid"/>
          </a:ln>
          <a:effectLst/>
        </p:spPr>
        <p:txBody>
          <a:bodyPr wrap="none" rtlCol="0" anchor="ctr"/>
          <a:lstStyle/>
          <a:p>
            <a:pPr algn="ctr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100" b="1" kern="0" dirty="0">
                <a:ln>
                  <a:solidFill>
                    <a:srgbClr val="4F81BD">
                      <a:alpha val="0"/>
                    </a:srgbClr>
                  </a:solidFill>
                </a:ln>
                <a:latin typeface="+mn-ea"/>
                <a:ea typeface="+mn-ea"/>
                <a:cs typeface="Tahoma" panose="020B0604030504040204" pitchFamily="34" charset="0"/>
              </a:rPr>
              <a:t>효과파악</a:t>
            </a:r>
          </a:p>
        </p:txBody>
      </p:sp>
      <p:sp>
        <p:nvSpPr>
          <p:cNvPr id="34" name="직사각형 33"/>
          <p:cNvSpPr/>
          <p:nvPr/>
        </p:nvSpPr>
        <p:spPr>
          <a:xfrm>
            <a:off x="5181817" y="4619826"/>
            <a:ext cx="852282" cy="765389"/>
          </a:xfrm>
          <a:prstGeom prst="rect">
            <a:avLst/>
          </a:prstGeom>
          <a:solidFill>
            <a:srgbClr val="DCE6F2"/>
          </a:solidFill>
          <a:ln w="9525" cap="flat" cmpd="sng" algn="ctr">
            <a:solidFill>
              <a:srgbClr val="FFFFFF">
                <a:lumMod val="50000"/>
              </a:srgbClr>
            </a:solidFill>
            <a:prstDash val="solid"/>
          </a:ln>
          <a:effectLst/>
        </p:spPr>
        <p:txBody>
          <a:bodyPr wrap="none" rtlCol="0" anchor="ctr"/>
          <a:lstStyle/>
          <a:p>
            <a:pPr algn="ctr">
              <a:lnSpc>
                <a:spcPct val="110000"/>
              </a:lnSpc>
              <a:defRPr/>
            </a:pPr>
            <a:r>
              <a:rPr lang="ko-KR" altLang="en-US" sz="1100" b="1" kern="0" dirty="0">
                <a:ln>
                  <a:solidFill>
                    <a:srgbClr val="4F81BD">
                      <a:alpha val="0"/>
                    </a:srgbClr>
                  </a:solidFill>
                </a:ln>
                <a:latin typeface="+mn-ea"/>
                <a:ea typeface="+mn-ea"/>
                <a:cs typeface="Tahoma" panose="020B0604030504040204" pitchFamily="34" charset="0"/>
              </a:rPr>
              <a:t>과제수행</a:t>
            </a:r>
            <a:endParaRPr lang="en-US" altLang="ko-KR" sz="1100" b="1" kern="0" dirty="0">
              <a:ln>
                <a:solidFill>
                  <a:srgbClr val="4F81BD">
                    <a:alpha val="0"/>
                  </a:srgbClr>
                </a:solidFill>
              </a:ln>
              <a:latin typeface="+mn-ea"/>
              <a:ea typeface="+mn-ea"/>
              <a:cs typeface="Tahoma" panose="020B0604030504040204" pitchFamily="34" charset="0"/>
            </a:endParaRPr>
          </a:p>
          <a:p>
            <a:pPr algn="ctr">
              <a:lnSpc>
                <a:spcPct val="110000"/>
              </a:lnSpc>
              <a:defRPr/>
            </a:pPr>
            <a:r>
              <a:rPr lang="ko-KR" altLang="en-US" sz="1100" b="1" kern="0" dirty="0">
                <a:ln>
                  <a:solidFill>
                    <a:srgbClr val="4F81BD">
                      <a:alpha val="0"/>
                    </a:srgbClr>
                  </a:solidFill>
                </a:ln>
                <a:latin typeface="+mn-ea"/>
                <a:ea typeface="+mn-ea"/>
                <a:cs typeface="Tahoma" panose="020B0604030504040204" pitchFamily="34" charset="0"/>
              </a:rPr>
              <a:t>계획</a:t>
            </a:r>
            <a:endParaRPr lang="en-US" altLang="ko-KR" sz="1100" b="1" kern="0" dirty="0">
              <a:ln>
                <a:solidFill>
                  <a:srgbClr val="4F81BD">
                    <a:alpha val="0"/>
                  </a:srgbClr>
                </a:solidFill>
              </a:ln>
              <a:latin typeface="+mn-ea"/>
              <a:ea typeface="+mn-ea"/>
              <a:cs typeface="Tahoma" panose="020B0604030504040204" pitchFamily="34" charset="0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5181817" y="2919463"/>
            <a:ext cx="852282" cy="513389"/>
          </a:xfrm>
          <a:prstGeom prst="rect">
            <a:avLst/>
          </a:prstGeom>
          <a:solidFill>
            <a:srgbClr val="DCE6F2"/>
          </a:solidFill>
          <a:ln w="9525" cap="flat" cmpd="sng" algn="ctr">
            <a:solidFill>
              <a:srgbClr val="FFFFFF">
                <a:lumMod val="50000"/>
              </a:srgbClr>
            </a:solidFill>
            <a:prstDash val="solid"/>
          </a:ln>
          <a:effectLst/>
        </p:spPr>
        <p:txBody>
          <a:bodyPr wrap="none" rtlCol="0" anchor="ctr"/>
          <a:lstStyle/>
          <a:p>
            <a:pPr algn="ctr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100" b="1" kern="0" dirty="0">
                <a:ln>
                  <a:solidFill>
                    <a:srgbClr val="4F81BD">
                      <a:alpha val="0"/>
                    </a:srgbClr>
                  </a:solidFill>
                </a:ln>
                <a:latin typeface="+mn-ea"/>
                <a:ea typeface="+mn-ea"/>
                <a:cs typeface="Tahoma" panose="020B0604030504040204" pitchFamily="34" charset="0"/>
              </a:rPr>
              <a:t>과제목표</a:t>
            </a:r>
            <a:endParaRPr lang="en-US" altLang="ko-KR" sz="1100" b="1" kern="0" dirty="0">
              <a:ln>
                <a:solidFill>
                  <a:srgbClr val="4F81BD">
                    <a:alpha val="0"/>
                  </a:srgbClr>
                </a:solidFill>
              </a:ln>
              <a:latin typeface="+mn-ea"/>
              <a:ea typeface="+mn-ea"/>
              <a:cs typeface="Tahoma" panose="020B0604030504040204" pitchFamily="34" charset="0"/>
            </a:endParaRPr>
          </a:p>
          <a:p>
            <a:pPr algn="ctr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b="1" kern="0" dirty="0">
                <a:ln>
                  <a:solidFill>
                    <a:srgbClr val="4F81BD">
                      <a:alpha val="0"/>
                    </a:srgbClr>
                  </a:solidFill>
                </a:ln>
                <a:latin typeface="+mn-ea"/>
                <a:ea typeface="+mn-ea"/>
                <a:cs typeface="Tahoma" panose="020B0604030504040204" pitchFamily="34" charset="0"/>
              </a:rPr>
              <a:t>(</a:t>
            </a:r>
            <a:r>
              <a:rPr lang="ko-KR" altLang="en-US" sz="1100" b="1" kern="0">
                <a:ln>
                  <a:solidFill>
                    <a:srgbClr val="4F81BD">
                      <a:alpha val="0"/>
                    </a:srgbClr>
                  </a:solidFill>
                </a:ln>
                <a:latin typeface="+mn-ea"/>
                <a:ea typeface="+mn-ea"/>
                <a:cs typeface="Tahoma" panose="020B0604030504040204" pitchFamily="34" charset="0"/>
              </a:rPr>
              <a:t>성과물</a:t>
            </a:r>
            <a:r>
              <a:rPr lang="en-US" altLang="ko-KR" sz="1100" b="1" kern="0" dirty="0">
                <a:ln>
                  <a:solidFill>
                    <a:srgbClr val="4F81BD">
                      <a:alpha val="0"/>
                    </a:srgbClr>
                  </a:solidFill>
                </a:ln>
                <a:latin typeface="+mn-ea"/>
                <a:ea typeface="+mn-ea"/>
                <a:cs typeface="Tahoma" panose="020B0604030504040204" pitchFamily="34" charset="0"/>
              </a:rPr>
              <a:t>)</a:t>
            </a:r>
            <a:endParaRPr lang="ko-KR" altLang="en-US" sz="1100" b="1" kern="0" dirty="0">
              <a:ln>
                <a:solidFill>
                  <a:srgbClr val="4F81BD">
                    <a:alpha val="0"/>
                  </a:srgbClr>
                </a:solidFill>
              </a:ln>
              <a:latin typeface="+mn-ea"/>
              <a:ea typeface="+mn-ea"/>
              <a:cs typeface="Tahoma" panose="020B0604030504040204" pitchFamily="34" charset="0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6054459" y="3534818"/>
            <a:ext cx="3343194" cy="971992"/>
          </a:xfrm>
          <a:prstGeom prst="rect">
            <a:avLst/>
          </a:prstGeom>
        </p:spPr>
        <p:txBody>
          <a:bodyPr wrap="square" lIns="36000" tIns="36000">
            <a:spAutoFit/>
          </a:bodyPr>
          <a:lstStyle/>
          <a:p>
            <a:pPr marL="87313" indent="-87313" latinLnBrk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ko-KR" sz="1100" b="0" kern="0">
                <a:ln>
                  <a:solidFill>
                    <a:srgbClr val="4F81BD">
                      <a:alpha val="0"/>
                    </a:srgbClr>
                  </a:solidFill>
                </a:ln>
                <a:latin typeface="+mn-ea"/>
                <a:ea typeface="+mn-ea"/>
                <a:cs typeface="Tahoma" panose="020B0604030504040204" pitchFamily="34" charset="0"/>
              </a:rPr>
              <a:t>-</a:t>
            </a:r>
            <a:r>
              <a:rPr lang="ko-KR" altLang="en-US" sz="1100" b="0" kern="0">
                <a:ln>
                  <a:solidFill>
                    <a:srgbClr val="4F81BD">
                      <a:alpha val="0"/>
                    </a:srgbClr>
                  </a:solidFill>
                </a:ln>
                <a:latin typeface="+mn-ea"/>
                <a:ea typeface="+mn-ea"/>
                <a:cs typeface="Tahoma" panose="020B0604030504040204" pitchFamily="34" charset="0"/>
              </a:rPr>
              <a:t>대기 중 독성가스 </a:t>
            </a:r>
            <a:r>
              <a:rPr lang="en-US" altLang="ko-KR" sz="1100" b="0" kern="0" dirty="0">
                <a:ln>
                  <a:solidFill>
                    <a:srgbClr val="4F81BD">
                      <a:alpha val="0"/>
                    </a:srgbClr>
                  </a:solidFill>
                </a:ln>
                <a:latin typeface="+mn-ea"/>
                <a:ea typeface="+mn-ea"/>
                <a:cs typeface="Tahoma" panose="020B0604030504040204" pitchFamily="34" charset="0"/>
              </a:rPr>
              <a:t>or</a:t>
            </a:r>
            <a:r>
              <a:rPr lang="ko-KR" altLang="en-US" sz="1100" b="0" kern="0">
                <a:ln>
                  <a:solidFill>
                    <a:srgbClr val="4F81BD">
                      <a:alpha val="0"/>
                    </a:srgbClr>
                  </a:solidFill>
                </a:ln>
                <a:latin typeface="+mn-ea"/>
                <a:ea typeface="+mn-ea"/>
                <a:cs typeface="Tahoma" panose="020B0604030504040204" pitchFamily="34" charset="0"/>
              </a:rPr>
              <a:t> 유해화학물질 누출을</a:t>
            </a:r>
            <a:r>
              <a:rPr lang="en-US" altLang="ko-KR" sz="1100" b="0" kern="0">
                <a:ln>
                  <a:solidFill>
                    <a:srgbClr val="4F81BD">
                      <a:alpha val="0"/>
                    </a:srgbClr>
                  </a:solidFill>
                </a:ln>
                <a:latin typeface="+mn-ea"/>
                <a:ea typeface="+mn-ea"/>
                <a:cs typeface="Tahoma" panose="020B0604030504040204" pitchFamily="34" charset="0"/>
              </a:rPr>
              <a:t/>
            </a:r>
            <a:br>
              <a:rPr lang="en-US" altLang="ko-KR" sz="1100" b="0" kern="0">
                <a:ln>
                  <a:solidFill>
                    <a:srgbClr val="4F81BD">
                      <a:alpha val="0"/>
                    </a:srgbClr>
                  </a:solidFill>
                </a:ln>
                <a:latin typeface="+mn-ea"/>
                <a:ea typeface="+mn-ea"/>
                <a:cs typeface="Tahoma" panose="020B0604030504040204" pitchFamily="34" charset="0"/>
              </a:rPr>
            </a:br>
            <a:r>
              <a:rPr lang="ko-KR" altLang="en-US" sz="1100" b="0" kern="0">
                <a:ln>
                  <a:solidFill>
                    <a:srgbClr val="4F81BD">
                      <a:alpha val="0"/>
                    </a:srgbClr>
                  </a:solidFill>
                </a:ln>
                <a:latin typeface="+mn-ea"/>
                <a:ea typeface="+mn-ea"/>
                <a:cs typeface="Tahoma" panose="020B0604030504040204" pitchFamily="34" charset="0"/>
              </a:rPr>
              <a:t>주기적으로 감지하여 사고 확대 예방  </a:t>
            </a:r>
            <a:endParaRPr kumimoji="0" lang="en-US" altLang="ko-KR" sz="1100" b="0" kern="0" dirty="0">
              <a:ln>
                <a:solidFill>
                  <a:srgbClr val="4F81BD">
                    <a:alpha val="0"/>
                  </a:srgbClr>
                </a:solidFill>
              </a:ln>
              <a:latin typeface="+mn-ea"/>
              <a:ea typeface="+mn-ea"/>
              <a:cs typeface="Tahoma" panose="020B0604030504040204" pitchFamily="34" charset="0"/>
            </a:endParaRPr>
          </a:p>
          <a:p>
            <a:pPr latinLnBrk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ko-KR" sz="1100" b="0" kern="0">
                <a:ln>
                  <a:solidFill>
                    <a:srgbClr val="4F81BD">
                      <a:alpha val="0"/>
                    </a:srgbClr>
                  </a:solidFill>
                </a:ln>
                <a:latin typeface="+mn-ea"/>
                <a:ea typeface="+mn-ea"/>
                <a:cs typeface="Tahoma" panose="020B0604030504040204" pitchFamily="34" charset="0"/>
              </a:rPr>
              <a:t>-</a:t>
            </a:r>
            <a:r>
              <a:rPr lang="ko-KR" altLang="en-US" sz="1100" b="0" kern="0">
                <a:ln>
                  <a:solidFill>
                    <a:srgbClr val="4F81BD">
                      <a:alpha val="0"/>
                    </a:srgbClr>
                  </a:solidFill>
                </a:ln>
                <a:latin typeface="+mn-ea"/>
                <a:ea typeface="+mn-ea"/>
                <a:cs typeface="Tahoma" panose="020B0604030504040204" pitchFamily="34" charset="0"/>
              </a:rPr>
              <a:t>사람이 점검하기 어려운 안전부문에도 활용이</a:t>
            </a:r>
            <a:r>
              <a:rPr lang="en-US" altLang="ko-KR" sz="1100" b="0" kern="0">
                <a:ln>
                  <a:solidFill>
                    <a:srgbClr val="4F81BD">
                      <a:alpha val="0"/>
                    </a:srgbClr>
                  </a:solidFill>
                </a:ln>
                <a:latin typeface="+mn-ea"/>
                <a:ea typeface="+mn-ea"/>
                <a:cs typeface="Tahoma" panose="020B0604030504040204" pitchFamily="34" charset="0"/>
              </a:rPr>
              <a:t/>
            </a:r>
            <a:br>
              <a:rPr lang="en-US" altLang="ko-KR" sz="1100" b="0" kern="0">
                <a:ln>
                  <a:solidFill>
                    <a:srgbClr val="4F81BD">
                      <a:alpha val="0"/>
                    </a:srgbClr>
                  </a:solidFill>
                </a:ln>
                <a:latin typeface="+mn-ea"/>
                <a:ea typeface="+mn-ea"/>
                <a:cs typeface="Tahoma" panose="020B0604030504040204" pitchFamily="34" charset="0"/>
              </a:rPr>
            </a:br>
            <a:r>
              <a:rPr lang="en-US" altLang="ko-KR" sz="1100" b="0" kern="0">
                <a:ln>
                  <a:solidFill>
                    <a:srgbClr val="4F81BD">
                      <a:alpha val="0"/>
                    </a:srgbClr>
                  </a:solidFill>
                </a:ln>
                <a:latin typeface="+mn-ea"/>
                <a:ea typeface="+mn-ea"/>
                <a:cs typeface="Tahoma" panose="020B0604030504040204" pitchFamily="34" charset="0"/>
              </a:rPr>
              <a:t> </a:t>
            </a:r>
            <a:r>
              <a:rPr lang="ko-KR" altLang="en-US" sz="1100" b="0" kern="0">
                <a:ln>
                  <a:solidFill>
                    <a:srgbClr val="4F81BD">
                      <a:alpha val="0"/>
                    </a:srgbClr>
                  </a:solidFill>
                </a:ln>
                <a:latin typeface="+mn-ea"/>
                <a:ea typeface="+mn-ea"/>
                <a:cs typeface="Tahoma" panose="020B0604030504040204" pitchFamily="34" charset="0"/>
              </a:rPr>
              <a:t>가능하여 다양한 사고 예방 가능 </a:t>
            </a:r>
            <a:endParaRPr lang="en-US" altLang="ko-KR" sz="1100" b="0" kern="0">
              <a:ln>
                <a:solidFill>
                  <a:srgbClr val="4F81BD">
                    <a:alpha val="0"/>
                  </a:srgbClr>
                </a:solidFill>
              </a:ln>
              <a:latin typeface="+mn-ea"/>
              <a:ea typeface="+mn-ea"/>
              <a:cs typeface="Tahoma" panose="020B0604030504040204" pitchFamily="34" charset="0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6034099" y="4571691"/>
            <a:ext cx="3259320" cy="1405957"/>
          </a:xfrm>
          <a:prstGeom prst="rect">
            <a:avLst/>
          </a:prstGeom>
        </p:spPr>
        <p:txBody>
          <a:bodyPr wrap="square" lIns="36000" tIns="36000">
            <a:spAutoFit/>
          </a:bodyPr>
          <a:lstStyle/>
          <a:p>
            <a:pPr eaLnBrk="0" latinLnBrk="0" hangingPunct="0">
              <a:lnSpc>
                <a:spcPct val="120000"/>
              </a:lnSpc>
              <a:spcBef>
                <a:spcPts val="300"/>
              </a:spcBef>
              <a:buClr>
                <a:srgbClr val="000000"/>
              </a:buClr>
            </a:pPr>
            <a:r>
              <a:rPr lang="en-US" altLang="ko-KR" sz="1100" b="0">
                <a:latin typeface="+mn-ea"/>
                <a:ea typeface="+mn-ea"/>
              </a:rPr>
              <a:t>- </a:t>
            </a:r>
            <a:r>
              <a:rPr lang="ko-KR" altLang="en-US" sz="1100" b="0">
                <a:latin typeface="+mn-ea"/>
                <a:ea typeface="+mn-ea"/>
              </a:rPr>
              <a:t>주요 </a:t>
            </a:r>
            <a:r>
              <a:rPr lang="ko-KR" altLang="en-US" sz="1100" b="0" dirty="0">
                <a:latin typeface="+mn-ea"/>
                <a:ea typeface="+mn-ea"/>
              </a:rPr>
              <a:t>물질 정보 및 누출 감지 </a:t>
            </a:r>
            <a:r>
              <a:rPr lang="ko-KR" altLang="en-US" sz="1100" b="0">
                <a:latin typeface="+mn-ea"/>
                <a:ea typeface="+mn-ea"/>
              </a:rPr>
              <a:t>시스템 확인</a:t>
            </a:r>
            <a:endParaRPr lang="en-US" altLang="ko-KR" sz="1100" b="0">
              <a:latin typeface="+mn-ea"/>
              <a:ea typeface="+mn-ea"/>
            </a:endParaRPr>
          </a:p>
          <a:p>
            <a:pPr eaLnBrk="0" latinLnBrk="0" hangingPunct="0">
              <a:lnSpc>
                <a:spcPct val="120000"/>
              </a:lnSpc>
              <a:spcBef>
                <a:spcPts val="600"/>
              </a:spcBef>
              <a:buClr>
                <a:srgbClr val="000000"/>
              </a:buClr>
            </a:pPr>
            <a:r>
              <a:rPr lang="en-US" altLang="ko-KR" sz="1100" b="0">
                <a:latin typeface="+mn-ea"/>
                <a:ea typeface="+mn-ea"/>
              </a:rPr>
              <a:t>- </a:t>
            </a:r>
            <a:r>
              <a:rPr lang="ko-KR" altLang="en-US" sz="1100" b="0">
                <a:latin typeface="+mn-ea"/>
                <a:ea typeface="+mn-ea"/>
              </a:rPr>
              <a:t>현업 </a:t>
            </a:r>
            <a:r>
              <a:rPr lang="ko-KR" altLang="en-US" sz="1100" b="0" dirty="0">
                <a:latin typeface="+mn-ea"/>
                <a:ea typeface="+mn-ea"/>
              </a:rPr>
              <a:t>적용한 감지 시스템 </a:t>
            </a:r>
            <a:r>
              <a:rPr lang="ko-KR" altLang="en-US" sz="1100" b="0">
                <a:latin typeface="+mn-ea"/>
                <a:ea typeface="+mn-ea"/>
              </a:rPr>
              <a:t>선정 </a:t>
            </a:r>
            <a:endParaRPr lang="en-US" altLang="ko-KR" sz="1100" b="0">
              <a:latin typeface="+mn-ea"/>
              <a:ea typeface="+mn-ea"/>
            </a:endParaRPr>
          </a:p>
          <a:p>
            <a:pPr eaLnBrk="0" latinLnBrk="0" hangingPunct="0">
              <a:lnSpc>
                <a:spcPct val="120000"/>
              </a:lnSpc>
              <a:spcBef>
                <a:spcPts val="600"/>
              </a:spcBef>
              <a:buClr>
                <a:srgbClr val="000000"/>
              </a:buClr>
            </a:pPr>
            <a:r>
              <a:rPr kumimoji="0" lang="en-US" altLang="ko-KR" sz="1100" b="0" kern="0">
                <a:ln>
                  <a:solidFill>
                    <a:srgbClr val="4F81BD">
                      <a:alpha val="0"/>
                    </a:srgbClr>
                  </a:solidFill>
                </a:ln>
                <a:latin typeface="+mn-ea"/>
                <a:ea typeface="+mn-ea"/>
                <a:cs typeface="Tahoma" panose="020B0604030504040204" pitchFamily="34" charset="0"/>
              </a:rPr>
              <a:t>- AI</a:t>
            </a:r>
            <a:r>
              <a:rPr kumimoji="0" lang="ko-KR" altLang="en-US" sz="1100" b="0" kern="0">
                <a:ln>
                  <a:solidFill>
                    <a:srgbClr val="4F81BD">
                      <a:alpha val="0"/>
                    </a:srgbClr>
                  </a:solidFill>
                </a:ln>
                <a:latin typeface="+mn-ea"/>
                <a:ea typeface="+mn-ea"/>
                <a:cs typeface="Tahoma" panose="020B0604030504040204" pitchFamily="34" charset="0"/>
              </a:rPr>
              <a:t>를 활용한 독성물질 누출 모니터링</a:t>
            </a:r>
            <a:endParaRPr lang="en-US" altLang="ko-KR" sz="1100" b="0">
              <a:latin typeface="+mn-ea"/>
              <a:ea typeface="+mn-ea"/>
            </a:endParaRPr>
          </a:p>
          <a:p>
            <a:pPr eaLnBrk="0" latinLnBrk="0" hangingPunct="0">
              <a:lnSpc>
                <a:spcPct val="120000"/>
              </a:lnSpc>
              <a:spcBef>
                <a:spcPts val="600"/>
              </a:spcBef>
              <a:buClr>
                <a:srgbClr val="000000"/>
              </a:buClr>
            </a:pPr>
            <a:r>
              <a:rPr lang="en-US" altLang="ko-KR" sz="1100" b="0">
                <a:latin typeface="+mn-ea"/>
                <a:ea typeface="+mn-ea"/>
              </a:rPr>
              <a:t>  (</a:t>
            </a:r>
            <a:r>
              <a:rPr lang="ko-KR" altLang="en-US" sz="1100" b="0">
                <a:latin typeface="+mn-ea"/>
                <a:ea typeface="+mn-ea"/>
              </a:rPr>
              <a:t>탱크로리 및 차량 이동</a:t>
            </a:r>
            <a:r>
              <a:rPr lang="en-US" altLang="ko-KR" sz="1100" b="0">
                <a:latin typeface="+mn-ea"/>
                <a:ea typeface="+mn-ea"/>
              </a:rPr>
              <a:t>, </a:t>
            </a:r>
            <a:r>
              <a:rPr lang="ko-KR" altLang="en-US" sz="1100" b="0">
                <a:latin typeface="+mn-ea"/>
                <a:ea typeface="+mn-ea"/>
              </a:rPr>
              <a:t>사외 이송배관 사고 등</a:t>
            </a:r>
            <a:r>
              <a:rPr lang="en-US" altLang="ko-KR" sz="1100" b="0">
                <a:latin typeface="+mn-ea"/>
                <a:ea typeface="+mn-ea"/>
              </a:rPr>
              <a:t>)</a:t>
            </a:r>
          </a:p>
          <a:p>
            <a:pPr eaLnBrk="0" latinLnBrk="0" hangingPunct="0">
              <a:lnSpc>
                <a:spcPct val="120000"/>
              </a:lnSpc>
              <a:spcBef>
                <a:spcPts val="600"/>
              </a:spcBef>
              <a:buClr>
                <a:srgbClr val="000000"/>
              </a:buClr>
            </a:pPr>
            <a:r>
              <a:rPr lang="en-US" altLang="ko-KR" sz="1100" b="0" kern="0">
                <a:ln>
                  <a:solidFill>
                    <a:srgbClr val="4F81BD">
                      <a:alpha val="0"/>
                    </a:srgbClr>
                  </a:solidFill>
                </a:ln>
                <a:latin typeface="+mn-ea"/>
                <a:ea typeface="+mn-ea"/>
                <a:cs typeface="Tahoma" panose="020B0604030504040204" pitchFamily="34" charset="0"/>
              </a:rPr>
              <a:t>- </a:t>
            </a:r>
            <a:r>
              <a:rPr lang="ko-KR" altLang="en-US" sz="1100" b="0" kern="0">
                <a:ln>
                  <a:solidFill>
                    <a:srgbClr val="4F81BD">
                      <a:alpha val="0"/>
                    </a:srgbClr>
                  </a:solidFill>
                </a:ln>
                <a:latin typeface="+mn-ea"/>
                <a:ea typeface="+mn-ea"/>
                <a:cs typeface="Tahoma" panose="020B0604030504040204" pitchFamily="34" charset="0"/>
              </a:rPr>
              <a:t>드론조종 면허자격증 취득 및 현장운영</a:t>
            </a:r>
            <a:endParaRPr lang="en-US" altLang="ko-KR" sz="1100" b="0" kern="0" dirty="0">
              <a:ln>
                <a:solidFill>
                  <a:srgbClr val="4F81BD">
                    <a:alpha val="0"/>
                  </a:srgbClr>
                </a:solidFill>
              </a:ln>
              <a:latin typeface="+mn-ea"/>
              <a:ea typeface="+mn-ea"/>
              <a:cs typeface="Tahoma" panose="020B0604030504040204" pitchFamily="34" charset="0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6078202" y="2942196"/>
            <a:ext cx="3215216" cy="488783"/>
          </a:xfrm>
          <a:prstGeom prst="rect">
            <a:avLst/>
          </a:prstGeom>
        </p:spPr>
        <p:txBody>
          <a:bodyPr wrap="square" lIns="36000" tIns="36000">
            <a:spAutoFit/>
          </a:bodyPr>
          <a:lstStyle/>
          <a:p>
            <a:pPr latinLnBrk="0">
              <a:lnSpc>
                <a:spcPct val="120000"/>
              </a:lnSpc>
              <a:spcBef>
                <a:spcPts val="600"/>
              </a:spcBef>
            </a:pPr>
            <a:r>
              <a:rPr kumimoji="0" lang="ko-KR" altLang="en-US" sz="1100" b="0" kern="0">
                <a:ln>
                  <a:solidFill>
                    <a:srgbClr val="4F81BD">
                      <a:alpha val="0"/>
                    </a:srgbClr>
                  </a:solidFill>
                </a:ln>
                <a:latin typeface="+mn-ea"/>
                <a:ea typeface="+mn-ea"/>
                <a:cs typeface="Tahoma" panose="020B0604030504040204" pitchFamily="34" charset="0"/>
              </a:rPr>
              <a:t>환경안전사고 예방을 위한 드론활용 모니터링</a:t>
            </a:r>
            <a:r>
              <a:rPr kumimoji="0" lang="en-US" altLang="ko-KR" sz="1100" b="0" kern="0">
                <a:ln>
                  <a:solidFill>
                    <a:srgbClr val="4F81BD">
                      <a:alpha val="0"/>
                    </a:srgbClr>
                  </a:solidFill>
                </a:ln>
                <a:latin typeface="+mn-ea"/>
                <a:ea typeface="+mn-ea"/>
                <a:cs typeface="Tahoma" panose="020B0604030504040204" pitchFamily="34" charset="0"/>
              </a:rPr>
              <a:t/>
            </a:r>
            <a:br>
              <a:rPr kumimoji="0" lang="en-US" altLang="ko-KR" sz="1100" b="0" kern="0">
                <a:ln>
                  <a:solidFill>
                    <a:srgbClr val="4F81BD">
                      <a:alpha val="0"/>
                    </a:srgbClr>
                  </a:solidFill>
                </a:ln>
                <a:latin typeface="+mn-ea"/>
                <a:ea typeface="+mn-ea"/>
                <a:cs typeface="Tahoma" panose="020B0604030504040204" pitchFamily="34" charset="0"/>
              </a:rPr>
            </a:br>
            <a:r>
              <a:rPr kumimoji="0" lang="ko-KR" altLang="en-US" sz="1100" b="0" kern="0">
                <a:ln>
                  <a:solidFill>
                    <a:srgbClr val="4F81BD">
                      <a:alpha val="0"/>
                    </a:srgbClr>
                  </a:solidFill>
                </a:ln>
                <a:latin typeface="+mn-ea"/>
                <a:ea typeface="+mn-ea"/>
                <a:cs typeface="Tahoma" panose="020B0604030504040204" pitchFamily="34" charset="0"/>
              </a:rPr>
              <a:t>시스템 구축</a:t>
            </a:r>
            <a:endParaRPr kumimoji="0" lang="en-US" altLang="ko-KR" sz="1100" b="0" kern="0">
              <a:ln>
                <a:solidFill>
                  <a:srgbClr val="4F81BD">
                    <a:alpha val="0"/>
                  </a:srgbClr>
                </a:solidFill>
              </a:ln>
              <a:latin typeface="+mn-ea"/>
              <a:ea typeface="+mn-ea"/>
              <a:cs typeface="Tahoma" panose="020B0604030504040204" pitchFamily="34" charset="0"/>
            </a:endParaRPr>
          </a:p>
        </p:txBody>
      </p:sp>
      <p:grpSp>
        <p:nvGrpSpPr>
          <p:cNvPr id="30" name="그룹 29"/>
          <p:cNvGrpSpPr/>
          <p:nvPr/>
        </p:nvGrpSpPr>
        <p:grpSpPr>
          <a:xfrm>
            <a:off x="6281827" y="-6689"/>
            <a:ext cx="3637325" cy="470850"/>
            <a:chOff x="6079698" y="2936"/>
            <a:chExt cx="3637325" cy="470850"/>
          </a:xfrm>
        </p:grpSpPr>
        <p:sp>
          <p:nvSpPr>
            <p:cNvPr id="31" name="오각형 30"/>
            <p:cNvSpPr/>
            <p:nvPr/>
          </p:nvSpPr>
          <p:spPr>
            <a:xfrm>
              <a:off x="6079698" y="22212"/>
              <a:ext cx="1029190" cy="427870"/>
            </a:xfrm>
            <a:prstGeom prst="homePlat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>
                  <a:latin typeface="+mn-ea"/>
                </a:rPr>
                <a:t>일반현황</a:t>
              </a:r>
            </a:p>
          </p:txBody>
        </p:sp>
        <p:sp>
          <p:nvSpPr>
            <p:cNvPr id="32" name="갈매기형 수장 31"/>
            <p:cNvSpPr/>
            <p:nvPr/>
          </p:nvSpPr>
          <p:spPr>
            <a:xfrm>
              <a:off x="6977249" y="15117"/>
              <a:ext cx="996554" cy="440466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9" name="갈매기형 수장 38"/>
            <p:cNvSpPr/>
            <p:nvPr/>
          </p:nvSpPr>
          <p:spPr>
            <a:xfrm>
              <a:off x="7821344" y="23266"/>
              <a:ext cx="996554" cy="440466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40" name="갈매기형 수장 39"/>
            <p:cNvSpPr/>
            <p:nvPr/>
          </p:nvSpPr>
          <p:spPr>
            <a:xfrm>
              <a:off x="8667009" y="23266"/>
              <a:ext cx="996554" cy="440466"/>
            </a:xfrm>
            <a:prstGeom prst="chevron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077936" y="2936"/>
              <a:ext cx="7951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활동계획</a:t>
              </a:r>
              <a:endParaRPr lang="en-US" altLang="ko-KR">
                <a:solidFill>
                  <a:schemeClr val="bg1"/>
                </a:solidFill>
                <a:latin typeface="+mn-ea"/>
                <a:ea typeface="+mn-ea"/>
              </a:endParaRPr>
            </a:p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실행내용</a:t>
              </a:r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7959827" y="12121"/>
              <a:ext cx="890839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주요성과</a:t>
              </a:r>
              <a:endParaRPr lang="en-US" altLang="ko-KR">
                <a:solidFill>
                  <a:schemeClr val="bg1"/>
                </a:solidFill>
                <a:latin typeface="+mn-ea"/>
                <a:ea typeface="+mn-ea"/>
              </a:endParaRPr>
            </a:p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   평가</a:t>
              </a:r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8826184" y="86106"/>
              <a:ext cx="890839" cy="27699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향후계획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85341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153"/>
          <p:cNvSpPr>
            <a:spLocks noChangeArrowheads="1"/>
          </p:cNvSpPr>
          <p:nvPr/>
        </p:nvSpPr>
        <p:spPr bwMode="auto">
          <a:xfrm>
            <a:off x="255097" y="330022"/>
            <a:ext cx="7050577" cy="5355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24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일반현황</a:t>
            </a:r>
            <a:r>
              <a:rPr lang="en-US" altLang="ko-KR" sz="24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_</a:t>
            </a:r>
            <a:r>
              <a:rPr lang="ko-KR" altLang="en-US" sz="24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회사 소개</a:t>
            </a:r>
            <a:endParaRPr lang="ko-KR" altLang="en-US" sz="2400" dirty="0">
              <a:solidFill>
                <a:prstClr val="black"/>
              </a:solidFill>
              <a:latin typeface="Tahoma" panose="020B0604030504040204" pitchFamily="34" charset="0"/>
              <a:ea typeface="맑은 고딕" panose="020B0503020000020004" pitchFamily="50" charset="-127"/>
              <a:cs typeface="Tahoma" panose="020B0604030504040204" pitchFamily="34" charset="0"/>
            </a:endParaRPr>
          </a:p>
        </p:txBody>
      </p:sp>
      <p:sp>
        <p:nvSpPr>
          <p:cNvPr id="30" name="Line 7"/>
          <p:cNvSpPr>
            <a:spLocks noChangeShapeType="1"/>
          </p:cNvSpPr>
          <p:nvPr/>
        </p:nvSpPr>
        <p:spPr bwMode="auto">
          <a:xfrm>
            <a:off x="4611694" y="895805"/>
            <a:ext cx="5259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 dirty="0">
              <a:latin typeface="HY바다M" panose="02030600000101010101" pitchFamily="18" charset="-127"/>
            </a:endParaRPr>
          </a:p>
        </p:txBody>
      </p:sp>
      <p:sp>
        <p:nvSpPr>
          <p:cNvPr id="31" name="Line 8"/>
          <p:cNvSpPr>
            <a:spLocks noChangeShapeType="1"/>
          </p:cNvSpPr>
          <p:nvPr/>
        </p:nvSpPr>
        <p:spPr bwMode="auto">
          <a:xfrm flipV="1">
            <a:off x="34931" y="895805"/>
            <a:ext cx="47466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 dirty="0">
              <a:latin typeface="HY바다M" panose="02030600000101010101" pitchFamily="18" charset="-127"/>
            </a:endParaRPr>
          </a:p>
        </p:txBody>
      </p:sp>
      <p:grpSp>
        <p:nvGrpSpPr>
          <p:cNvPr id="32" name="그룹 31"/>
          <p:cNvGrpSpPr/>
          <p:nvPr/>
        </p:nvGrpSpPr>
        <p:grpSpPr>
          <a:xfrm>
            <a:off x="6281827" y="-6689"/>
            <a:ext cx="3637325" cy="470850"/>
            <a:chOff x="6079698" y="2936"/>
            <a:chExt cx="3637325" cy="470850"/>
          </a:xfrm>
        </p:grpSpPr>
        <p:sp>
          <p:nvSpPr>
            <p:cNvPr id="33" name="오각형 32"/>
            <p:cNvSpPr/>
            <p:nvPr/>
          </p:nvSpPr>
          <p:spPr>
            <a:xfrm>
              <a:off x="6079698" y="22212"/>
              <a:ext cx="1029190" cy="427870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>
                  <a:latin typeface="+mn-ea"/>
                </a:rPr>
                <a:t>일반현황</a:t>
              </a:r>
            </a:p>
          </p:txBody>
        </p:sp>
        <p:sp>
          <p:nvSpPr>
            <p:cNvPr id="34" name="갈매기형 수장 33"/>
            <p:cNvSpPr/>
            <p:nvPr/>
          </p:nvSpPr>
          <p:spPr>
            <a:xfrm>
              <a:off x="6977249" y="15117"/>
              <a:ext cx="996554" cy="440466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5" name="갈매기형 수장 34"/>
            <p:cNvSpPr/>
            <p:nvPr/>
          </p:nvSpPr>
          <p:spPr>
            <a:xfrm>
              <a:off x="7821344" y="23266"/>
              <a:ext cx="996554" cy="440466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6" name="갈매기형 수장 35"/>
            <p:cNvSpPr/>
            <p:nvPr/>
          </p:nvSpPr>
          <p:spPr>
            <a:xfrm>
              <a:off x="8667009" y="23266"/>
              <a:ext cx="996554" cy="440466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077936" y="2936"/>
              <a:ext cx="7951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활동계획</a:t>
              </a:r>
              <a:endParaRPr lang="en-US" altLang="ko-KR">
                <a:solidFill>
                  <a:schemeClr val="bg1"/>
                </a:solidFill>
                <a:latin typeface="+mn-ea"/>
                <a:ea typeface="+mn-ea"/>
              </a:endParaRPr>
            </a:p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실행내용</a:t>
              </a:r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7959827" y="12121"/>
              <a:ext cx="890839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주요성과</a:t>
              </a:r>
              <a:endParaRPr lang="en-US" altLang="ko-KR">
                <a:solidFill>
                  <a:schemeClr val="bg1"/>
                </a:solidFill>
                <a:latin typeface="+mn-ea"/>
                <a:ea typeface="+mn-ea"/>
              </a:endParaRPr>
            </a:p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   평가</a:t>
              </a:r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8826184" y="86106"/>
              <a:ext cx="890839" cy="27699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향후계획</a:t>
              </a: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11668" y="1175055"/>
            <a:ext cx="9854024" cy="682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300"/>
              </a:lnSpc>
            </a:pPr>
            <a:r>
              <a:rPr lang="en-US" altLang="ko-KR" sz="15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SK</a:t>
            </a:r>
            <a:r>
              <a:rPr lang="ko-KR" altLang="en-US" sz="15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그룹 관계사들은 </a:t>
            </a:r>
            <a:r>
              <a:rPr lang="ko-KR" altLang="en-US" sz="15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에너지 </a:t>
            </a:r>
            <a:r>
              <a:rPr lang="en-US" altLang="ko-KR" sz="15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· </a:t>
            </a:r>
            <a:r>
              <a:rPr lang="ko-KR" altLang="en-US" sz="15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화학</a:t>
            </a:r>
            <a:r>
              <a:rPr lang="en-US" altLang="ko-KR" sz="15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500" b="1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ICT</a:t>
            </a:r>
            <a:r>
              <a:rPr lang="en-US" altLang="ko-KR" sz="15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 · </a:t>
            </a:r>
            <a:r>
              <a:rPr lang="ko-KR" altLang="en-US" sz="15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반도체</a:t>
            </a:r>
            <a:r>
              <a:rPr lang="en-US" altLang="ko-KR" sz="15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5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물류 </a:t>
            </a:r>
            <a:r>
              <a:rPr lang="en-US" altLang="ko-KR" sz="15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· </a:t>
            </a:r>
            <a:r>
              <a:rPr lang="ko-KR" altLang="en-US" sz="15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서비스</a:t>
            </a:r>
            <a:r>
              <a:rPr lang="ko-KR" altLang="en-US" sz="15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 등 사업영역에서</a:t>
            </a:r>
            <a:endParaRPr lang="en-US" altLang="ko-KR" sz="1500" spc="-15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>
              <a:lnSpc>
                <a:spcPts val="2300"/>
              </a:lnSpc>
            </a:pPr>
            <a:r>
              <a:rPr lang="ko-KR" altLang="en-US" sz="15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‘ 따로 또 같이 ’ 역량을 발휘하며 지속적인 안정과 성장을 이어가고 있습니다</a:t>
            </a:r>
            <a:r>
              <a:rPr lang="en-US" altLang="ko-KR" sz="15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grpSp>
        <p:nvGrpSpPr>
          <p:cNvPr id="53" name="그룹 52"/>
          <p:cNvGrpSpPr/>
          <p:nvPr/>
        </p:nvGrpSpPr>
        <p:grpSpPr>
          <a:xfrm>
            <a:off x="2442492" y="2316603"/>
            <a:ext cx="3402412" cy="3407952"/>
            <a:chOff x="3211733" y="2276921"/>
            <a:chExt cx="4219063" cy="4225934"/>
          </a:xfrm>
          <a:effectLst>
            <a:outerShdw blurRad="38100" sx="102000" sy="102000" algn="ctr" rotWithShape="0">
              <a:prstClr val="black">
                <a:alpha val="30000"/>
              </a:prstClr>
            </a:outerShdw>
          </a:effectLst>
        </p:grpSpPr>
        <p:grpSp>
          <p:nvGrpSpPr>
            <p:cNvPr id="54" name="그룹 53"/>
            <p:cNvGrpSpPr/>
            <p:nvPr/>
          </p:nvGrpSpPr>
          <p:grpSpPr>
            <a:xfrm>
              <a:off x="3211733" y="2276921"/>
              <a:ext cx="4219063" cy="4225934"/>
              <a:chOff x="10881478" y="6958629"/>
              <a:chExt cx="2316362" cy="2320135"/>
            </a:xfrm>
          </p:grpSpPr>
          <p:grpSp>
            <p:nvGrpSpPr>
              <p:cNvPr id="59" name="그룹 58"/>
              <p:cNvGrpSpPr/>
              <p:nvPr/>
            </p:nvGrpSpPr>
            <p:grpSpPr bwMode="auto">
              <a:xfrm>
                <a:off x="10881478" y="6958629"/>
                <a:ext cx="2316362" cy="2320135"/>
                <a:chOff x="3096493" y="5329622"/>
                <a:chExt cx="2916324" cy="2918806"/>
              </a:xfrm>
              <a:scene3d>
                <a:camera prst="orthographicFront"/>
                <a:lightRig rig="twoPt" dir="t"/>
              </a:scene3d>
            </p:grpSpPr>
            <p:sp>
              <p:nvSpPr>
                <p:cNvPr id="63" name="막힌 원호 62"/>
                <p:cNvSpPr/>
                <p:nvPr/>
              </p:nvSpPr>
              <p:spPr bwMode="auto">
                <a:xfrm rot="14535915">
                  <a:off x="3096494" y="5329626"/>
                  <a:ext cx="2916325" cy="2916321"/>
                </a:xfrm>
                <a:prstGeom prst="blockArc">
                  <a:avLst>
                    <a:gd name="adj1" fmla="val 17974315"/>
                    <a:gd name="adj2" fmla="val 21465530"/>
                    <a:gd name="adj3" fmla="val 17165"/>
                  </a:avLst>
                </a:prstGeom>
                <a:solidFill>
                  <a:srgbClr val="F19821"/>
                </a:solidFill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ko-KR" altLang="en-US" dirty="0"/>
                </a:p>
              </p:txBody>
            </p:sp>
            <p:sp>
              <p:nvSpPr>
                <p:cNvPr id="64" name="막힌 원호 63"/>
                <p:cNvSpPr/>
                <p:nvPr/>
              </p:nvSpPr>
              <p:spPr bwMode="auto">
                <a:xfrm rot="19901733">
                  <a:off x="3096494" y="5332106"/>
                  <a:ext cx="2916323" cy="2916322"/>
                </a:xfrm>
                <a:prstGeom prst="blockArc">
                  <a:avLst>
                    <a:gd name="adj1" fmla="val 16099016"/>
                    <a:gd name="adj2" fmla="val 6042422"/>
                    <a:gd name="adj3" fmla="val 17738"/>
                  </a:avLst>
                </a:prstGeom>
                <a:solidFill>
                  <a:srgbClr val="CF2030"/>
                </a:solidFill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lt1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65" name="막힌 원호 64"/>
                <p:cNvSpPr/>
                <p:nvPr/>
              </p:nvSpPr>
              <p:spPr bwMode="auto">
                <a:xfrm rot="9020689">
                  <a:off x="3096493" y="5329622"/>
                  <a:ext cx="2916322" cy="2916326"/>
                </a:xfrm>
                <a:prstGeom prst="blockArc">
                  <a:avLst>
                    <a:gd name="adj1" fmla="val 16784751"/>
                    <a:gd name="adj2" fmla="val 2263369"/>
                    <a:gd name="adj3" fmla="val 18617"/>
                  </a:avLst>
                </a:prstGeom>
                <a:solidFill>
                  <a:srgbClr val="EF7622"/>
                </a:solidFill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ko-KR" altLang="en-US" dirty="0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60" name="타원 59"/>
              <p:cNvSpPr/>
              <p:nvPr/>
            </p:nvSpPr>
            <p:spPr>
              <a:xfrm>
                <a:off x="11116270" y="7194382"/>
                <a:ext cx="1846653" cy="1846657"/>
              </a:xfrm>
              <a:prstGeom prst="ellipse">
                <a:avLst/>
              </a:prstGeom>
              <a:solidFill>
                <a:schemeClr val="tx1">
                  <a:alpha val="1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ko-KR" altLang="en-US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prstClr val="white"/>
                  </a:solidFill>
                </a:endParaRPr>
              </a:p>
            </p:txBody>
          </p:sp>
          <p:sp>
            <p:nvSpPr>
              <p:cNvPr id="61" name="타원 60"/>
              <p:cNvSpPr/>
              <p:nvPr/>
            </p:nvSpPr>
            <p:spPr>
              <a:xfrm>
                <a:off x="11183339" y="7261449"/>
                <a:ext cx="1712518" cy="17125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ko-KR" altLang="en-US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타원 61"/>
              <p:cNvSpPr/>
              <p:nvPr/>
            </p:nvSpPr>
            <p:spPr>
              <a:xfrm>
                <a:off x="11245534" y="7323644"/>
                <a:ext cx="1588127" cy="1588129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ko-KR" altLang="en-US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5" name="그룹 54"/>
            <p:cNvGrpSpPr/>
            <p:nvPr/>
          </p:nvGrpSpPr>
          <p:grpSpPr>
            <a:xfrm>
              <a:off x="4338179" y="3140885"/>
              <a:ext cx="1958342" cy="1978184"/>
              <a:chOff x="12741897" y="3010010"/>
              <a:chExt cx="1958342" cy="1978184"/>
            </a:xfrm>
          </p:grpSpPr>
          <p:sp>
            <p:nvSpPr>
              <p:cNvPr id="56" name="타원 55"/>
              <p:cNvSpPr/>
              <p:nvPr/>
            </p:nvSpPr>
            <p:spPr>
              <a:xfrm>
                <a:off x="12799008" y="3010010"/>
                <a:ext cx="1901231" cy="1901230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t"/>
              <a:lstStyle/>
              <a:p>
                <a:pPr algn="ctr"/>
                <a:r>
                  <a:rPr lang="en-US" altLang="ko-KR" sz="2400" b="1">
                    <a:ln>
                      <a:solidFill>
                        <a:srgbClr val="E4E4E4">
                          <a:alpha val="0"/>
                        </a:srgb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ill Sans MT" panose="020B0502020104020203" pitchFamily="34" charset="0"/>
                    <a:ea typeface="맑은 고딕" panose="020B0503020000020004" pitchFamily="50" charset="-127"/>
                  </a:rPr>
                  <a:t>2020</a:t>
                </a:r>
                <a:r>
                  <a:rPr lang="en-US" altLang="ko-KR" sz="2400" b="1" dirty="0">
                    <a:ln>
                      <a:solidFill>
                        <a:srgbClr val="E4E4E4">
                          <a:alpha val="0"/>
                        </a:srgb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ill Sans MT" panose="020B0502020104020203" pitchFamily="34" charset="0"/>
                    <a:ea typeface="맑은 고딕" panose="020B0503020000020004" pitchFamily="50" charset="-127"/>
                  </a:rPr>
                  <a:t/>
                </a:r>
                <a:br>
                  <a:rPr lang="en-US" altLang="ko-KR" sz="2400" b="1" dirty="0">
                    <a:ln>
                      <a:solidFill>
                        <a:srgbClr val="E4E4E4">
                          <a:alpha val="0"/>
                        </a:srgb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ill Sans MT" panose="020B0502020104020203" pitchFamily="34" charset="0"/>
                    <a:ea typeface="맑은 고딕" panose="020B0503020000020004" pitchFamily="50" charset="-127"/>
                  </a:rPr>
                </a:br>
                <a:r>
                  <a:rPr lang="en-US" altLang="ko-KR" sz="2000" b="1" dirty="0">
                    <a:ln>
                      <a:solidFill>
                        <a:srgbClr val="E4E4E4">
                          <a:alpha val="0"/>
                        </a:srgb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ill Sans MT" panose="020B0502020104020203" pitchFamily="34" charset="0"/>
                    <a:ea typeface="맑은 고딕" panose="020B0503020000020004" pitchFamily="50" charset="-127"/>
                  </a:rPr>
                  <a:t>SK</a:t>
                </a:r>
                <a:r>
                  <a:rPr lang="ko-KR" altLang="en-US" sz="2000" spc="-150" dirty="0">
                    <a:ln>
                      <a:solidFill>
                        <a:srgbClr val="E4E4E4">
                          <a:alpha val="0"/>
                        </a:srgb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그룹 총 매출액</a:t>
                </a:r>
                <a:endParaRPr lang="en-US" altLang="ko-KR" sz="2000" spc="-150" dirty="0">
                  <a:ln>
                    <a:solidFill>
                      <a:srgbClr val="E4E4E4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  <a:p>
                <a:pPr algn="ctr"/>
                <a:endParaRPr lang="en-US" altLang="ko-KR" sz="2000" dirty="0">
                  <a:ln>
                    <a:solidFill>
                      <a:srgbClr val="E4E4E4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57" name="직사각형 56"/>
              <p:cNvSpPr/>
              <p:nvPr/>
            </p:nvSpPr>
            <p:spPr>
              <a:xfrm>
                <a:off x="12741897" y="4255189"/>
                <a:ext cx="1003434" cy="73300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altLang="ko-KR" sz="6000" b="1" kern="2000" spc="-30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CF2030"/>
                    </a:solidFill>
                    <a:latin typeface="Gill Sans MT" panose="020B0502020104020203" pitchFamily="34" charset="0"/>
                  </a:rPr>
                  <a:t>1</a:t>
                </a:r>
                <a:r>
                  <a:rPr lang="en-US" altLang="ko-KR" sz="6000" b="1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CF2030"/>
                    </a:solidFill>
                    <a:latin typeface="Gill Sans MT" panose="020B0502020104020203" pitchFamily="34" charset="0"/>
                  </a:rPr>
                  <a:t>40</a:t>
                </a:r>
              </a:p>
            </p:txBody>
          </p:sp>
          <p:sp>
            <p:nvSpPr>
              <p:cNvPr id="58" name="직사각형 57"/>
              <p:cNvSpPr/>
              <p:nvPr/>
            </p:nvSpPr>
            <p:spPr>
              <a:xfrm>
                <a:off x="14236466" y="4623874"/>
                <a:ext cx="425555" cy="28260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ko-KR" altLang="en-US" sz="2400" spc="-15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조 원</a:t>
                </a:r>
                <a:endParaRPr lang="en-US" altLang="ko-KR" sz="2400" spc="-1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grpSp>
        <p:nvGrpSpPr>
          <p:cNvPr id="66" name="그룹 65"/>
          <p:cNvGrpSpPr/>
          <p:nvPr/>
        </p:nvGrpSpPr>
        <p:grpSpPr>
          <a:xfrm>
            <a:off x="5059259" y="2484634"/>
            <a:ext cx="2573580" cy="973518"/>
            <a:chOff x="6936116" y="3171407"/>
            <a:chExt cx="3036405" cy="1148593"/>
          </a:xfrm>
        </p:grpSpPr>
        <p:grpSp>
          <p:nvGrpSpPr>
            <p:cNvPr id="67" name="그룹 66"/>
            <p:cNvGrpSpPr/>
            <p:nvPr/>
          </p:nvGrpSpPr>
          <p:grpSpPr>
            <a:xfrm>
              <a:off x="7156500" y="3346478"/>
              <a:ext cx="2816021" cy="973522"/>
              <a:chOff x="7093299" y="3424963"/>
              <a:chExt cx="2959666" cy="1023181"/>
            </a:xfrm>
          </p:grpSpPr>
          <p:cxnSp>
            <p:nvCxnSpPr>
              <p:cNvPr id="71" name="직선 연결선 70"/>
              <p:cNvCxnSpPr/>
              <p:nvPr/>
            </p:nvCxnSpPr>
            <p:spPr>
              <a:xfrm>
                <a:off x="7093299" y="3707493"/>
                <a:ext cx="2959666" cy="0"/>
              </a:xfrm>
              <a:prstGeom prst="line">
                <a:avLst/>
              </a:prstGeom>
              <a:ln w="12700">
                <a:solidFill>
                  <a:srgbClr val="CF2030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직사각형 71"/>
              <p:cNvSpPr/>
              <p:nvPr/>
            </p:nvSpPr>
            <p:spPr>
              <a:xfrm>
                <a:off x="9219360" y="3424963"/>
                <a:ext cx="802240" cy="22860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/>
              <a:lstStyle/>
              <a:p>
                <a:pPr algn="r"/>
                <a:r>
                  <a:rPr lang="ko-KR" altLang="en-US" sz="1600" b="1" spc="-15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CF2030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에너지 화학 </a:t>
                </a:r>
                <a:endParaRPr lang="en-US" altLang="ko-KR" sz="1600" b="1" spc="-1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F203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73" name="모서리가 둥근 직사각형 72"/>
              <p:cNvSpPr/>
              <p:nvPr/>
            </p:nvSpPr>
            <p:spPr>
              <a:xfrm>
                <a:off x="7707005" y="3837782"/>
                <a:ext cx="920735" cy="197518"/>
              </a:xfrm>
              <a:prstGeom prst="roundRect">
                <a:avLst>
                  <a:gd name="adj" fmla="val 50000"/>
                </a:avLst>
              </a:prstGeom>
              <a:solidFill>
                <a:srgbClr val="CF20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altLang="ko-KR" sz="90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Gill Sans MT" panose="020B0502020104020203" pitchFamily="34" charset="0"/>
                    <a:ea typeface="맑은 고딕" panose="020B0503020000020004" pitchFamily="50" charset="-127"/>
                  </a:rPr>
                  <a:t>2020</a:t>
                </a:r>
                <a:r>
                  <a:rPr lang="en-US" altLang="ko-KR" sz="90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 </a:t>
                </a:r>
                <a:r>
                  <a:rPr lang="ko-KR" altLang="en-US" sz="900" spc="-15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매출액</a:t>
                </a:r>
                <a:endParaRPr lang="en-US" altLang="ko-KR" sz="900" spc="-1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grpSp>
            <p:nvGrpSpPr>
              <p:cNvPr id="74" name="그룹 73"/>
              <p:cNvGrpSpPr/>
              <p:nvPr/>
            </p:nvGrpSpPr>
            <p:grpSpPr>
              <a:xfrm>
                <a:off x="8779909" y="3855212"/>
                <a:ext cx="1178697" cy="592932"/>
                <a:chOff x="10945169" y="3286011"/>
                <a:chExt cx="1178697" cy="592932"/>
              </a:xfrm>
            </p:grpSpPr>
            <p:sp>
              <p:nvSpPr>
                <p:cNvPr id="75" name="직사각형 74"/>
                <p:cNvSpPr/>
                <p:nvPr/>
              </p:nvSpPr>
              <p:spPr>
                <a:xfrm>
                  <a:off x="10945169" y="3286011"/>
                  <a:ext cx="592012" cy="59293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r>
                    <a:rPr lang="en-US" altLang="ko-KR" sz="4800" b="1">
                      <a:ln>
                        <a:solidFill>
                          <a:schemeClr val="accent1">
                            <a:shade val="50000"/>
                            <a:alpha val="0"/>
                          </a:schemeClr>
                        </a:solidFill>
                      </a:ln>
                      <a:solidFill>
                        <a:srgbClr val="CF2030"/>
                      </a:solidFill>
                      <a:latin typeface="Gill Sans MT" panose="020B0502020104020203" pitchFamily="34" charset="0"/>
                    </a:rPr>
                    <a:t>66</a:t>
                  </a:r>
                  <a:endParaRPr lang="en-US" altLang="ko-KR" sz="4800" b="1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CF2030"/>
                    </a:solidFill>
                    <a:latin typeface="Gill Sans MT" panose="020B0502020104020203" pitchFamily="34" charset="0"/>
                  </a:endParaRPr>
                </a:p>
              </p:txBody>
            </p:sp>
            <p:sp>
              <p:nvSpPr>
                <p:cNvPr id="76" name="직사각형 75"/>
                <p:cNvSpPr/>
                <p:nvPr/>
              </p:nvSpPr>
              <p:spPr>
                <a:xfrm>
                  <a:off x="11779638" y="3620820"/>
                  <a:ext cx="344228" cy="228601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r>
                    <a:rPr lang="ko-KR" altLang="en-US" b="1" spc="-150" dirty="0">
                      <a:ln>
                        <a:solidFill>
                          <a:schemeClr val="accent1">
                            <a:shade val="50000"/>
                            <a:alpha val="0"/>
                          </a:schemeClr>
                        </a:solidFill>
                      </a:ln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rPr>
                    <a:t>조 원</a:t>
                  </a:r>
                  <a:endParaRPr lang="en-US" altLang="ko-KR" b="1" spc="-15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endParaRPr>
                </a:p>
              </p:txBody>
            </p:sp>
          </p:grpSp>
        </p:grpSp>
        <p:grpSp>
          <p:nvGrpSpPr>
            <p:cNvPr id="68" name="그룹 67"/>
            <p:cNvGrpSpPr/>
            <p:nvPr/>
          </p:nvGrpSpPr>
          <p:grpSpPr>
            <a:xfrm>
              <a:off x="6936116" y="3171407"/>
              <a:ext cx="472049" cy="472049"/>
              <a:chOff x="7057901" y="3307363"/>
              <a:chExt cx="414124" cy="414124"/>
            </a:xfrm>
          </p:grpSpPr>
          <p:sp>
            <p:nvSpPr>
              <p:cNvPr id="69" name="타원 68"/>
              <p:cNvSpPr/>
              <p:nvPr/>
            </p:nvSpPr>
            <p:spPr>
              <a:xfrm>
                <a:off x="7057901" y="3307363"/>
                <a:ext cx="414124" cy="414124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CF203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" name="Freeform 20"/>
              <p:cNvSpPr>
                <a:spLocks noEditPoints="1"/>
              </p:cNvSpPr>
              <p:nvPr/>
            </p:nvSpPr>
            <p:spPr bwMode="auto">
              <a:xfrm>
                <a:off x="7115813" y="3350868"/>
                <a:ext cx="298301" cy="327114"/>
              </a:xfrm>
              <a:custGeom>
                <a:avLst/>
                <a:gdLst>
                  <a:gd name="T0" fmla="*/ 149 w 239"/>
                  <a:gd name="T1" fmla="*/ 127 h 262"/>
                  <a:gd name="T2" fmla="*/ 90 w 239"/>
                  <a:gd name="T3" fmla="*/ 127 h 262"/>
                  <a:gd name="T4" fmla="*/ 121 w 239"/>
                  <a:gd name="T5" fmla="*/ 239 h 262"/>
                  <a:gd name="T6" fmla="*/ 121 w 239"/>
                  <a:gd name="T7" fmla="*/ 262 h 262"/>
                  <a:gd name="T8" fmla="*/ 121 w 239"/>
                  <a:gd name="T9" fmla="*/ 239 h 262"/>
                  <a:gd name="T10" fmla="*/ 57 w 239"/>
                  <a:gd name="T11" fmla="*/ 57 h 262"/>
                  <a:gd name="T12" fmla="*/ 34 w 239"/>
                  <a:gd name="T13" fmla="*/ 57 h 262"/>
                  <a:gd name="T14" fmla="*/ 221 w 239"/>
                  <a:gd name="T15" fmla="*/ 88 h 262"/>
                  <a:gd name="T16" fmla="*/ 221 w 239"/>
                  <a:gd name="T17" fmla="*/ 111 h 262"/>
                  <a:gd name="T18" fmla="*/ 221 w 239"/>
                  <a:gd name="T19" fmla="*/ 88 h 262"/>
                  <a:gd name="T20" fmla="*/ 160 w 239"/>
                  <a:gd name="T21" fmla="*/ 197 h 262"/>
                  <a:gd name="T22" fmla="*/ 199 w 239"/>
                  <a:gd name="T23" fmla="*/ 129 h 262"/>
                  <a:gd name="T24" fmla="*/ 209 w 239"/>
                  <a:gd name="T25" fmla="*/ 108 h 262"/>
                  <a:gd name="T26" fmla="*/ 167 w 239"/>
                  <a:gd name="T27" fmla="*/ 103 h 262"/>
                  <a:gd name="T28" fmla="*/ 224 w 239"/>
                  <a:gd name="T29" fmla="*/ 68 h 262"/>
                  <a:gd name="T30" fmla="*/ 230 w 239"/>
                  <a:gd name="T31" fmla="*/ 88 h 262"/>
                  <a:gd name="T32" fmla="*/ 160 w 239"/>
                  <a:gd name="T33" fmla="*/ 60 h 262"/>
                  <a:gd name="T34" fmla="*/ 81 w 239"/>
                  <a:gd name="T35" fmla="*/ 60 h 262"/>
                  <a:gd name="T36" fmla="*/ 60 w 239"/>
                  <a:gd name="T37" fmla="*/ 57 h 262"/>
                  <a:gd name="T38" fmla="*/ 79 w 239"/>
                  <a:gd name="T39" fmla="*/ 67 h 262"/>
                  <a:gd name="T40" fmla="*/ 46 w 239"/>
                  <a:gd name="T41" fmla="*/ 124 h 262"/>
                  <a:gd name="T42" fmla="*/ 31 w 239"/>
                  <a:gd name="T43" fmla="*/ 60 h 262"/>
                  <a:gd name="T44" fmla="*/ 32 w 239"/>
                  <a:gd name="T45" fmla="*/ 53 h 262"/>
                  <a:gd name="T46" fmla="*/ 41 w 239"/>
                  <a:gd name="T47" fmla="*/ 129 h 262"/>
                  <a:gd name="T48" fmla="*/ 81 w 239"/>
                  <a:gd name="T49" fmla="*/ 197 h 262"/>
                  <a:gd name="T50" fmla="*/ 109 w 239"/>
                  <a:gd name="T51" fmla="*/ 243 h 262"/>
                  <a:gd name="T52" fmla="*/ 120 w 239"/>
                  <a:gd name="T53" fmla="*/ 182 h 262"/>
                  <a:gd name="T54" fmla="*/ 133 w 239"/>
                  <a:gd name="T55" fmla="*/ 243 h 262"/>
                  <a:gd name="T56" fmla="*/ 162 w 239"/>
                  <a:gd name="T57" fmla="*/ 190 h 262"/>
                  <a:gd name="T58" fmla="*/ 194 w 239"/>
                  <a:gd name="T59" fmla="*/ 134 h 262"/>
                  <a:gd name="T60" fmla="*/ 162 w 239"/>
                  <a:gd name="T61" fmla="*/ 190 h 262"/>
                  <a:gd name="T62" fmla="*/ 168 w 239"/>
                  <a:gd name="T63" fmla="*/ 128 h 262"/>
                  <a:gd name="T64" fmla="*/ 188 w 239"/>
                  <a:gd name="T65" fmla="*/ 129 h 262"/>
                  <a:gd name="T66" fmla="*/ 74 w 239"/>
                  <a:gd name="T67" fmla="*/ 111 h 262"/>
                  <a:gd name="T68" fmla="*/ 74 w 239"/>
                  <a:gd name="T69" fmla="*/ 146 h 262"/>
                  <a:gd name="T70" fmla="*/ 74 w 239"/>
                  <a:gd name="T71" fmla="*/ 111 h 262"/>
                  <a:gd name="T72" fmla="*/ 80 w 239"/>
                  <a:gd name="T73" fmla="*/ 190 h 262"/>
                  <a:gd name="T74" fmla="*/ 46 w 239"/>
                  <a:gd name="T75" fmla="*/ 134 h 262"/>
                  <a:gd name="T76" fmla="*/ 87 w 239"/>
                  <a:gd name="T77" fmla="*/ 187 h 262"/>
                  <a:gd name="T78" fmla="*/ 96 w 239"/>
                  <a:gd name="T79" fmla="*/ 169 h 262"/>
                  <a:gd name="T80" fmla="*/ 87 w 239"/>
                  <a:gd name="T81" fmla="*/ 187 h 262"/>
                  <a:gd name="T82" fmla="*/ 100 w 239"/>
                  <a:gd name="T83" fmla="*/ 162 h 262"/>
                  <a:gd name="T84" fmla="*/ 139 w 239"/>
                  <a:gd name="T85" fmla="*/ 162 h 262"/>
                  <a:gd name="T86" fmla="*/ 160 w 239"/>
                  <a:gd name="T87" fmla="*/ 128 h 262"/>
                  <a:gd name="T88" fmla="*/ 139 w 239"/>
                  <a:gd name="T89" fmla="*/ 95 h 262"/>
                  <a:gd name="T90" fmla="*/ 100 w 239"/>
                  <a:gd name="T91" fmla="*/ 95 h 262"/>
                  <a:gd name="T92" fmla="*/ 82 w 239"/>
                  <a:gd name="T93" fmla="*/ 128 h 262"/>
                  <a:gd name="T94" fmla="*/ 83 w 239"/>
                  <a:gd name="T95" fmla="*/ 96 h 262"/>
                  <a:gd name="T96" fmla="*/ 111 w 239"/>
                  <a:gd name="T97" fmla="*/ 80 h 262"/>
                  <a:gd name="T98" fmla="*/ 83 w 239"/>
                  <a:gd name="T99" fmla="*/ 96 h 262"/>
                  <a:gd name="T100" fmla="*/ 121 w 239"/>
                  <a:gd name="T101" fmla="*/ 8 h 262"/>
                  <a:gd name="T102" fmla="*/ 120 w 239"/>
                  <a:gd name="T103" fmla="*/ 76 h 262"/>
                  <a:gd name="T104" fmla="*/ 155 w 239"/>
                  <a:gd name="T105" fmla="*/ 69 h 262"/>
                  <a:gd name="T106" fmla="*/ 143 w 239"/>
                  <a:gd name="T107" fmla="*/ 88 h 262"/>
                  <a:gd name="T108" fmla="*/ 155 w 239"/>
                  <a:gd name="T109" fmla="*/ 69 h 262"/>
                  <a:gd name="T110" fmla="*/ 155 w 239"/>
                  <a:gd name="T111" fmla="*/ 188 h 262"/>
                  <a:gd name="T112" fmla="*/ 143 w 239"/>
                  <a:gd name="T113" fmla="*/ 169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39" h="262">
                    <a:moveTo>
                      <a:pt x="119" y="97"/>
                    </a:moveTo>
                    <a:cubicBezTo>
                      <a:pt x="136" y="97"/>
                      <a:pt x="149" y="111"/>
                      <a:pt x="149" y="127"/>
                    </a:cubicBezTo>
                    <a:cubicBezTo>
                      <a:pt x="149" y="143"/>
                      <a:pt x="136" y="156"/>
                      <a:pt x="119" y="156"/>
                    </a:cubicBezTo>
                    <a:cubicBezTo>
                      <a:pt x="103" y="156"/>
                      <a:pt x="90" y="143"/>
                      <a:pt x="90" y="127"/>
                    </a:cubicBezTo>
                    <a:cubicBezTo>
                      <a:pt x="90" y="111"/>
                      <a:pt x="103" y="97"/>
                      <a:pt x="119" y="97"/>
                    </a:cubicBezTo>
                    <a:close/>
                    <a:moveTo>
                      <a:pt x="121" y="239"/>
                    </a:moveTo>
                    <a:cubicBezTo>
                      <a:pt x="127" y="239"/>
                      <a:pt x="132" y="245"/>
                      <a:pt x="132" y="251"/>
                    </a:cubicBezTo>
                    <a:cubicBezTo>
                      <a:pt x="132" y="257"/>
                      <a:pt x="127" y="262"/>
                      <a:pt x="121" y="262"/>
                    </a:cubicBezTo>
                    <a:cubicBezTo>
                      <a:pt x="114" y="262"/>
                      <a:pt x="109" y="257"/>
                      <a:pt x="109" y="251"/>
                    </a:cubicBezTo>
                    <a:cubicBezTo>
                      <a:pt x="109" y="245"/>
                      <a:pt x="114" y="239"/>
                      <a:pt x="121" y="239"/>
                    </a:cubicBezTo>
                    <a:close/>
                    <a:moveTo>
                      <a:pt x="46" y="46"/>
                    </a:moveTo>
                    <a:cubicBezTo>
                      <a:pt x="52" y="46"/>
                      <a:pt x="57" y="51"/>
                      <a:pt x="57" y="57"/>
                    </a:cubicBezTo>
                    <a:cubicBezTo>
                      <a:pt x="57" y="63"/>
                      <a:pt x="52" y="68"/>
                      <a:pt x="46" y="68"/>
                    </a:cubicBezTo>
                    <a:cubicBezTo>
                      <a:pt x="39" y="68"/>
                      <a:pt x="34" y="63"/>
                      <a:pt x="34" y="57"/>
                    </a:cubicBezTo>
                    <a:cubicBezTo>
                      <a:pt x="34" y="51"/>
                      <a:pt x="39" y="46"/>
                      <a:pt x="46" y="46"/>
                    </a:cubicBezTo>
                    <a:close/>
                    <a:moveTo>
                      <a:pt x="221" y="88"/>
                    </a:moveTo>
                    <a:cubicBezTo>
                      <a:pt x="227" y="88"/>
                      <a:pt x="232" y="93"/>
                      <a:pt x="232" y="100"/>
                    </a:cubicBezTo>
                    <a:cubicBezTo>
                      <a:pt x="232" y="106"/>
                      <a:pt x="227" y="111"/>
                      <a:pt x="221" y="111"/>
                    </a:cubicBezTo>
                    <a:cubicBezTo>
                      <a:pt x="215" y="111"/>
                      <a:pt x="210" y="106"/>
                      <a:pt x="210" y="100"/>
                    </a:cubicBezTo>
                    <a:cubicBezTo>
                      <a:pt x="210" y="93"/>
                      <a:pt x="215" y="88"/>
                      <a:pt x="221" y="88"/>
                    </a:cubicBezTo>
                    <a:close/>
                    <a:moveTo>
                      <a:pt x="135" y="250"/>
                    </a:moveTo>
                    <a:cubicBezTo>
                      <a:pt x="146" y="241"/>
                      <a:pt x="154" y="222"/>
                      <a:pt x="160" y="197"/>
                    </a:cubicBezTo>
                    <a:cubicBezTo>
                      <a:pt x="195" y="208"/>
                      <a:pt x="223" y="207"/>
                      <a:pt x="231" y="193"/>
                    </a:cubicBezTo>
                    <a:cubicBezTo>
                      <a:pt x="239" y="178"/>
                      <a:pt x="226" y="154"/>
                      <a:pt x="199" y="129"/>
                    </a:cubicBezTo>
                    <a:cubicBezTo>
                      <a:pt x="205" y="123"/>
                      <a:pt x="210" y="118"/>
                      <a:pt x="214" y="113"/>
                    </a:cubicBezTo>
                    <a:cubicBezTo>
                      <a:pt x="212" y="111"/>
                      <a:pt x="210" y="110"/>
                      <a:pt x="209" y="108"/>
                    </a:cubicBezTo>
                    <a:cubicBezTo>
                      <a:pt x="205" y="113"/>
                      <a:pt x="199" y="118"/>
                      <a:pt x="194" y="124"/>
                    </a:cubicBezTo>
                    <a:cubicBezTo>
                      <a:pt x="186" y="117"/>
                      <a:pt x="177" y="109"/>
                      <a:pt x="167" y="103"/>
                    </a:cubicBezTo>
                    <a:cubicBezTo>
                      <a:pt x="166" y="90"/>
                      <a:pt x="164" y="78"/>
                      <a:pt x="162" y="67"/>
                    </a:cubicBezTo>
                    <a:cubicBezTo>
                      <a:pt x="193" y="57"/>
                      <a:pt x="217" y="57"/>
                      <a:pt x="224" y="68"/>
                    </a:cubicBezTo>
                    <a:cubicBezTo>
                      <a:pt x="227" y="73"/>
                      <a:pt x="226" y="79"/>
                      <a:pt x="224" y="85"/>
                    </a:cubicBezTo>
                    <a:cubicBezTo>
                      <a:pt x="226" y="86"/>
                      <a:pt x="228" y="87"/>
                      <a:pt x="230" y="88"/>
                    </a:cubicBezTo>
                    <a:cubicBezTo>
                      <a:pt x="234" y="79"/>
                      <a:pt x="235" y="71"/>
                      <a:pt x="231" y="64"/>
                    </a:cubicBezTo>
                    <a:cubicBezTo>
                      <a:pt x="223" y="50"/>
                      <a:pt x="195" y="49"/>
                      <a:pt x="160" y="60"/>
                    </a:cubicBezTo>
                    <a:cubicBezTo>
                      <a:pt x="152" y="24"/>
                      <a:pt x="137" y="0"/>
                      <a:pt x="121" y="0"/>
                    </a:cubicBezTo>
                    <a:cubicBezTo>
                      <a:pt x="104" y="0"/>
                      <a:pt x="89" y="24"/>
                      <a:pt x="81" y="60"/>
                    </a:cubicBezTo>
                    <a:cubicBezTo>
                      <a:pt x="74" y="58"/>
                      <a:pt x="67" y="56"/>
                      <a:pt x="60" y="55"/>
                    </a:cubicBezTo>
                    <a:cubicBezTo>
                      <a:pt x="60" y="56"/>
                      <a:pt x="60" y="56"/>
                      <a:pt x="60" y="57"/>
                    </a:cubicBezTo>
                    <a:cubicBezTo>
                      <a:pt x="60" y="59"/>
                      <a:pt x="60" y="61"/>
                      <a:pt x="59" y="62"/>
                    </a:cubicBezTo>
                    <a:cubicBezTo>
                      <a:pt x="66" y="63"/>
                      <a:pt x="72" y="65"/>
                      <a:pt x="79" y="67"/>
                    </a:cubicBezTo>
                    <a:cubicBezTo>
                      <a:pt x="77" y="78"/>
                      <a:pt x="76" y="89"/>
                      <a:pt x="75" y="102"/>
                    </a:cubicBezTo>
                    <a:cubicBezTo>
                      <a:pt x="64" y="109"/>
                      <a:pt x="55" y="116"/>
                      <a:pt x="46" y="124"/>
                    </a:cubicBezTo>
                    <a:cubicBezTo>
                      <a:pt x="21" y="101"/>
                      <a:pt x="9" y="80"/>
                      <a:pt x="16" y="68"/>
                    </a:cubicBezTo>
                    <a:cubicBezTo>
                      <a:pt x="18" y="64"/>
                      <a:pt x="24" y="61"/>
                      <a:pt x="31" y="60"/>
                    </a:cubicBezTo>
                    <a:cubicBezTo>
                      <a:pt x="31" y="59"/>
                      <a:pt x="31" y="58"/>
                      <a:pt x="31" y="57"/>
                    </a:cubicBezTo>
                    <a:cubicBezTo>
                      <a:pt x="31" y="56"/>
                      <a:pt x="31" y="54"/>
                      <a:pt x="32" y="53"/>
                    </a:cubicBezTo>
                    <a:cubicBezTo>
                      <a:pt x="21" y="54"/>
                      <a:pt x="13" y="58"/>
                      <a:pt x="9" y="64"/>
                    </a:cubicBezTo>
                    <a:cubicBezTo>
                      <a:pt x="0" y="79"/>
                      <a:pt x="14" y="103"/>
                      <a:pt x="41" y="129"/>
                    </a:cubicBezTo>
                    <a:cubicBezTo>
                      <a:pt x="14" y="154"/>
                      <a:pt x="0" y="178"/>
                      <a:pt x="9" y="193"/>
                    </a:cubicBezTo>
                    <a:cubicBezTo>
                      <a:pt x="17" y="207"/>
                      <a:pt x="46" y="208"/>
                      <a:pt x="81" y="197"/>
                    </a:cubicBezTo>
                    <a:cubicBezTo>
                      <a:pt x="87" y="222"/>
                      <a:pt x="96" y="241"/>
                      <a:pt x="106" y="250"/>
                    </a:cubicBezTo>
                    <a:cubicBezTo>
                      <a:pt x="106" y="247"/>
                      <a:pt x="107" y="245"/>
                      <a:pt x="109" y="243"/>
                    </a:cubicBezTo>
                    <a:cubicBezTo>
                      <a:pt x="100" y="234"/>
                      <a:pt x="93" y="217"/>
                      <a:pt x="88" y="195"/>
                    </a:cubicBezTo>
                    <a:cubicBezTo>
                      <a:pt x="98" y="191"/>
                      <a:pt x="109" y="187"/>
                      <a:pt x="120" y="182"/>
                    </a:cubicBezTo>
                    <a:cubicBezTo>
                      <a:pt x="131" y="187"/>
                      <a:pt x="142" y="192"/>
                      <a:pt x="153" y="195"/>
                    </a:cubicBezTo>
                    <a:cubicBezTo>
                      <a:pt x="148" y="217"/>
                      <a:pt x="141" y="234"/>
                      <a:pt x="133" y="243"/>
                    </a:cubicBezTo>
                    <a:cubicBezTo>
                      <a:pt x="134" y="245"/>
                      <a:pt x="135" y="247"/>
                      <a:pt x="135" y="250"/>
                    </a:cubicBezTo>
                    <a:close/>
                    <a:moveTo>
                      <a:pt x="162" y="190"/>
                    </a:moveTo>
                    <a:cubicBezTo>
                      <a:pt x="164" y="179"/>
                      <a:pt x="166" y="167"/>
                      <a:pt x="167" y="155"/>
                    </a:cubicBezTo>
                    <a:cubicBezTo>
                      <a:pt x="176" y="148"/>
                      <a:pt x="186" y="141"/>
                      <a:pt x="194" y="134"/>
                    </a:cubicBezTo>
                    <a:cubicBezTo>
                      <a:pt x="218" y="156"/>
                      <a:pt x="231" y="177"/>
                      <a:pt x="224" y="189"/>
                    </a:cubicBezTo>
                    <a:cubicBezTo>
                      <a:pt x="217" y="200"/>
                      <a:pt x="193" y="200"/>
                      <a:pt x="162" y="190"/>
                    </a:cubicBezTo>
                    <a:close/>
                    <a:moveTo>
                      <a:pt x="167" y="145"/>
                    </a:moveTo>
                    <a:cubicBezTo>
                      <a:pt x="167" y="139"/>
                      <a:pt x="168" y="134"/>
                      <a:pt x="168" y="128"/>
                    </a:cubicBezTo>
                    <a:cubicBezTo>
                      <a:pt x="168" y="123"/>
                      <a:pt x="167" y="118"/>
                      <a:pt x="167" y="113"/>
                    </a:cubicBezTo>
                    <a:cubicBezTo>
                      <a:pt x="175" y="118"/>
                      <a:pt x="182" y="123"/>
                      <a:pt x="188" y="129"/>
                    </a:cubicBezTo>
                    <a:cubicBezTo>
                      <a:pt x="182" y="134"/>
                      <a:pt x="175" y="139"/>
                      <a:pt x="167" y="145"/>
                    </a:cubicBezTo>
                    <a:close/>
                    <a:moveTo>
                      <a:pt x="74" y="111"/>
                    </a:moveTo>
                    <a:cubicBezTo>
                      <a:pt x="74" y="117"/>
                      <a:pt x="74" y="122"/>
                      <a:pt x="74" y="128"/>
                    </a:cubicBezTo>
                    <a:cubicBezTo>
                      <a:pt x="74" y="134"/>
                      <a:pt x="74" y="140"/>
                      <a:pt x="74" y="146"/>
                    </a:cubicBezTo>
                    <a:cubicBezTo>
                      <a:pt x="66" y="140"/>
                      <a:pt x="59" y="134"/>
                      <a:pt x="52" y="129"/>
                    </a:cubicBezTo>
                    <a:cubicBezTo>
                      <a:pt x="59" y="123"/>
                      <a:pt x="66" y="117"/>
                      <a:pt x="74" y="111"/>
                    </a:cubicBezTo>
                    <a:close/>
                    <a:moveTo>
                      <a:pt x="75" y="156"/>
                    </a:moveTo>
                    <a:cubicBezTo>
                      <a:pt x="76" y="168"/>
                      <a:pt x="77" y="179"/>
                      <a:pt x="80" y="190"/>
                    </a:cubicBezTo>
                    <a:cubicBezTo>
                      <a:pt x="47" y="200"/>
                      <a:pt x="23" y="201"/>
                      <a:pt x="16" y="189"/>
                    </a:cubicBezTo>
                    <a:cubicBezTo>
                      <a:pt x="9" y="177"/>
                      <a:pt x="21" y="156"/>
                      <a:pt x="46" y="134"/>
                    </a:cubicBezTo>
                    <a:cubicBezTo>
                      <a:pt x="55" y="141"/>
                      <a:pt x="64" y="148"/>
                      <a:pt x="75" y="156"/>
                    </a:cubicBezTo>
                    <a:close/>
                    <a:moveTo>
                      <a:pt x="87" y="187"/>
                    </a:moveTo>
                    <a:cubicBezTo>
                      <a:pt x="85" y="179"/>
                      <a:pt x="84" y="170"/>
                      <a:pt x="83" y="161"/>
                    </a:cubicBezTo>
                    <a:cubicBezTo>
                      <a:pt x="87" y="164"/>
                      <a:pt x="92" y="167"/>
                      <a:pt x="96" y="169"/>
                    </a:cubicBezTo>
                    <a:cubicBezTo>
                      <a:pt x="101" y="172"/>
                      <a:pt x="106" y="175"/>
                      <a:pt x="111" y="177"/>
                    </a:cubicBezTo>
                    <a:cubicBezTo>
                      <a:pt x="103" y="181"/>
                      <a:pt x="94" y="184"/>
                      <a:pt x="87" y="187"/>
                    </a:cubicBezTo>
                    <a:close/>
                    <a:moveTo>
                      <a:pt x="82" y="151"/>
                    </a:moveTo>
                    <a:cubicBezTo>
                      <a:pt x="88" y="155"/>
                      <a:pt x="94" y="159"/>
                      <a:pt x="100" y="162"/>
                    </a:cubicBezTo>
                    <a:cubicBezTo>
                      <a:pt x="107" y="166"/>
                      <a:pt x="113" y="170"/>
                      <a:pt x="120" y="173"/>
                    </a:cubicBezTo>
                    <a:cubicBezTo>
                      <a:pt x="126" y="170"/>
                      <a:pt x="133" y="166"/>
                      <a:pt x="139" y="162"/>
                    </a:cubicBezTo>
                    <a:cubicBezTo>
                      <a:pt x="146" y="158"/>
                      <a:pt x="153" y="154"/>
                      <a:pt x="159" y="150"/>
                    </a:cubicBezTo>
                    <a:cubicBezTo>
                      <a:pt x="159" y="143"/>
                      <a:pt x="160" y="136"/>
                      <a:pt x="160" y="128"/>
                    </a:cubicBezTo>
                    <a:cubicBezTo>
                      <a:pt x="160" y="121"/>
                      <a:pt x="159" y="114"/>
                      <a:pt x="159" y="107"/>
                    </a:cubicBezTo>
                    <a:cubicBezTo>
                      <a:pt x="153" y="103"/>
                      <a:pt x="146" y="99"/>
                      <a:pt x="139" y="95"/>
                    </a:cubicBezTo>
                    <a:cubicBezTo>
                      <a:pt x="133" y="91"/>
                      <a:pt x="126" y="88"/>
                      <a:pt x="120" y="84"/>
                    </a:cubicBezTo>
                    <a:cubicBezTo>
                      <a:pt x="113" y="88"/>
                      <a:pt x="107" y="91"/>
                      <a:pt x="100" y="95"/>
                    </a:cubicBezTo>
                    <a:cubicBezTo>
                      <a:pt x="94" y="98"/>
                      <a:pt x="88" y="102"/>
                      <a:pt x="82" y="106"/>
                    </a:cubicBezTo>
                    <a:cubicBezTo>
                      <a:pt x="82" y="113"/>
                      <a:pt x="82" y="121"/>
                      <a:pt x="82" y="128"/>
                    </a:cubicBezTo>
                    <a:cubicBezTo>
                      <a:pt x="82" y="136"/>
                      <a:pt x="82" y="144"/>
                      <a:pt x="82" y="151"/>
                    </a:cubicBezTo>
                    <a:close/>
                    <a:moveTo>
                      <a:pt x="83" y="96"/>
                    </a:moveTo>
                    <a:cubicBezTo>
                      <a:pt x="84" y="87"/>
                      <a:pt x="85" y="78"/>
                      <a:pt x="87" y="70"/>
                    </a:cubicBezTo>
                    <a:cubicBezTo>
                      <a:pt x="94" y="73"/>
                      <a:pt x="103" y="76"/>
                      <a:pt x="111" y="80"/>
                    </a:cubicBezTo>
                    <a:cubicBezTo>
                      <a:pt x="106" y="83"/>
                      <a:pt x="101" y="85"/>
                      <a:pt x="96" y="88"/>
                    </a:cubicBezTo>
                    <a:cubicBezTo>
                      <a:pt x="92" y="91"/>
                      <a:pt x="87" y="93"/>
                      <a:pt x="83" y="96"/>
                    </a:cubicBezTo>
                    <a:close/>
                    <a:moveTo>
                      <a:pt x="88" y="62"/>
                    </a:moveTo>
                    <a:cubicBezTo>
                      <a:pt x="95" y="29"/>
                      <a:pt x="107" y="8"/>
                      <a:pt x="121" y="8"/>
                    </a:cubicBezTo>
                    <a:cubicBezTo>
                      <a:pt x="134" y="8"/>
                      <a:pt x="146" y="29"/>
                      <a:pt x="153" y="62"/>
                    </a:cubicBezTo>
                    <a:cubicBezTo>
                      <a:pt x="143" y="66"/>
                      <a:pt x="131" y="70"/>
                      <a:pt x="120" y="76"/>
                    </a:cubicBezTo>
                    <a:cubicBezTo>
                      <a:pt x="109" y="70"/>
                      <a:pt x="98" y="66"/>
                      <a:pt x="88" y="62"/>
                    </a:cubicBezTo>
                    <a:close/>
                    <a:moveTo>
                      <a:pt x="155" y="69"/>
                    </a:moveTo>
                    <a:cubicBezTo>
                      <a:pt x="156" y="78"/>
                      <a:pt x="157" y="87"/>
                      <a:pt x="158" y="97"/>
                    </a:cubicBezTo>
                    <a:cubicBezTo>
                      <a:pt x="153" y="94"/>
                      <a:pt x="148" y="91"/>
                      <a:pt x="143" y="88"/>
                    </a:cubicBezTo>
                    <a:cubicBezTo>
                      <a:pt x="138" y="85"/>
                      <a:pt x="134" y="83"/>
                      <a:pt x="129" y="80"/>
                    </a:cubicBezTo>
                    <a:cubicBezTo>
                      <a:pt x="138" y="76"/>
                      <a:pt x="146" y="72"/>
                      <a:pt x="155" y="69"/>
                    </a:cubicBezTo>
                    <a:close/>
                    <a:moveTo>
                      <a:pt x="158" y="160"/>
                    </a:moveTo>
                    <a:cubicBezTo>
                      <a:pt x="157" y="170"/>
                      <a:pt x="156" y="179"/>
                      <a:pt x="155" y="188"/>
                    </a:cubicBezTo>
                    <a:cubicBezTo>
                      <a:pt x="146" y="185"/>
                      <a:pt x="138" y="181"/>
                      <a:pt x="129" y="177"/>
                    </a:cubicBezTo>
                    <a:cubicBezTo>
                      <a:pt x="134" y="175"/>
                      <a:pt x="138" y="172"/>
                      <a:pt x="143" y="169"/>
                    </a:cubicBezTo>
                    <a:cubicBezTo>
                      <a:pt x="148" y="166"/>
                      <a:pt x="153" y="163"/>
                      <a:pt x="158" y="160"/>
                    </a:cubicBezTo>
                    <a:close/>
                  </a:path>
                </a:pathLst>
              </a:custGeom>
              <a:solidFill>
                <a:srgbClr val="CF203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77" name="그룹 76"/>
          <p:cNvGrpSpPr/>
          <p:nvPr/>
        </p:nvGrpSpPr>
        <p:grpSpPr>
          <a:xfrm>
            <a:off x="421012" y="2551881"/>
            <a:ext cx="2661066" cy="973705"/>
            <a:chOff x="732368" y="2929080"/>
            <a:chExt cx="3139624" cy="1148814"/>
          </a:xfrm>
        </p:grpSpPr>
        <p:grpSp>
          <p:nvGrpSpPr>
            <p:cNvPr id="78" name="그룹 77"/>
            <p:cNvGrpSpPr/>
            <p:nvPr/>
          </p:nvGrpSpPr>
          <p:grpSpPr>
            <a:xfrm>
              <a:off x="732368" y="3059419"/>
              <a:ext cx="2920489" cy="1018475"/>
              <a:chOff x="435179" y="3377718"/>
              <a:chExt cx="3069463" cy="1070426"/>
            </a:xfrm>
          </p:grpSpPr>
          <p:cxnSp>
            <p:nvCxnSpPr>
              <p:cNvPr id="124" name="직선 연결선 123"/>
              <p:cNvCxnSpPr/>
              <p:nvPr/>
            </p:nvCxnSpPr>
            <p:spPr>
              <a:xfrm flipH="1">
                <a:off x="435179" y="3707493"/>
                <a:ext cx="3069463" cy="0"/>
              </a:xfrm>
              <a:prstGeom prst="line">
                <a:avLst/>
              </a:prstGeom>
              <a:ln w="12700">
                <a:solidFill>
                  <a:srgbClr val="F39C26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5" name="직사각형 124"/>
              <p:cNvSpPr/>
              <p:nvPr/>
            </p:nvSpPr>
            <p:spPr>
              <a:xfrm flipH="1">
                <a:off x="537410" y="3377718"/>
                <a:ext cx="2427021" cy="28253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/>
              <a:lstStyle/>
              <a:p>
                <a:r>
                  <a:rPr lang="ko-KR" altLang="en-US" sz="1600" b="1" spc="-15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39C26"/>
                    </a:solidFill>
                    <a:latin typeface="맑은 고딕" panose="020B0503020000020004" pitchFamily="50" charset="-127"/>
                  </a:rPr>
                  <a:t>물</a:t>
                </a:r>
                <a:r>
                  <a:rPr lang="ko-KR" altLang="en-US" sz="1600" b="1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39C26"/>
                    </a:solidFill>
                    <a:latin typeface="맑은 고딕" panose="020B0503020000020004" pitchFamily="50" charset="-127"/>
                  </a:rPr>
                  <a:t>류</a:t>
                </a:r>
                <a:r>
                  <a:rPr lang="en-US" altLang="ko-KR" sz="1600" b="1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39C26"/>
                    </a:solidFill>
                    <a:latin typeface="맑은 고딕" panose="020B0503020000020004" pitchFamily="50" charset="-127"/>
                  </a:rPr>
                  <a:t>·</a:t>
                </a:r>
                <a:r>
                  <a:rPr lang="ko-KR" altLang="en-US" sz="1600" b="1" spc="-15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39C26"/>
                    </a:solidFill>
                    <a:latin typeface="맑은 고딕" panose="020B0503020000020004" pitchFamily="50" charset="-127"/>
                  </a:rPr>
                  <a:t>서비스 및 바이오</a:t>
                </a:r>
              </a:p>
            </p:txBody>
          </p:sp>
          <p:grpSp>
            <p:nvGrpSpPr>
              <p:cNvPr id="126" name="그룹 125"/>
              <p:cNvGrpSpPr/>
              <p:nvPr/>
            </p:nvGrpSpPr>
            <p:grpSpPr>
              <a:xfrm flipH="1">
                <a:off x="520345" y="3837782"/>
                <a:ext cx="2373217" cy="610362"/>
                <a:chOff x="313432" y="3837782"/>
                <a:chExt cx="2373217" cy="610362"/>
              </a:xfrm>
            </p:grpSpPr>
            <p:sp>
              <p:nvSpPr>
                <p:cNvPr id="127" name="모서리가 둥근 직사각형 126"/>
                <p:cNvSpPr/>
                <p:nvPr/>
              </p:nvSpPr>
              <p:spPr>
                <a:xfrm flipH="1">
                  <a:off x="1765914" y="3837782"/>
                  <a:ext cx="920735" cy="19751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39C2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r>
                    <a:rPr lang="en-US" altLang="ko-KR" sz="900">
                      <a:ln>
                        <a:solidFill>
                          <a:schemeClr val="accent1">
                            <a:shade val="50000"/>
                            <a:alpha val="0"/>
                          </a:schemeClr>
                        </a:solidFill>
                      </a:ln>
                      <a:solidFill>
                        <a:schemeClr val="bg1"/>
                      </a:solidFill>
                      <a:latin typeface="Gill Sans MT" panose="020B0502020104020203" pitchFamily="34" charset="0"/>
                      <a:ea typeface="맑은 고딕" panose="020B0503020000020004" pitchFamily="50" charset="-127"/>
                    </a:rPr>
                    <a:t>2020</a:t>
                  </a:r>
                  <a:r>
                    <a:rPr lang="en-US" altLang="ko-KR" sz="900">
                      <a:ln>
                        <a:solidFill>
                          <a:schemeClr val="accent1">
                            <a:shade val="50000"/>
                            <a:alpha val="0"/>
                          </a:schemeClr>
                        </a:solidFill>
                      </a:ln>
                      <a:solidFill>
                        <a:schemeClr val="bg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rPr>
                    <a:t> </a:t>
                  </a:r>
                  <a:r>
                    <a:rPr lang="ko-KR" altLang="en-US" sz="900" spc="-150" dirty="0">
                      <a:ln>
                        <a:solidFill>
                          <a:schemeClr val="accent1">
                            <a:shade val="50000"/>
                            <a:alpha val="0"/>
                          </a:schemeClr>
                        </a:solidFill>
                      </a:ln>
                      <a:solidFill>
                        <a:schemeClr val="bg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rPr>
                    <a:t>매출액</a:t>
                  </a:r>
                  <a:endParaRPr lang="en-US" altLang="ko-KR" sz="900" spc="-15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endParaRPr>
                </a:p>
              </p:txBody>
            </p:sp>
            <p:grpSp>
              <p:nvGrpSpPr>
                <p:cNvPr id="128" name="그룹 127"/>
                <p:cNvGrpSpPr/>
                <p:nvPr/>
              </p:nvGrpSpPr>
              <p:grpSpPr>
                <a:xfrm flipH="1">
                  <a:off x="313432" y="3855212"/>
                  <a:ext cx="1323937" cy="592932"/>
                  <a:chOff x="11016035" y="3286011"/>
                  <a:chExt cx="1323937" cy="592932"/>
                </a:xfrm>
              </p:grpSpPr>
              <p:sp>
                <p:nvSpPr>
                  <p:cNvPr id="129" name="직사각형 128"/>
                  <p:cNvSpPr/>
                  <p:nvPr/>
                </p:nvSpPr>
                <p:spPr>
                  <a:xfrm>
                    <a:off x="11016035" y="3286011"/>
                    <a:ext cx="592012" cy="59293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none" rtlCol="0" anchor="ctr"/>
                  <a:lstStyle/>
                  <a:p>
                    <a:pPr algn="ctr"/>
                    <a:r>
                      <a:rPr lang="en-US" altLang="ko-KR" sz="4800" b="1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rgbClr val="F39C26"/>
                        </a:solidFill>
                        <a:latin typeface="Gill Sans MT" panose="020B0502020104020203" pitchFamily="34" charset="0"/>
                      </a:rPr>
                      <a:t>24</a:t>
                    </a:r>
                  </a:p>
                </p:txBody>
              </p:sp>
              <p:sp>
                <p:nvSpPr>
                  <p:cNvPr id="130" name="직사각형 129"/>
                  <p:cNvSpPr/>
                  <p:nvPr/>
                </p:nvSpPr>
                <p:spPr>
                  <a:xfrm>
                    <a:off x="11791446" y="3632631"/>
                    <a:ext cx="548526" cy="24631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none" rtlCol="0" anchor="ctr"/>
                  <a:lstStyle/>
                  <a:p>
                    <a:pPr algn="ctr"/>
                    <a:r>
                      <a:rPr lang="ko-KR" altLang="en-US" b="1" spc="-15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rPr>
                      <a:t>조 원</a:t>
                    </a:r>
                    <a:endParaRPr lang="en-US" altLang="ko-KR" b="1" spc="-150" dirty="0">
                      <a:ln>
                        <a:solidFill>
                          <a:schemeClr val="accent1">
                            <a:shade val="50000"/>
                            <a:alpha val="0"/>
                          </a:schemeClr>
                        </a:solidFill>
                      </a:ln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endParaRPr>
                  </a:p>
                </p:txBody>
              </p:sp>
            </p:grpSp>
          </p:grpSp>
        </p:grpSp>
        <p:sp>
          <p:nvSpPr>
            <p:cNvPr id="79" name="타원 78"/>
            <p:cNvSpPr/>
            <p:nvPr/>
          </p:nvSpPr>
          <p:spPr>
            <a:xfrm>
              <a:off x="3399943" y="2929080"/>
              <a:ext cx="472049" cy="472048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F39C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0" name="Group 55"/>
            <p:cNvGrpSpPr>
              <a:grpSpLocks noChangeAspect="1"/>
            </p:cNvGrpSpPr>
            <p:nvPr/>
          </p:nvGrpSpPr>
          <p:grpSpPr bwMode="auto">
            <a:xfrm>
              <a:off x="3486988" y="3006560"/>
              <a:ext cx="262121" cy="343341"/>
              <a:chOff x="2147" y="1995"/>
              <a:chExt cx="142" cy="186"/>
            </a:xfrm>
            <a:solidFill>
              <a:srgbClr val="F39C26"/>
            </a:solidFill>
          </p:grpSpPr>
          <p:sp>
            <p:nvSpPr>
              <p:cNvPr id="85" name="Freeform 56"/>
              <p:cNvSpPr>
                <a:spLocks noEditPoints="1"/>
              </p:cNvSpPr>
              <p:nvPr/>
            </p:nvSpPr>
            <p:spPr bwMode="auto">
              <a:xfrm>
                <a:off x="2205" y="2079"/>
                <a:ext cx="84" cy="102"/>
              </a:xfrm>
              <a:custGeom>
                <a:avLst/>
                <a:gdLst>
                  <a:gd name="T0" fmla="*/ 125 w 130"/>
                  <a:gd name="T1" fmla="*/ 141 h 158"/>
                  <a:gd name="T2" fmla="*/ 121 w 130"/>
                  <a:gd name="T3" fmla="*/ 141 h 158"/>
                  <a:gd name="T4" fmla="*/ 98 w 130"/>
                  <a:gd name="T5" fmla="*/ 0 h 158"/>
                  <a:gd name="T6" fmla="*/ 71 w 130"/>
                  <a:gd name="T7" fmla="*/ 0 h 158"/>
                  <a:gd name="T8" fmla="*/ 65 w 130"/>
                  <a:gd name="T9" fmla="*/ 6 h 158"/>
                  <a:gd name="T10" fmla="*/ 59 w 130"/>
                  <a:gd name="T11" fmla="*/ 0 h 158"/>
                  <a:gd name="T12" fmla="*/ 31 w 130"/>
                  <a:gd name="T13" fmla="*/ 0 h 158"/>
                  <a:gd name="T14" fmla="*/ 8 w 130"/>
                  <a:gd name="T15" fmla="*/ 141 h 158"/>
                  <a:gd name="T16" fmla="*/ 4 w 130"/>
                  <a:gd name="T17" fmla="*/ 141 h 158"/>
                  <a:gd name="T18" fmla="*/ 0 w 130"/>
                  <a:gd name="T19" fmla="*/ 145 h 158"/>
                  <a:gd name="T20" fmla="*/ 0 w 130"/>
                  <a:gd name="T21" fmla="*/ 158 h 158"/>
                  <a:gd name="T22" fmla="*/ 29 w 130"/>
                  <a:gd name="T23" fmla="*/ 158 h 158"/>
                  <a:gd name="T24" fmla="*/ 29 w 130"/>
                  <a:gd name="T25" fmla="*/ 145 h 158"/>
                  <a:gd name="T26" fmla="*/ 26 w 130"/>
                  <a:gd name="T27" fmla="*/ 141 h 158"/>
                  <a:gd name="T28" fmla="*/ 23 w 130"/>
                  <a:gd name="T29" fmla="*/ 141 h 158"/>
                  <a:gd name="T30" fmla="*/ 25 w 130"/>
                  <a:gd name="T31" fmla="*/ 124 h 158"/>
                  <a:gd name="T32" fmla="*/ 65 w 130"/>
                  <a:gd name="T33" fmla="*/ 92 h 158"/>
                  <a:gd name="T34" fmla="*/ 104 w 130"/>
                  <a:gd name="T35" fmla="*/ 124 h 158"/>
                  <a:gd name="T36" fmla="*/ 107 w 130"/>
                  <a:gd name="T37" fmla="*/ 141 h 158"/>
                  <a:gd name="T38" fmla="*/ 103 w 130"/>
                  <a:gd name="T39" fmla="*/ 141 h 158"/>
                  <a:gd name="T40" fmla="*/ 100 w 130"/>
                  <a:gd name="T41" fmla="*/ 145 h 158"/>
                  <a:gd name="T42" fmla="*/ 100 w 130"/>
                  <a:gd name="T43" fmla="*/ 158 h 158"/>
                  <a:gd name="T44" fmla="*/ 130 w 130"/>
                  <a:gd name="T45" fmla="*/ 158 h 158"/>
                  <a:gd name="T46" fmla="*/ 130 w 130"/>
                  <a:gd name="T47" fmla="*/ 145 h 158"/>
                  <a:gd name="T48" fmla="*/ 125 w 130"/>
                  <a:gd name="T49" fmla="*/ 141 h 158"/>
                  <a:gd name="T50" fmla="*/ 85 w 130"/>
                  <a:gd name="T51" fmla="*/ 6 h 158"/>
                  <a:gd name="T52" fmla="*/ 89 w 130"/>
                  <a:gd name="T53" fmla="*/ 32 h 158"/>
                  <a:gd name="T54" fmla="*/ 75 w 130"/>
                  <a:gd name="T55" fmla="*/ 17 h 158"/>
                  <a:gd name="T56" fmla="*/ 85 w 130"/>
                  <a:gd name="T57" fmla="*/ 6 h 158"/>
                  <a:gd name="T58" fmla="*/ 45 w 130"/>
                  <a:gd name="T59" fmla="*/ 6 h 158"/>
                  <a:gd name="T60" fmla="*/ 55 w 130"/>
                  <a:gd name="T61" fmla="*/ 17 h 158"/>
                  <a:gd name="T62" fmla="*/ 41 w 130"/>
                  <a:gd name="T63" fmla="*/ 32 h 158"/>
                  <a:gd name="T64" fmla="*/ 45 w 130"/>
                  <a:gd name="T65" fmla="*/ 6 h 158"/>
                  <a:gd name="T66" fmla="*/ 29 w 130"/>
                  <a:gd name="T67" fmla="*/ 103 h 158"/>
                  <a:gd name="T68" fmla="*/ 35 w 130"/>
                  <a:gd name="T69" fmla="*/ 67 h 158"/>
                  <a:gd name="T70" fmla="*/ 53 w 130"/>
                  <a:gd name="T71" fmla="*/ 83 h 158"/>
                  <a:gd name="T72" fmla="*/ 29 w 130"/>
                  <a:gd name="T73" fmla="*/ 103 h 158"/>
                  <a:gd name="T74" fmla="*/ 40 w 130"/>
                  <a:gd name="T75" fmla="*/ 53 h 158"/>
                  <a:gd name="T76" fmla="*/ 65 w 130"/>
                  <a:gd name="T77" fmla="*/ 27 h 158"/>
                  <a:gd name="T78" fmla="*/ 89 w 130"/>
                  <a:gd name="T79" fmla="*/ 53 h 158"/>
                  <a:gd name="T80" fmla="*/ 65 w 130"/>
                  <a:gd name="T81" fmla="*/ 73 h 158"/>
                  <a:gd name="T82" fmla="*/ 40 w 130"/>
                  <a:gd name="T83" fmla="*/ 53 h 158"/>
                  <a:gd name="T84" fmla="*/ 76 w 130"/>
                  <a:gd name="T85" fmla="*/ 83 h 158"/>
                  <a:gd name="T86" fmla="*/ 95 w 130"/>
                  <a:gd name="T87" fmla="*/ 67 h 158"/>
                  <a:gd name="T88" fmla="*/ 100 w 130"/>
                  <a:gd name="T89" fmla="*/ 103 h 158"/>
                  <a:gd name="T90" fmla="*/ 76 w 130"/>
                  <a:gd name="T91" fmla="*/ 83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0" h="158">
                    <a:moveTo>
                      <a:pt x="125" y="141"/>
                    </a:moveTo>
                    <a:cubicBezTo>
                      <a:pt x="121" y="141"/>
                      <a:pt x="121" y="141"/>
                      <a:pt x="121" y="141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65" y="6"/>
                      <a:pt x="65" y="6"/>
                      <a:pt x="65" y="6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8" y="141"/>
                      <a:pt x="8" y="141"/>
                      <a:pt x="8" y="141"/>
                    </a:cubicBezTo>
                    <a:cubicBezTo>
                      <a:pt x="8" y="141"/>
                      <a:pt x="6" y="141"/>
                      <a:pt x="4" y="141"/>
                    </a:cubicBezTo>
                    <a:cubicBezTo>
                      <a:pt x="2" y="141"/>
                      <a:pt x="0" y="143"/>
                      <a:pt x="0" y="145"/>
                    </a:cubicBezTo>
                    <a:cubicBezTo>
                      <a:pt x="0" y="158"/>
                      <a:pt x="0" y="158"/>
                      <a:pt x="0" y="158"/>
                    </a:cubicBezTo>
                    <a:cubicBezTo>
                      <a:pt x="29" y="158"/>
                      <a:pt x="29" y="158"/>
                      <a:pt x="29" y="158"/>
                    </a:cubicBezTo>
                    <a:cubicBezTo>
                      <a:pt x="29" y="145"/>
                      <a:pt x="29" y="145"/>
                      <a:pt x="29" y="145"/>
                    </a:cubicBezTo>
                    <a:cubicBezTo>
                      <a:pt x="29" y="143"/>
                      <a:pt x="28" y="141"/>
                      <a:pt x="26" y="141"/>
                    </a:cubicBezTo>
                    <a:cubicBezTo>
                      <a:pt x="23" y="141"/>
                      <a:pt x="23" y="141"/>
                      <a:pt x="23" y="141"/>
                    </a:cubicBezTo>
                    <a:cubicBezTo>
                      <a:pt x="25" y="124"/>
                      <a:pt x="25" y="124"/>
                      <a:pt x="25" y="124"/>
                    </a:cubicBezTo>
                    <a:cubicBezTo>
                      <a:pt x="65" y="92"/>
                      <a:pt x="65" y="92"/>
                      <a:pt x="65" y="92"/>
                    </a:cubicBezTo>
                    <a:cubicBezTo>
                      <a:pt x="104" y="124"/>
                      <a:pt x="104" y="124"/>
                      <a:pt x="104" y="124"/>
                    </a:cubicBezTo>
                    <a:cubicBezTo>
                      <a:pt x="107" y="141"/>
                      <a:pt x="107" y="141"/>
                      <a:pt x="107" y="141"/>
                    </a:cubicBezTo>
                    <a:cubicBezTo>
                      <a:pt x="107" y="141"/>
                      <a:pt x="105" y="141"/>
                      <a:pt x="103" y="141"/>
                    </a:cubicBezTo>
                    <a:cubicBezTo>
                      <a:pt x="102" y="141"/>
                      <a:pt x="100" y="143"/>
                      <a:pt x="100" y="145"/>
                    </a:cubicBezTo>
                    <a:cubicBezTo>
                      <a:pt x="100" y="158"/>
                      <a:pt x="100" y="158"/>
                      <a:pt x="100" y="158"/>
                    </a:cubicBezTo>
                    <a:cubicBezTo>
                      <a:pt x="130" y="158"/>
                      <a:pt x="130" y="158"/>
                      <a:pt x="130" y="158"/>
                    </a:cubicBezTo>
                    <a:cubicBezTo>
                      <a:pt x="130" y="145"/>
                      <a:pt x="130" y="145"/>
                      <a:pt x="130" y="145"/>
                    </a:cubicBezTo>
                    <a:cubicBezTo>
                      <a:pt x="130" y="143"/>
                      <a:pt x="128" y="141"/>
                      <a:pt x="125" y="141"/>
                    </a:cubicBezTo>
                    <a:close/>
                    <a:moveTo>
                      <a:pt x="85" y="6"/>
                    </a:moveTo>
                    <a:cubicBezTo>
                      <a:pt x="89" y="32"/>
                      <a:pt x="89" y="32"/>
                      <a:pt x="89" y="32"/>
                    </a:cubicBezTo>
                    <a:cubicBezTo>
                      <a:pt x="75" y="17"/>
                      <a:pt x="75" y="17"/>
                      <a:pt x="75" y="17"/>
                    </a:cubicBezTo>
                    <a:lnTo>
                      <a:pt x="85" y="6"/>
                    </a:lnTo>
                    <a:close/>
                    <a:moveTo>
                      <a:pt x="45" y="6"/>
                    </a:moveTo>
                    <a:cubicBezTo>
                      <a:pt x="55" y="17"/>
                      <a:pt x="55" y="17"/>
                      <a:pt x="55" y="17"/>
                    </a:cubicBezTo>
                    <a:cubicBezTo>
                      <a:pt x="41" y="32"/>
                      <a:pt x="41" y="32"/>
                      <a:pt x="41" y="32"/>
                    </a:cubicBezTo>
                    <a:lnTo>
                      <a:pt x="45" y="6"/>
                    </a:lnTo>
                    <a:close/>
                    <a:moveTo>
                      <a:pt x="29" y="103"/>
                    </a:moveTo>
                    <a:cubicBezTo>
                      <a:pt x="35" y="67"/>
                      <a:pt x="35" y="67"/>
                      <a:pt x="35" y="67"/>
                    </a:cubicBezTo>
                    <a:cubicBezTo>
                      <a:pt x="53" y="83"/>
                      <a:pt x="53" y="83"/>
                      <a:pt x="53" y="83"/>
                    </a:cubicBezTo>
                    <a:lnTo>
                      <a:pt x="29" y="103"/>
                    </a:lnTo>
                    <a:close/>
                    <a:moveTo>
                      <a:pt x="40" y="53"/>
                    </a:moveTo>
                    <a:cubicBezTo>
                      <a:pt x="65" y="27"/>
                      <a:pt x="65" y="27"/>
                      <a:pt x="65" y="27"/>
                    </a:cubicBezTo>
                    <a:cubicBezTo>
                      <a:pt x="89" y="53"/>
                      <a:pt x="89" y="53"/>
                      <a:pt x="89" y="53"/>
                    </a:cubicBezTo>
                    <a:cubicBezTo>
                      <a:pt x="65" y="73"/>
                      <a:pt x="65" y="73"/>
                      <a:pt x="65" y="73"/>
                    </a:cubicBezTo>
                    <a:lnTo>
                      <a:pt x="40" y="53"/>
                    </a:lnTo>
                    <a:close/>
                    <a:moveTo>
                      <a:pt x="76" y="83"/>
                    </a:moveTo>
                    <a:cubicBezTo>
                      <a:pt x="95" y="67"/>
                      <a:pt x="95" y="67"/>
                      <a:pt x="95" y="67"/>
                    </a:cubicBezTo>
                    <a:cubicBezTo>
                      <a:pt x="100" y="103"/>
                      <a:pt x="100" y="103"/>
                      <a:pt x="100" y="103"/>
                    </a:cubicBezTo>
                    <a:lnTo>
                      <a:pt x="76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19" name="Freeform 57"/>
              <p:cNvSpPr>
                <a:spLocks noEditPoints="1"/>
              </p:cNvSpPr>
              <p:nvPr/>
            </p:nvSpPr>
            <p:spPr bwMode="auto">
              <a:xfrm>
                <a:off x="2214" y="2022"/>
                <a:ext cx="66" cy="54"/>
              </a:xfrm>
              <a:custGeom>
                <a:avLst/>
                <a:gdLst>
                  <a:gd name="T0" fmla="*/ 0 w 101"/>
                  <a:gd name="T1" fmla="*/ 42 h 84"/>
                  <a:gd name="T2" fmla="*/ 0 w 101"/>
                  <a:gd name="T3" fmla="*/ 80 h 84"/>
                  <a:gd name="T4" fmla="*/ 5 w 101"/>
                  <a:gd name="T5" fmla="*/ 84 h 84"/>
                  <a:gd name="T6" fmla="*/ 97 w 101"/>
                  <a:gd name="T7" fmla="*/ 84 h 84"/>
                  <a:gd name="T8" fmla="*/ 101 w 101"/>
                  <a:gd name="T9" fmla="*/ 80 h 84"/>
                  <a:gd name="T10" fmla="*/ 101 w 101"/>
                  <a:gd name="T11" fmla="*/ 5 h 84"/>
                  <a:gd name="T12" fmla="*/ 97 w 101"/>
                  <a:gd name="T13" fmla="*/ 0 h 84"/>
                  <a:gd name="T14" fmla="*/ 38 w 101"/>
                  <a:gd name="T15" fmla="*/ 0 h 84"/>
                  <a:gd name="T16" fmla="*/ 30 w 101"/>
                  <a:gd name="T17" fmla="*/ 4 h 84"/>
                  <a:gd name="T18" fmla="*/ 3 w 101"/>
                  <a:gd name="T19" fmla="*/ 34 h 84"/>
                  <a:gd name="T20" fmla="*/ 0 w 101"/>
                  <a:gd name="T21" fmla="*/ 42 h 84"/>
                  <a:gd name="T22" fmla="*/ 63 w 101"/>
                  <a:gd name="T23" fmla="*/ 5 h 84"/>
                  <a:gd name="T24" fmla="*/ 97 w 101"/>
                  <a:gd name="T25" fmla="*/ 5 h 84"/>
                  <a:gd name="T26" fmla="*/ 97 w 101"/>
                  <a:gd name="T27" fmla="*/ 37 h 84"/>
                  <a:gd name="T28" fmla="*/ 63 w 101"/>
                  <a:gd name="T29" fmla="*/ 37 h 84"/>
                  <a:gd name="T30" fmla="*/ 63 w 101"/>
                  <a:gd name="T31" fmla="*/ 5 h 84"/>
                  <a:gd name="T32" fmla="*/ 34 w 101"/>
                  <a:gd name="T33" fmla="*/ 7 h 84"/>
                  <a:gd name="T34" fmla="*/ 38 w 101"/>
                  <a:gd name="T35" fmla="*/ 5 h 84"/>
                  <a:gd name="T36" fmla="*/ 58 w 101"/>
                  <a:gd name="T37" fmla="*/ 5 h 84"/>
                  <a:gd name="T38" fmla="*/ 58 w 101"/>
                  <a:gd name="T39" fmla="*/ 37 h 84"/>
                  <a:gd name="T40" fmla="*/ 7 w 101"/>
                  <a:gd name="T41" fmla="*/ 37 h 84"/>
                  <a:gd name="T42" fmla="*/ 34 w 101"/>
                  <a:gd name="T43" fmla="*/ 7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84">
                    <a:moveTo>
                      <a:pt x="0" y="42"/>
                    </a:moveTo>
                    <a:cubicBezTo>
                      <a:pt x="0" y="80"/>
                      <a:pt x="0" y="80"/>
                      <a:pt x="0" y="80"/>
                    </a:cubicBezTo>
                    <a:cubicBezTo>
                      <a:pt x="0" y="82"/>
                      <a:pt x="2" y="84"/>
                      <a:pt x="5" y="84"/>
                    </a:cubicBezTo>
                    <a:cubicBezTo>
                      <a:pt x="97" y="84"/>
                      <a:pt x="97" y="84"/>
                      <a:pt x="97" y="84"/>
                    </a:cubicBezTo>
                    <a:cubicBezTo>
                      <a:pt x="99" y="84"/>
                      <a:pt x="101" y="82"/>
                      <a:pt x="101" y="80"/>
                    </a:cubicBezTo>
                    <a:cubicBezTo>
                      <a:pt x="101" y="5"/>
                      <a:pt x="101" y="5"/>
                      <a:pt x="101" y="5"/>
                    </a:cubicBezTo>
                    <a:cubicBezTo>
                      <a:pt x="101" y="2"/>
                      <a:pt x="99" y="0"/>
                      <a:pt x="97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5" y="0"/>
                      <a:pt x="32" y="2"/>
                      <a:pt x="30" y="4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1" y="36"/>
                      <a:pt x="0" y="40"/>
                      <a:pt x="0" y="42"/>
                    </a:cubicBezTo>
                    <a:close/>
                    <a:moveTo>
                      <a:pt x="63" y="5"/>
                    </a:moveTo>
                    <a:cubicBezTo>
                      <a:pt x="97" y="5"/>
                      <a:pt x="97" y="5"/>
                      <a:pt x="97" y="5"/>
                    </a:cubicBezTo>
                    <a:cubicBezTo>
                      <a:pt x="97" y="37"/>
                      <a:pt x="97" y="37"/>
                      <a:pt x="97" y="37"/>
                    </a:cubicBezTo>
                    <a:cubicBezTo>
                      <a:pt x="63" y="37"/>
                      <a:pt x="63" y="37"/>
                      <a:pt x="63" y="37"/>
                    </a:cubicBezTo>
                    <a:lnTo>
                      <a:pt x="63" y="5"/>
                    </a:lnTo>
                    <a:close/>
                    <a:moveTo>
                      <a:pt x="34" y="7"/>
                    </a:moveTo>
                    <a:cubicBezTo>
                      <a:pt x="35" y="6"/>
                      <a:pt x="37" y="5"/>
                      <a:pt x="38" y="5"/>
                    </a:cubicBezTo>
                    <a:cubicBezTo>
                      <a:pt x="58" y="5"/>
                      <a:pt x="58" y="5"/>
                      <a:pt x="58" y="5"/>
                    </a:cubicBezTo>
                    <a:cubicBezTo>
                      <a:pt x="58" y="37"/>
                      <a:pt x="58" y="37"/>
                      <a:pt x="58" y="37"/>
                    </a:cubicBezTo>
                    <a:cubicBezTo>
                      <a:pt x="7" y="37"/>
                      <a:pt x="7" y="37"/>
                      <a:pt x="7" y="37"/>
                    </a:cubicBezTo>
                    <a:lnTo>
                      <a:pt x="3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20" name="Freeform 58"/>
              <p:cNvSpPr>
                <a:spLocks/>
              </p:cNvSpPr>
              <p:nvPr/>
            </p:nvSpPr>
            <p:spPr bwMode="auto">
              <a:xfrm>
                <a:off x="2174" y="2005"/>
                <a:ext cx="56" cy="23"/>
              </a:xfrm>
              <a:custGeom>
                <a:avLst/>
                <a:gdLst>
                  <a:gd name="T0" fmla="*/ 82 w 87"/>
                  <a:gd name="T1" fmla="*/ 35 h 35"/>
                  <a:gd name="T2" fmla="*/ 87 w 87"/>
                  <a:gd name="T3" fmla="*/ 29 h 35"/>
                  <a:gd name="T4" fmla="*/ 0 w 87"/>
                  <a:gd name="T5" fmla="*/ 0 h 35"/>
                  <a:gd name="T6" fmla="*/ 1 w 87"/>
                  <a:gd name="T7" fmla="*/ 3 h 35"/>
                  <a:gd name="T8" fmla="*/ 0 w 87"/>
                  <a:gd name="T9" fmla="*/ 7 h 35"/>
                  <a:gd name="T10" fmla="*/ 82 w 87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" h="35">
                    <a:moveTo>
                      <a:pt x="82" y="35"/>
                    </a:moveTo>
                    <a:cubicBezTo>
                      <a:pt x="87" y="29"/>
                      <a:pt x="87" y="29"/>
                      <a:pt x="87" y="2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0" y="6"/>
                      <a:pt x="0" y="7"/>
                    </a:cubicBezTo>
                    <a:lnTo>
                      <a:pt x="82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21" name="Oval 59"/>
              <p:cNvSpPr>
                <a:spLocks noChangeArrowheads="1"/>
              </p:cNvSpPr>
              <p:nvPr/>
            </p:nvSpPr>
            <p:spPr bwMode="auto">
              <a:xfrm>
                <a:off x="2147" y="1995"/>
                <a:ext cx="24" cy="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22" name="Freeform 60"/>
              <p:cNvSpPr>
                <a:spLocks/>
              </p:cNvSpPr>
              <p:nvPr/>
            </p:nvSpPr>
            <p:spPr bwMode="auto">
              <a:xfrm>
                <a:off x="2149" y="2015"/>
                <a:ext cx="66" cy="76"/>
              </a:xfrm>
              <a:custGeom>
                <a:avLst/>
                <a:gdLst>
                  <a:gd name="T0" fmla="*/ 100 w 102"/>
                  <a:gd name="T1" fmla="*/ 42 h 118"/>
                  <a:gd name="T2" fmla="*/ 102 w 102"/>
                  <a:gd name="T3" fmla="*/ 39 h 118"/>
                  <a:gd name="T4" fmla="*/ 35 w 102"/>
                  <a:gd name="T5" fmla="*/ 0 h 118"/>
                  <a:gd name="T6" fmla="*/ 28 w 102"/>
                  <a:gd name="T7" fmla="*/ 7 h 118"/>
                  <a:gd name="T8" fmla="*/ 15 w 102"/>
                  <a:gd name="T9" fmla="*/ 116 h 118"/>
                  <a:gd name="T10" fmla="*/ 2 w 102"/>
                  <a:gd name="T11" fmla="*/ 7 h 118"/>
                  <a:gd name="T12" fmla="*/ 0 w 102"/>
                  <a:gd name="T13" fmla="*/ 5 h 118"/>
                  <a:gd name="T14" fmla="*/ 13 w 102"/>
                  <a:gd name="T15" fmla="*/ 118 h 118"/>
                  <a:gd name="T16" fmla="*/ 15 w 102"/>
                  <a:gd name="T17" fmla="*/ 118 h 118"/>
                  <a:gd name="T18" fmla="*/ 17 w 102"/>
                  <a:gd name="T19" fmla="*/ 118 h 118"/>
                  <a:gd name="T20" fmla="*/ 30 w 102"/>
                  <a:gd name="T21" fmla="*/ 6 h 118"/>
                  <a:gd name="T22" fmla="*/ 98 w 102"/>
                  <a:gd name="T23" fmla="*/ 45 h 118"/>
                  <a:gd name="T24" fmla="*/ 100 w 102"/>
                  <a:gd name="T25" fmla="*/ 42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2" h="118">
                    <a:moveTo>
                      <a:pt x="100" y="42"/>
                    </a:moveTo>
                    <a:cubicBezTo>
                      <a:pt x="102" y="39"/>
                      <a:pt x="102" y="39"/>
                      <a:pt x="102" y="39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3" y="3"/>
                      <a:pt x="31" y="5"/>
                      <a:pt x="28" y="7"/>
                    </a:cubicBezTo>
                    <a:cubicBezTo>
                      <a:pt x="15" y="116"/>
                      <a:pt x="15" y="116"/>
                      <a:pt x="15" y="11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1" y="7"/>
                      <a:pt x="0" y="6"/>
                      <a:pt x="0" y="5"/>
                    </a:cubicBezTo>
                    <a:cubicBezTo>
                      <a:pt x="13" y="118"/>
                      <a:pt x="13" y="118"/>
                      <a:pt x="13" y="118"/>
                    </a:cubicBezTo>
                    <a:cubicBezTo>
                      <a:pt x="14" y="118"/>
                      <a:pt x="14" y="118"/>
                      <a:pt x="15" y="118"/>
                    </a:cubicBezTo>
                    <a:cubicBezTo>
                      <a:pt x="16" y="118"/>
                      <a:pt x="17" y="118"/>
                      <a:pt x="17" y="118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98" y="45"/>
                      <a:pt x="98" y="45"/>
                      <a:pt x="98" y="45"/>
                    </a:cubicBezTo>
                    <a:cubicBezTo>
                      <a:pt x="98" y="44"/>
                      <a:pt x="99" y="43"/>
                      <a:pt x="100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23" name="Freeform 61"/>
              <p:cNvSpPr>
                <a:spLocks noEditPoints="1"/>
              </p:cNvSpPr>
              <p:nvPr/>
            </p:nvSpPr>
            <p:spPr bwMode="auto">
              <a:xfrm>
                <a:off x="2154" y="2093"/>
                <a:ext cx="11" cy="21"/>
              </a:xfrm>
              <a:custGeom>
                <a:avLst/>
                <a:gdLst>
                  <a:gd name="T0" fmla="*/ 17 w 17"/>
                  <a:gd name="T1" fmla="*/ 21 h 31"/>
                  <a:gd name="T2" fmla="*/ 16 w 17"/>
                  <a:gd name="T3" fmla="*/ 16 h 31"/>
                  <a:gd name="T4" fmla="*/ 12 w 17"/>
                  <a:gd name="T5" fmla="*/ 13 h 31"/>
                  <a:gd name="T6" fmla="*/ 11 w 17"/>
                  <a:gd name="T7" fmla="*/ 12 h 31"/>
                  <a:gd name="T8" fmla="*/ 10 w 17"/>
                  <a:gd name="T9" fmla="*/ 11 h 31"/>
                  <a:gd name="T10" fmla="*/ 10 w 17"/>
                  <a:gd name="T11" fmla="*/ 10 h 31"/>
                  <a:gd name="T12" fmla="*/ 10 w 17"/>
                  <a:gd name="T13" fmla="*/ 9 h 31"/>
                  <a:gd name="T14" fmla="*/ 8 w 17"/>
                  <a:gd name="T15" fmla="*/ 0 h 31"/>
                  <a:gd name="T16" fmla="*/ 7 w 17"/>
                  <a:gd name="T17" fmla="*/ 9 h 31"/>
                  <a:gd name="T18" fmla="*/ 7 w 17"/>
                  <a:gd name="T19" fmla="*/ 10 h 31"/>
                  <a:gd name="T20" fmla="*/ 7 w 17"/>
                  <a:gd name="T21" fmla="*/ 11 h 31"/>
                  <a:gd name="T22" fmla="*/ 8 w 17"/>
                  <a:gd name="T23" fmla="*/ 15 h 31"/>
                  <a:gd name="T24" fmla="*/ 10 w 17"/>
                  <a:gd name="T25" fmla="*/ 16 h 31"/>
                  <a:gd name="T26" fmla="*/ 13 w 17"/>
                  <a:gd name="T27" fmla="*/ 18 h 31"/>
                  <a:gd name="T28" fmla="*/ 13 w 17"/>
                  <a:gd name="T29" fmla="*/ 23 h 31"/>
                  <a:gd name="T30" fmla="*/ 10 w 17"/>
                  <a:gd name="T31" fmla="*/ 26 h 31"/>
                  <a:gd name="T32" fmla="*/ 9 w 17"/>
                  <a:gd name="T33" fmla="*/ 26 h 31"/>
                  <a:gd name="T34" fmla="*/ 8 w 17"/>
                  <a:gd name="T35" fmla="*/ 27 h 31"/>
                  <a:gd name="T36" fmla="*/ 7 w 17"/>
                  <a:gd name="T37" fmla="*/ 27 h 31"/>
                  <a:gd name="T38" fmla="*/ 6 w 17"/>
                  <a:gd name="T39" fmla="*/ 26 h 31"/>
                  <a:gd name="T40" fmla="*/ 5 w 17"/>
                  <a:gd name="T41" fmla="*/ 25 h 31"/>
                  <a:gd name="T42" fmla="*/ 4 w 17"/>
                  <a:gd name="T43" fmla="*/ 24 h 31"/>
                  <a:gd name="T44" fmla="*/ 3 w 17"/>
                  <a:gd name="T45" fmla="*/ 23 h 31"/>
                  <a:gd name="T46" fmla="*/ 2 w 17"/>
                  <a:gd name="T47" fmla="*/ 22 h 31"/>
                  <a:gd name="T48" fmla="*/ 1 w 17"/>
                  <a:gd name="T49" fmla="*/ 20 h 31"/>
                  <a:gd name="T50" fmla="*/ 0 w 17"/>
                  <a:gd name="T51" fmla="*/ 22 h 31"/>
                  <a:gd name="T52" fmla="*/ 1 w 17"/>
                  <a:gd name="T53" fmla="*/ 26 h 31"/>
                  <a:gd name="T54" fmla="*/ 2 w 17"/>
                  <a:gd name="T55" fmla="*/ 28 h 31"/>
                  <a:gd name="T56" fmla="*/ 5 w 17"/>
                  <a:gd name="T57" fmla="*/ 30 h 31"/>
                  <a:gd name="T58" fmla="*/ 7 w 17"/>
                  <a:gd name="T59" fmla="*/ 30 h 31"/>
                  <a:gd name="T60" fmla="*/ 8 w 17"/>
                  <a:gd name="T61" fmla="*/ 31 h 31"/>
                  <a:gd name="T62" fmla="*/ 8 w 17"/>
                  <a:gd name="T63" fmla="*/ 31 h 31"/>
                  <a:gd name="T64" fmla="*/ 9 w 17"/>
                  <a:gd name="T65" fmla="*/ 31 h 31"/>
                  <a:gd name="T66" fmla="*/ 9 w 17"/>
                  <a:gd name="T67" fmla="*/ 31 h 31"/>
                  <a:gd name="T68" fmla="*/ 11 w 17"/>
                  <a:gd name="T69" fmla="*/ 30 h 31"/>
                  <a:gd name="T70" fmla="*/ 14 w 17"/>
                  <a:gd name="T71" fmla="*/ 29 h 31"/>
                  <a:gd name="T72" fmla="*/ 17 w 17"/>
                  <a:gd name="T73" fmla="*/ 23 h 31"/>
                  <a:gd name="T74" fmla="*/ 17 w 17"/>
                  <a:gd name="T75" fmla="*/ 22 h 31"/>
                  <a:gd name="T76" fmla="*/ 17 w 17"/>
                  <a:gd name="T77" fmla="*/ 21 h 31"/>
                  <a:gd name="T78" fmla="*/ 8 w 17"/>
                  <a:gd name="T79" fmla="*/ 6 h 31"/>
                  <a:gd name="T80" fmla="*/ 8 w 17"/>
                  <a:gd name="T81" fmla="*/ 3 h 31"/>
                  <a:gd name="T82" fmla="*/ 8 w 17"/>
                  <a:gd name="T83" fmla="*/ 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7" h="31">
                    <a:moveTo>
                      <a:pt x="17" y="21"/>
                    </a:move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19"/>
                      <a:pt x="17" y="17"/>
                      <a:pt x="16" y="16"/>
                    </a:cubicBezTo>
                    <a:cubicBezTo>
                      <a:pt x="15" y="15"/>
                      <a:pt x="14" y="14"/>
                      <a:pt x="13" y="14"/>
                    </a:cubicBezTo>
                    <a:cubicBezTo>
                      <a:pt x="12" y="14"/>
                      <a:pt x="12" y="13"/>
                      <a:pt x="12" y="13"/>
                    </a:cubicBezTo>
                    <a:cubicBezTo>
                      <a:pt x="12" y="13"/>
                      <a:pt x="12" y="13"/>
                      <a:pt x="11" y="13"/>
                    </a:cubicBezTo>
                    <a:cubicBezTo>
                      <a:pt x="11" y="13"/>
                      <a:pt x="11" y="13"/>
                      <a:pt x="11" y="12"/>
                    </a:cubicBezTo>
                    <a:cubicBezTo>
                      <a:pt x="10" y="12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10" y="10"/>
                      <a:pt x="10" y="10"/>
                    </a:cubicBezTo>
                    <a:cubicBezTo>
                      <a:pt x="10" y="10"/>
                      <a:pt x="10" y="10"/>
                      <a:pt x="10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1" y="8"/>
                      <a:pt x="13" y="7"/>
                      <a:pt x="13" y="5"/>
                    </a:cubicBezTo>
                    <a:cubicBezTo>
                      <a:pt x="13" y="2"/>
                      <a:pt x="11" y="0"/>
                      <a:pt x="8" y="0"/>
                    </a:cubicBezTo>
                    <a:cubicBezTo>
                      <a:pt x="6" y="0"/>
                      <a:pt x="4" y="2"/>
                      <a:pt x="4" y="5"/>
                    </a:cubicBezTo>
                    <a:cubicBezTo>
                      <a:pt x="4" y="7"/>
                      <a:pt x="5" y="8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2"/>
                      <a:pt x="7" y="14"/>
                      <a:pt x="8" y="15"/>
                    </a:cubicBezTo>
                    <a:cubicBezTo>
                      <a:pt x="9" y="15"/>
                      <a:pt x="9" y="15"/>
                      <a:pt x="9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16"/>
                      <a:pt x="11" y="17"/>
                      <a:pt x="11" y="17"/>
                    </a:cubicBezTo>
                    <a:cubicBezTo>
                      <a:pt x="12" y="17"/>
                      <a:pt x="12" y="18"/>
                      <a:pt x="13" y="18"/>
                    </a:cubicBezTo>
                    <a:cubicBezTo>
                      <a:pt x="13" y="19"/>
                      <a:pt x="13" y="20"/>
                      <a:pt x="13" y="21"/>
                    </a:cubicBezTo>
                    <a:cubicBezTo>
                      <a:pt x="14" y="22"/>
                      <a:pt x="13" y="23"/>
                      <a:pt x="13" y="23"/>
                    </a:cubicBezTo>
                    <a:cubicBezTo>
                      <a:pt x="13" y="24"/>
                      <a:pt x="12" y="25"/>
                      <a:pt x="11" y="25"/>
                    </a:cubicBezTo>
                    <a:cubicBezTo>
                      <a:pt x="11" y="26"/>
                      <a:pt x="11" y="26"/>
                      <a:pt x="10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6"/>
                      <a:pt x="10" y="26"/>
                      <a:pt x="9" y="26"/>
                    </a:cubicBezTo>
                    <a:cubicBezTo>
                      <a:pt x="9" y="26"/>
                      <a:pt x="9" y="27"/>
                      <a:pt x="8" y="2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7"/>
                      <a:pt x="8" y="27"/>
                      <a:pt x="7" y="27"/>
                    </a:cubicBezTo>
                    <a:cubicBezTo>
                      <a:pt x="7" y="27"/>
                      <a:pt x="7" y="26"/>
                      <a:pt x="7" y="26"/>
                    </a:cubicBezTo>
                    <a:cubicBezTo>
                      <a:pt x="7" y="26"/>
                      <a:pt x="6" y="26"/>
                      <a:pt x="6" y="26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5" y="26"/>
                      <a:pt x="5" y="26"/>
                      <a:pt x="5" y="25"/>
                    </a:cubicBezTo>
                    <a:cubicBezTo>
                      <a:pt x="5" y="25"/>
                      <a:pt x="4" y="25"/>
                      <a:pt x="4" y="25"/>
                    </a:cubicBezTo>
                    <a:cubicBezTo>
                      <a:pt x="4" y="25"/>
                      <a:pt x="4" y="25"/>
                      <a:pt x="4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3" y="24"/>
                      <a:pt x="3" y="23"/>
                      <a:pt x="3" y="23"/>
                    </a:cubicBezTo>
                    <a:cubicBezTo>
                      <a:pt x="3" y="23"/>
                      <a:pt x="3" y="22"/>
                      <a:pt x="3" y="22"/>
                    </a:cubicBezTo>
                    <a:cubicBezTo>
                      <a:pt x="3" y="22"/>
                      <a:pt x="3" y="22"/>
                      <a:pt x="2" y="22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2" y="21"/>
                      <a:pt x="2" y="20"/>
                      <a:pt x="1" y="20"/>
                    </a:cubicBezTo>
                    <a:cubicBezTo>
                      <a:pt x="1" y="20"/>
                      <a:pt x="0" y="21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3"/>
                      <a:pt x="0" y="23"/>
                    </a:cubicBezTo>
                    <a:cubicBezTo>
                      <a:pt x="0" y="24"/>
                      <a:pt x="0" y="25"/>
                      <a:pt x="1" y="26"/>
                    </a:cubicBezTo>
                    <a:cubicBezTo>
                      <a:pt x="1" y="26"/>
                      <a:pt x="1" y="27"/>
                      <a:pt x="1" y="27"/>
                    </a:cubicBezTo>
                    <a:cubicBezTo>
                      <a:pt x="2" y="27"/>
                      <a:pt x="2" y="28"/>
                      <a:pt x="2" y="28"/>
                    </a:cubicBezTo>
                    <a:cubicBezTo>
                      <a:pt x="3" y="29"/>
                      <a:pt x="3" y="29"/>
                      <a:pt x="4" y="29"/>
                    </a:cubicBezTo>
                    <a:cubicBezTo>
                      <a:pt x="4" y="29"/>
                      <a:pt x="4" y="30"/>
                      <a:pt x="5" y="30"/>
                    </a:cubicBezTo>
                    <a:cubicBezTo>
                      <a:pt x="5" y="30"/>
                      <a:pt x="5" y="30"/>
                      <a:pt x="6" y="30"/>
                    </a:cubicBezTo>
                    <a:cubicBezTo>
                      <a:pt x="6" y="30"/>
                      <a:pt x="6" y="30"/>
                      <a:pt x="7" y="30"/>
                    </a:cubicBezTo>
                    <a:cubicBezTo>
                      <a:pt x="7" y="30"/>
                      <a:pt x="7" y="30"/>
                      <a:pt x="8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31"/>
                      <a:pt x="9" y="31"/>
                      <a:pt x="9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9" y="30"/>
                      <a:pt x="10" y="30"/>
                    </a:cubicBezTo>
                    <a:cubicBezTo>
                      <a:pt x="10" y="30"/>
                      <a:pt x="10" y="30"/>
                      <a:pt x="11" y="30"/>
                    </a:cubicBezTo>
                    <a:cubicBezTo>
                      <a:pt x="11" y="30"/>
                      <a:pt x="12" y="30"/>
                      <a:pt x="12" y="30"/>
                    </a:cubicBezTo>
                    <a:cubicBezTo>
                      <a:pt x="13" y="29"/>
                      <a:pt x="13" y="29"/>
                      <a:pt x="14" y="29"/>
                    </a:cubicBezTo>
                    <a:cubicBezTo>
                      <a:pt x="15" y="28"/>
                      <a:pt x="16" y="26"/>
                      <a:pt x="17" y="25"/>
                    </a:cubicBezTo>
                    <a:cubicBezTo>
                      <a:pt x="17" y="24"/>
                      <a:pt x="17" y="24"/>
                      <a:pt x="17" y="23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lose/>
                    <a:moveTo>
                      <a:pt x="8" y="6"/>
                    </a:moveTo>
                    <a:cubicBezTo>
                      <a:pt x="7" y="6"/>
                      <a:pt x="7" y="5"/>
                      <a:pt x="7" y="5"/>
                    </a:cubicBezTo>
                    <a:cubicBezTo>
                      <a:pt x="7" y="4"/>
                      <a:pt x="7" y="3"/>
                      <a:pt x="8" y="3"/>
                    </a:cubicBezTo>
                    <a:cubicBezTo>
                      <a:pt x="9" y="3"/>
                      <a:pt x="10" y="4"/>
                      <a:pt x="10" y="5"/>
                    </a:cubicBezTo>
                    <a:cubicBezTo>
                      <a:pt x="10" y="5"/>
                      <a:pt x="9" y="6"/>
                      <a:pt x="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131" name="그룹 130"/>
          <p:cNvGrpSpPr/>
          <p:nvPr/>
        </p:nvGrpSpPr>
        <p:grpSpPr>
          <a:xfrm>
            <a:off x="289109" y="4750849"/>
            <a:ext cx="3515624" cy="1529400"/>
            <a:chOff x="466803" y="5170431"/>
            <a:chExt cx="4147865" cy="1804444"/>
          </a:xfrm>
        </p:grpSpPr>
        <p:sp>
          <p:nvSpPr>
            <p:cNvPr id="132" name="모서리가 둥근 직사각형 131"/>
            <p:cNvSpPr/>
            <p:nvPr/>
          </p:nvSpPr>
          <p:spPr>
            <a:xfrm>
              <a:off x="466803" y="5170431"/>
              <a:ext cx="2933142" cy="1804444"/>
            </a:xfrm>
            <a:prstGeom prst="roundRect">
              <a:avLst/>
            </a:prstGeom>
            <a:solidFill>
              <a:schemeClr val="bg1">
                <a:lumMod val="95000"/>
                <a:alpha val="55000"/>
              </a:schemeClr>
            </a:solidFill>
            <a:ln w="28575">
              <a:solidFill>
                <a:srgbClr val="EF762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33" name="그룹 132"/>
            <p:cNvGrpSpPr/>
            <p:nvPr/>
          </p:nvGrpSpPr>
          <p:grpSpPr>
            <a:xfrm>
              <a:off x="732369" y="5554494"/>
              <a:ext cx="3224995" cy="1029712"/>
              <a:chOff x="435180" y="3365908"/>
              <a:chExt cx="3389502" cy="1082236"/>
            </a:xfrm>
          </p:grpSpPr>
          <p:cxnSp>
            <p:nvCxnSpPr>
              <p:cNvPr id="165" name="직선 연결선 164"/>
              <p:cNvCxnSpPr/>
              <p:nvPr/>
            </p:nvCxnSpPr>
            <p:spPr>
              <a:xfrm flipH="1">
                <a:off x="435180" y="3707493"/>
                <a:ext cx="3389502" cy="0"/>
              </a:xfrm>
              <a:prstGeom prst="line">
                <a:avLst/>
              </a:prstGeom>
              <a:ln w="12700">
                <a:solidFill>
                  <a:srgbClr val="F17A27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6" name="직사각형 165"/>
              <p:cNvSpPr/>
              <p:nvPr/>
            </p:nvSpPr>
            <p:spPr>
              <a:xfrm flipH="1">
                <a:off x="525599" y="3365908"/>
                <a:ext cx="1399086" cy="26257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/>
              <a:lstStyle/>
              <a:p>
                <a:r>
                  <a:rPr lang="en-US" altLang="ko-KR" sz="1600" b="1" spc="-6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17A27"/>
                    </a:solidFill>
                    <a:latin typeface="Gill Sans MT" panose="020B0502020104020203" pitchFamily="34" charset="0"/>
                    <a:ea typeface="맑은 고딕" panose="020B0503020000020004" pitchFamily="50" charset="-127"/>
                  </a:rPr>
                  <a:t>IC</a:t>
                </a:r>
                <a:r>
                  <a:rPr lang="en-US" altLang="ko-KR" sz="1600" b="1" spc="-15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17A27"/>
                    </a:solidFill>
                    <a:latin typeface="Gill Sans MT" panose="020B0502020104020203" pitchFamily="34" charset="0"/>
                    <a:ea typeface="맑은 고딕" panose="020B0503020000020004" pitchFamily="50" charset="-127"/>
                  </a:rPr>
                  <a:t>T· </a:t>
                </a:r>
                <a:r>
                  <a:rPr lang="ko-KR" altLang="en-US" sz="1600" b="1" spc="-15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17A27"/>
                    </a:solidFill>
                    <a:latin typeface="맑은 고딕" panose="020B0503020000020004" pitchFamily="50" charset="-127"/>
                  </a:rPr>
                  <a:t>반도체 </a:t>
                </a:r>
              </a:p>
            </p:txBody>
          </p:sp>
          <p:grpSp>
            <p:nvGrpSpPr>
              <p:cNvPr id="167" name="그룹 166"/>
              <p:cNvGrpSpPr/>
              <p:nvPr/>
            </p:nvGrpSpPr>
            <p:grpSpPr>
              <a:xfrm flipH="1">
                <a:off x="520345" y="3837782"/>
                <a:ext cx="2216167" cy="610362"/>
                <a:chOff x="470482" y="3837782"/>
                <a:chExt cx="2216167" cy="610362"/>
              </a:xfrm>
            </p:grpSpPr>
            <p:sp>
              <p:nvSpPr>
                <p:cNvPr id="168" name="모서리가 둥근 직사각형 167"/>
                <p:cNvSpPr/>
                <p:nvPr/>
              </p:nvSpPr>
              <p:spPr>
                <a:xfrm flipH="1">
                  <a:off x="1765914" y="3837782"/>
                  <a:ext cx="920735" cy="19751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17A2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r>
                    <a:rPr lang="en-US" altLang="ko-KR" sz="900">
                      <a:ln>
                        <a:solidFill>
                          <a:schemeClr val="accent1">
                            <a:shade val="50000"/>
                            <a:alpha val="0"/>
                          </a:schemeClr>
                        </a:solidFill>
                      </a:ln>
                      <a:solidFill>
                        <a:schemeClr val="bg1"/>
                      </a:solidFill>
                      <a:latin typeface="Gill Sans MT" panose="020B0502020104020203" pitchFamily="34" charset="0"/>
                      <a:ea typeface="맑은 고딕" panose="020B0503020000020004" pitchFamily="50" charset="-127"/>
                    </a:rPr>
                    <a:t>2020</a:t>
                  </a:r>
                  <a:r>
                    <a:rPr lang="en-US" altLang="ko-KR" sz="900">
                      <a:ln>
                        <a:solidFill>
                          <a:schemeClr val="accent1">
                            <a:shade val="50000"/>
                            <a:alpha val="0"/>
                          </a:schemeClr>
                        </a:solidFill>
                      </a:ln>
                      <a:solidFill>
                        <a:schemeClr val="bg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rPr>
                    <a:t> </a:t>
                  </a:r>
                  <a:r>
                    <a:rPr lang="ko-KR" altLang="en-US" sz="900" spc="-150" dirty="0">
                      <a:ln>
                        <a:solidFill>
                          <a:schemeClr val="accent1">
                            <a:shade val="50000"/>
                            <a:alpha val="0"/>
                          </a:schemeClr>
                        </a:solidFill>
                      </a:ln>
                      <a:solidFill>
                        <a:schemeClr val="bg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rPr>
                    <a:t>매출액</a:t>
                  </a:r>
                  <a:endParaRPr lang="en-US" altLang="ko-KR" sz="900" spc="-15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endParaRPr>
                </a:p>
              </p:txBody>
            </p:sp>
            <p:grpSp>
              <p:nvGrpSpPr>
                <p:cNvPr id="169" name="그룹 168"/>
                <p:cNvGrpSpPr/>
                <p:nvPr/>
              </p:nvGrpSpPr>
              <p:grpSpPr>
                <a:xfrm flipH="1">
                  <a:off x="470482" y="3855212"/>
                  <a:ext cx="1166887" cy="592932"/>
                  <a:chOff x="11016035" y="3286011"/>
                  <a:chExt cx="1166887" cy="592932"/>
                </a:xfrm>
              </p:grpSpPr>
              <p:sp>
                <p:nvSpPr>
                  <p:cNvPr id="170" name="직사각형 169"/>
                  <p:cNvSpPr/>
                  <p:nvPr/>
                </p:nvSpPr>
                <p:spPr>
                  <a:xfrm>
                    <a:off x="11016035" y="3286011"/>
                    <a:ext cx="592012" cy="59293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none" rtlCol="0" anchor="ctr"/>
                  <a:lstStyle/>
                  <a:p>
                    <a:pPr algn="ctr"/>
                    <a:r>
                      <a:rPr lang="en-US" altLang="ko-KR" sz="4800" b="1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rgbClr val="F17A27"/>
                        </a:solidFill>
                        <a:latin typeface="Gill Sans MT" panose="020B0502020104020203" pitchFamily="34" charset="0"/>
                      </a:rPr>
                      <a:t>5</a:t>
                    </a:r>
                    <a:r>
                      <a:rPr lang="en-US" altLang="ko-KR" sz="4800" b="1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rgbClr val="F17A27"/>
                        </a:solidFill>
                        <a:latin typeface="Gill Sans MT" panose="020B0502020104020203" pitchFamily="34" charset="0"/>
                      </a:rPr>
                      <a:t>0</a:t>
                    </a:r>
                    <a:endParaRPr lang="en-US" altLang="ko-KR" sz="4800" b="1" dirty="0">
                      <a:ln>
                        <a:solidFill>
                          <a:schemeClr val="accent1">
                            <a:shade val="50000"/>
                            <a:alpha val="0"/>
                          </a:schemeClr>
                        </a:solidFill>
                      </a:ln>
                      <a:solidFill>
                        <a:srgbClr val="F17A27"/>
                      </a:solidFill>
                      <a:latin typeface="Gill Sans MT" panose="020B0502020104020203" pitchFamily="34" charset="0"/>
                    </a:endParaRPr>
                  </a:p>
                </p:txBody>
              </p:sp>
              <p:sp>
                <p:nvSpPr>
                  <p:cNvPr id="171" name="직사각형 170"/>
                  <p:cNvSpPr/>
                  <p:nvPr/>
                </p:nvSpPr>
                <p:spPr>
                  <a:xfrm>
                    <a:off x="11838695" y="3620820"/>
                    <a:ext cx="344227" cy="22860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none" rtlCol="0" anchor="ctr"/>
                  <a:lstStyle/>
                  <a:p>
                    <a:pPr algn="ctr"/>
                    <a:r>
                      <a:rPr lang="ko-KR" altLang="en-US" b="1" spc="-15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rPr>
                      <a:t>조 원</a:t>
                    </a:r>
                    <a:endParaRPr lang="en-US" altLang="ko-KR" b="1" spc="-150" dirty="0">
                      <a:ln>
                        <a:solidFill>
                          <a:schemeClr val="accent1">
                            <a:shade val="50000"/>
                            <a:alpha val="0"/>
                          </a:schemeClr>
                        </a:solidFill>
                      </a:ln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endParaRPr>
                  </a:p>
                </p:txBody>
              </p:sp>
            </p:grpSp>
          </p:grpSp>
        </p:grpSp>
        <p:grpSp>
          <p:nvGrpSpPr>
            <p:cNvPr id="134" name="그룹 133"/>
            <p:cNvGrpSpPr/>
            <p:nvPr/>
          </p:nvGrpSpPr>
          <p:grpSpPr>
            <a:xfrm>
              <a:off x="3635968" y="5359910"/>
              <a:ext cx="978700" cy="978696"/>
              <a:chOff x="3644586" y="5679322"/>
              <a:chExt cx="414124" cy="414124"/>
            </a:xfrm>
          </p:grpSpPr>
          <p:sp>
            <p:nvSpPr>
              <p:cNvPr id="135" name="타원 134"/>
              <p:cNvSpPr/>
              <p:nvPr/>
            </p:nvSpPr>
            <p:spPr>
              <a:xfrm>
                <a:off x="3644586" y="5679322"/>
                <a:ext cx="414124" cy="414124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F17A2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36" name="Group 125"/>
              <p:cNvGrpSpPr>
                <a:grpSpLocks noChangeAspect="1"/>
              </p:cNvGrpSpPr>
              <p:nvPr/>
            </p:nvGrpSpPr>
            <p:grpSpPr bwMode="auto">
              <a:xfrm>
                <a:off x="3713005" y="5766973"/>
                <a:ext cx="282049" cy="248347"/>
                <a:chOff x="1549" y="3191"/>
                <a:chExt cx="159" cy="140"/>
              </a:xfrm>
              <a:solidFill>
                <a:srgbClr val="F17A27"/>
              </a:solidFill>
            </p:grpSpPr>
            <p:sp>
              <p:nvSpPr>
                <p:cNvPr id="137" name="Freeform 126"/>
                <p:cNvSpPr>
                  <a:spLocks noEditPoints="1"/>
                </p:cNvSpPr>
                <p:nvPr/>
              </p:nvSpPr>
              <p:spPr bwMode="auto">
                <a:xfrm>
                  <a:off x="1559" y="3191"/>
                  <a:ext cx="139" cy="140"/>
                </a:xfrm>
                <a:custGeom>
                  <a:avLst/>
                  <a:gdLst>
                    <a:gd name="T0" fmla="*/ 93 w 190"/>
                    <a:gd name="T1" fmla="*/ 11 h 190"/>
                    <a:gd name="T2" fmla="*/ 82 w 190"/>
                    <a:gd name="T3" fmla="*/ 0 h 190"/>
                    <a:gd name="T4" fmla="*/ 0 w 190"/>
                    <a:gd name="T5" fmla="*/ 26 h 190"/>
                    <a:gd name="T6" fmla="*/ 8 w 190"/>
                    <a:gd name="T7" fmla="*/ 28 h 190"/>
                    <a:gd name="T8" fmla="*/ 6 w 190"/>
                    <a:gd name="T9" fmla="*/ 38 h 190"/>
                    <a:gd name="T10" fmla="*/ 0 w 190"/>
                    <a:gd name="T11" fmla="*/ 50 h 190"/>
                    <a:gd name="T12" fmla="*/ 8 w 190"/>
                    <a:gd name="T13" fmla="*/ 52 h 190"/>
                    <a:gd name="T14" fmla="*/ 6 w 190"/>
                    <a:gd name="T15" fmla="*/ 63 h 190"/>
                    <a:gd name="T16" fmla="*/ 0 w 190"/>
                    <a:gd name="T17" fmla="*/ 75 h 190"/>
                    <a:gd name="T18" fmla="*/ 8 w 190"/>
                    <a:gd name="T19" fmla="*/ 77 h 190"/>
                    <a:gd name="T20" fmla="*/ 6 w 190"/>
                    <a:gd name="T21" fmla="*/ 88 h 190"/>
                    <a:gd name="T22" fmla="*/ 0 w 190"/>
                    <a:gd name="T23" fmla="*/ 100 h 190"/>
                    <a:gd name="T24" fmla="*/ 8 w 190"/>
                    <a:gd name="T25" fmla="*/ 102 h 190"/>
                    <a:gd name="T26" fmla="*/ 6 w 190"/>
                    <a:gd name="T27" fmla="*/ 112 h 190"/>
                    <a:gd name="T28" fmla="*/ 0 w 190"/>
                    <a:gd name="T29" fmla="*/ 124 h 190"/>
                    <a:gd name="T30" fmla="*/ 8 w 190"/>
                    <a:gd name="T31" fmla="*/ 126 h 190"/>
                    <a:gd name="T32" fmla="*/ 6 w 190"/>
                    <a:gd name="T33" fmla="*/ 137 h 190"/>
                    <a:gd name="T34" fmla="*/ 0 w 190"/>
                    <a:gd name="T35" fmla="*/ 149 h 190"/>
                    <a:gd name="T36" fmla="*/ 8 w 190"/>
                    <a:gd name="T37" fmla="*/ 151 h 190"/>
                    <a:gd name="T38" fmla="*/ 6 w 190"/>
                    <a:gd name="T39" fmla="*/ 161 h 190"/>
                    <a:gd name="T40" fmla="*/ 0 w 190"/>
                    <a:gd name="T41" fmla="*/ 190 h 190"/>
                    <a:gd name="T42" fmla="*/ 82 w 190"/>
                    <a:gd name="T43" fmla="*/ 189 h 190"/>
                    <a:gd name="T44" fmla="*/ 104 w 190"/>
                    <a:gd name="T45" fmla="*/ 189 h 190"/>
                    <a:gd name="T46" fmla="*/ 171 w 190"/>
                    <a:gd name="T47" fmla="*/ 190 h 190"/>
                    <a:gd name="T48" fmla="*/ 190 w 190"/>
                    <a:gd name="T49" fmla="*/ 161 h 190"/>
                    <a:gd name="T50" fmla="*/ 182 w 190"/>
                    <a:gd name="T51" fmla="*/ 159 h 190"/>
                    <a:gd name="T52" fmla="*/ 184 w 190"/>
                    <a:gd name="T53" fmla="*/ 149 h 190"/>
                    <a:gd name="T54" fmla="*/ 190 w 190"/>
                    <a:gd name="T55" fmla="*/ 137 h 190"/>
                    <a:gd name="T56" fmla="*/ 182 w 190"/>
                    <a:gd name="T57" fmla="*/ 135 h 190"/>
                    <a:gd name="T58" fmla="*/ 184 w 190"/>
                    <a:gd name="T59" fmla="*/ 124 h 190"/>
                    <a:gd name="T60" fmla="*/ 190 w 190"/>
                    <a:gd name="T61" fmla="*/ 112 h 190"/>
                    <a:gd name="T62" fmla="*/ 182 w 190"/>
                    <a:gd name="T63" fmla="*/ 110 h 190"/>
                    <a:gd name="T64" fmla="*/ 184 w 190"/>
                    <a:gd name="T65" fmla="*/ 100 h 190"/>
                    <a:gd name="T66" fmla="*/ 190 w 190"/>
                    <a:gd name="T67" fmla="*/ 88 h 190"/>
                    <a:gd name="T68" fmla="*/ 182 w 190"/>
                    <a:gd name="T69" fmla="*/ 86 h 190"/>
                    <a:gd name="T70" fmla="*/ 184 w 190"/>
                    <a:gd name="T71" fmla="*/ 75 h 190"/>
                    <a:gd name="T72" fmla="*/ 190 w 190"/>
                    <a:gd name="T73" fmla="*/ 63 h 190"/>
                    <a:gd name="T74" fmla="*/ 182 w 190"/>
                    <a:gd name="T75" fmla="*/ 61 h 190"/>
                    <a:gd name="T76" fmla="*/ 184 w 190"/>
                    <a:gd name="T77" fmla="*/ 50 h 190"/>
                    <a:gd name="T78" fmla="*/ 190 w 190"/>
                    <a:gd name="T79" fmla="*/ 38 h 190"/>
                    <a:gd name="T80" fmla="*/ 182 w 190"/>
                    <a:gd name="T81" fmla="*/ 36 h 190"/>
                    <a:gd name="T82" fmla="*/ 184 w 190"/>
                    <a:gd name="T83" fmla="*/ 26 h 190"/>
                    <a:gd name="T84" fmla="*/ 190 w 190"/>
                    <a:gd name="T85" fmla="*/ 0 h 190"/>
                    <a:gd name="T86" fmla="*/ 104 w 190"/>
                    <a:gd name="T87" fmla="*/ 0 h 190"/>
                    <a:gd name="T88" fmla="*/ 155 w 190"/>
                    <a:gd name="T89" fmla="*/ 25 h 190"/>
                    <a:gd name="T90" fmla="*/ 165 w 190"/>
                    <a:gd name="T91" fmla="*/ 155 h 190"/>
                    <a:gd name="T92" fmla="*/ 137 w 190"/>
                    <a:gd name="T93" fmla="*/ 165 h 190"/>
                    <a:gd name="T94" fmla="*/ 63 w 190"/>
                    <a:gd name="T95" fmla="*/ 156 h 190"/>
                    <a:gd name="T96" fmla="*/ 35 w 190"/>
                    <a:gd name="T97" fmla="*/ 165 h 190"/>
                    <a:gd name="T98" fmla="*/ 25 w 190"/>
                    <a:gd name="T99" fmla="*/ 35 h 190"/>
                    <a:gd name="T100" fmla="*/ 54 w 190"/>
                    <a:gd name="T101" fmla="*/ 25 h 190"/>
                    <a:gd name="T102" fmla="*/ 127 w 190"/>
                    <a:gd name="T103" fmla="*/ 34 h 1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190" h="190">
                      <a:moveTo>
                        <a:pt x="104" y="0"/>
                      </a:moveTo>
                      <a:cubicBezTo>
                        <a:pt x="104" y="6"/>
                        <a:pt x="99" y="11"/>
                        <a:pt x="93" y="11"/>
                      </a:cubicBezTo>
                      <a:cubicBezTo>
                        <a:pt x="87" y="11"/>
                        <a:pt x="82" y="6"/>
                        <a:pt x="82" y="0"/>
                      </a:cubicBezTo>
                      <a:cubicBezTo>
                        <a:pt x="82" y="0"/>
                        <a:pt x="82" y="0"/>
                        <a:pt x="8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6" y="26"/>
                        <a:pt x="6" y="26"/>
                        <a:pt x="6" y="26"/>
                      </a:cubicBezTo>
                      <a:cubicBezTo>
                        <a:pt x="8" y="26"/>
                        <a:pt x="8" y="27"/>
                        <a:pt x="8" y="28"/>
                      </a:cubicBezTo>
                      <a:cubicBezTo>
                        <a:pt x="8" y="36"/>
                        <a:pt x="8" y="36"/>
                        <a:pt x="8" y="36"/>
                      </a:cubicBezTo>
                      <a:cubicBezTo>
                        <a:pt x="8" y="38"/>
                        <a:pt x="8" y="38"/>
                        <a:pt x="6" y="38"/>
                      </a:cubicBezTo>
                      <a:cubicBezTo>
                        <a:pt x="0" y="38"/>
                        <a:pt x="0" y="38"/>
                        <a:pt x="0" y="38"/>
                      </a:cubicBezTo>
                      <a:cubicBezTo>
                        <a:pt x="0" y="50"/>
                        <a:pt x="0" y="50"/>
                        <a:pt x="0" y="50"/>
                      </a:cubicBezTo>
                      <a:cubicBezTo>
                        <a:pt x="6" y="50"/>
                        <a:pt x="6" y="50"/>
                        <a:pt x="6" y="50"/>
                      </a:cubicBezTo>
                      <a:cubicBezTo>
                        <a:pt x="8" y="50"/>
                        <a:pt x="8" y="51"/>
                        <a:pt x="8" y="52"/>
                      </a:cubicBezTo>
                      <a:cubicBezTo>
                        <a:pt x="8" y="61"/>
                        <a:pt x="8" y="61"/>
                        <a:pt x="8" y="61"/>
                      </a:cubicBezTo>
                      <a:cubicBezTo>
                        <a:pt x="8" y="62"/>
                        <a:pt x="8" y="63"/>
                        <a:pt x="6" y="63"/>
                      </a:cubicBezTo>
                      <a:cubicBezTo>
                        <a:pt x="0" y="63"/>
                        <a:pt x="0" y="63"/>
                        <a:pt x="0" y="63"/>
                      </a:cubicBezTo>
                      <a:cubicBezTo>
                        <a:pt x="0" y="75"/>
                        <a:pt x="0" y="75"/>
                        <a:pt x="0" y="75"/>
                      </a:cubicBezTo>
                      <a:cubicBezTo>
                        <a:pt x="6" y="75"/>
                        <a:pt x="6" y="75"/>
                        <a:pt x="6" y="75"/>
                      </a:cubicBezTo>
                      <a:cubicBezTo>
                        <a:pt x="8" y="75"/>
                        <a:pt x="8" y="76"/>
                        <a:pt x="8" y="77"/>
                      </a:cubicBezTo>
                      <a:cubicBezTo>
                        <a:pt x="8" y="86"/>
                        <a:pt x="8" y="86"/>
                        <a:pt x="8" y="86"/>
                      </a:cubicBezTo>
                      <a:cubicBezTo>
                        <a:pt x="8" y="87"/>
                        <a:pt x="8" y="88"/>
                        <a:pt x="6" y="88"/>
                      </a:cubicBezTo>
                      <a:cubicBezTo>
                        <a:pt x="0" y="88"/>
                        <a:pt x="0" y="88"/>
                        <a:pt x="0" y="88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6" y="100"/>
                        <a:pt x="6" y="100"/>
                        <a:pt x="6" y="100"/>
                      </a:cubicBezTo>
                      <a:cubicBezTo>
                        <a:pt x="8" y="100"/>
                        <a:pt x="8" y="101"/>
                        <a:pt x="8" y="102"/>
                      </a:cubicBezTo>
                      <a:cubicBezTo>
                        <a:pt x="8" y="110"/>
                        <a:pt x="8" y="110"/>
                        <a:pt x="8" y="110"/>
                      </a:cubicBezTo>
                      <a:cubicBezTo>
                        <a:pt x="8" y="111"/>
                        <a:pt x="8" y="112"/>
                        <a:pt x="6" y="112"/>
                      </a:cubicBezTo>
                      <a:cubicBezTo>
                        <a:pt x="0" y="112"/>
                        <a:pt x="0" y="112"/>
                        <a:pt x="0" y="112"/>
                      </a:cubicBezTo>
                      <a:cubicBezTo>
                        <a:pt x="0" y="124"/>
                        <a:pt x="0" y="124"/>
                        <a:pt x="0" y="124"/>
                      </a:cubicBezTo>
                      <a:cubicBezTo>
                        <a:pt x="6" y="124"/>
                        <a:pt x="6" y="124"/>
                        <a:pt x="6" y="124"/>
                      </a:cubicBezTo>
                      <a:cubicBezTo>
                        <a:pt x="8" y="124"/>
                        <a:pt x="8" y="125"/>
                        <a:pt x="8" y="126"/>
                      </a:cubicBezTo>
                      <a:cubicBezTo>
                        <a:pt x="8" y="135"/>
                        <a:pt x="8" y="135"/>
                        <a:pt x="8" y="135"/>
                      </a:cubicBezTo>
                      <a:cubicBezTo>
                        <a:pt x="8" y="136"/>
                        <a:pt x="8" y="137"/>
                        <a:pt x="6" y="137"/>
                      </a:cubicBezTo>
                      <a:cubicBezTo>
                        <a:pt x="0" y="137"/>
                        <a:pt x="0" y="137"/>
                        <a:pt x="0" y="137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6" y="149"/>
                        <a:pt x="6" y="149"/>
                        <a:pt x="6" y="149"/>
                      </a:cubicBezTo>
                      <a:cubicBezTo>
                        <a:pt x="8" y="149"/>
                        <a:pt x="8" y="150"/>
                        <a:pt x="8" y="151"/>
                      </a:cubicBezTo>
                      <a:cubicBezTo>
                        <a:pt x="8" y="159"/>
                        <a:pt x="8" y="159"/>
                        <a:pt x="8" y="159"/>
                      </a:cubicBezTo>
                      <a:cubicBezTo>
                        <a:pt x="8" y="160"/>
                        <a:pt x="8" y="161"/>
                        <a:pt x="6" y="161"/>
                      </a:cubicBezTo>
                      <a:cubicBezTo>
                        <a:pt x="0" y="161"/>
                        <a:pt x="0" y="161"/>
                        <a:pt x="0" y="161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82" y="190"/>
                        <a:pt x="82" y="190"/>
                        <a:pt x="82" y="190"/>
                      </a:cubicBezTo>
                      <a:cubicBezTo>
                        <a:pt x="82" y="190"/>
                        <a:pt x="82" y="189"/>
                        <a:pt x="82" y="189"/>
                      </a:cubicBezTo>
                      <a:cubicBezTo>
                        <a:pt x="82" y="183"/>
                        <a:pt x="87" y="178"/>
                        <a:pt x="93" y="178"/>
                      </a:cubicBezTo>
                      <a:cubicBezTo>
                        <a:pt x="99" y="178"/>
                        <a:pt x="104" y="183"/>
                        <a:pt x="104" y="189"/>
                      </a:cubicBezTo>
                      <a:cubicBezTo>
                        <a:pt x="104" y="189"/>
                        <a:pt x="104" y="190"/>
                        <a:pt x="104" y="190"/>
                      </a:cubicBezTo>
                      <a:cubicBezTo>
                        <a:pt x="171" y="190"/>
                        <a:pt x="171" y="190"/>
                        <a:pt x="171" y="190"/>
                      </a:cubicBezTo>
                      <a:cubicBezTo>
                        <a:pt x="190" y="170"/>
                        <a:pt x="190" y="170"/>
                        <a:pt x="190" y="170"/>
                      </a:cubicBezTo>
                      <a:cubicBezTo>
                        <a:pt x="190" y="161"/>
                        <a:pt x="190" y="161"/>
                        <a:pt x="190" y="161"/>
                      </a:cubicBezTo>
                      <a:cubicBezTo>
                        <a:pt x="184" y="161"/>
                        <a:pt x="184" y="161"/>
                        <a:pt x="184" y="161"/>
                      </a:cubicBezTo>
                      <a:cubicBezTo>
                        <a:pt x="183" y="161"/>
                        <a:pt x="182" y="160"/>
                        <a:pt x="182" y="159"/>
                      </a:cubicBezTo>
                      <a:cubicBezTo>
                        <a:pt x="182" y="151"/>
                        <a:pt x="182" y="151"/>
                        <a:pt x="182" y="151"/>
                      </a:cubicBezTo>
                      <a:cubicBezTo>
                        <a:pt x="182" y="150"/>
                        <a:pt x="183" y="149"/>
                        <a:pt x="184" y="149"/>
                      </a:cubicBezTo>
                      <a:cubicBezTo>
                        <a:pt x="190" y="149"/>
                        <a:pt x="190" y="149"/>
                        <a:pt x="190" y="149"/>
                      </a:cubicBezTo>
                      <a:cubicBezTo>
                        <a:pt x="190" y="137"/>
                        <a:pt x="190" y="137"/>
                        <a:pt x="190" y="137"/>
                      </a:cubicBezTo>
                      <a:cubicBezTo>
                        <a:pt x="184" y="137"/>
                        <a:pt x="184" y="137"/>
                        <a:pt x="184" y="137"/>
                      </a:cubicBezTo>
                      <a:cubicBezTo>
                        <a:pt x="183" y="137"/>
                        <a:pt x="182" y="136"/>
                        <a:pt x="182" y="135"/>
                      </a:cubicBezTo>
                      <a:cubicBezTo>
                        <a:pt x="182" y="126"/>
                        <a:pt x="182" y="126"/>
                        <a:pt x="182" y="126"/>
                      </a:cubicBezTo>
                      <a:cubicBezTo>
                        <a:pt x="182" y="125"/>
                        <a:pt x="183" y="124"/>
                        <a:pt x="184" y="124"/>
                      </a:cubicBezTo>
                      <a:cubicBezTo>
                        <a:pt x="190" y="124"/>
                        <a:pt x="190" y="124"/>
                        <a:pt x="190" y="124"/>
                      </a:cubicBezTo>
                      <a:cubicBezTo>
                        <a:pt x="190" y="112"/>
                        <a:pt x="190" y="112"/>
                        <a:pt x="190" y="112"/>
                      </a:cubicBezTo>
                      <a:cubicBezTo>
                        <a:pt x="184" y="112"/>
                        <a:pt x="184" y="112"/>
                        <a:pt x="184" y="112"/>
                      </a:cubicBezTo>
                      <a:cubicBezTo>
                        <a:pt x="183" y="112"/>
                        <a:pt x="182" y="111"/>
                        <a:pt x="182" y="110"/>
                      </a:cubicBezTo>
                      <a:cubicBezTo>
                        <a:pt x="182" y="102"/>
                        <a:pt x="182" y="102"/>
                        <a:pt x="182" y="102"/>
                      </a:cubicBezTo>
                      <a:cubicBezTo>
                        <a:pt x="182" y="101"/>
                        <a:pt x="183" y="100"/>
                        <a:pt x="184" y="100"/>
                      </a:cubicBezTo>
                      <a:cubicBezTo>
                        <a:pt x="190" y="100"/>
                        <a:pt x="190" y="100"/>
                        <a:pt x="190" y="100"/>
                      </a:cubicBezTo>
                      <a:cubicBezTo>
                        <a:pt x="190" y="88"/>
                        <a:pt x="190" y="88"/>
                        <a:pt x="190" y="88"/>
                      </a:cubicBezTo>
                      <a:cubicBezTo>
                        <a:pt x="184" y="88"/>
                        <a:pt x="184" y="88"/>
                        <a:pt x="184" y="88"/>
                      </a:cubicBezTo>
                      <a:cubicBezTo>
                        <a:pt x="183" y="88"/>
                        <a:pt x="182" y="87"/>
                        <a:pt x="182" y="86"/>
                      </a:cubicBezTo>
                      <a:cubicBezTo>
                        <a:pt x="182" y="77"/>
                        <a:pt x="182" y="77"/>
                        <a:pt x="182" y="77"/>
                      </a:cubicBezTo>
                      <a:cubicBezTo>
                        <a:pt x="182" y="76"/>
                        <a:pt x="183" y="75"/>
                        <a:pt x="184" y="75"/>
                      </a:cubicBezTo>
                      <a:cubicBezTo>
                        <a:pt x="190" y="75"/>
                        <a:pt x="190" y="75"/>
                        <a:pt x="190" y="75"/>
                      </a:cubicBezTo>
                      <a:cubicBezTo>
                        <a:pt x="190" y="63"/>
                        <a:pt x="190" y="63"/>
                        <a:pt x="190" y="63"/>
                      </a:cubicBezTo>
                      <a:cubicBezTo>
                        <a:pt x="184" y="63"/>
                        <a:pt x="184" y="63"/>
                        <a:pt x="184" y="63"/>
                      </a:cubicBezTo>
                      <a:cubicBezTo>
                        <a:pt x="183" y="63"/>
                        <a:pt x="182" y="62"/>
                        <a:pt x="182" y="61"/>
                      </a:cubicBezTo>
                      <a:cubicBezTo>
                        <a:pt x="182" y="52"/>
                        <a:pt x="182" y="52"/>
                        <a:pt x="182" y="52"/>
                      </a:cubicBezTo>
                      <a:cubicBezTo>
                        <a:pt x="182" y="51"/>
                        <a:pt x="183" y="50"/>
                        <a:pt x="184" y="50"/>
                      </a:cubicBezTo>
                      <a:cubicBezTo>
                        <a:pt x="190" y="50"/>
                        <a:pt x="190" y="50"/>
                        <a:pt x="190" y="50"/>
                      </a:cubicBezTo>
                      <a:cubicBezTo>
                        <a:pt x="190" y="38"/>
                        <a:pt x="190" y="38"/>
                        <a:pt x="190" y="38"/>
                      </a:cubicBezTo>
                      <a:cubicBezTo>
                        <a:pt x="184" y="38"/>
                        <a:pt x="184" y="38"/>
                        <a:pt x="184" y="38"/>
                      </a:cubicBezTo>
                      <a:cubicBezTo>
                        <a:pt x="183" y="38"/>
                        <a:pt x="182" y="38"/>
                        <a:pt x="182" y="36"/>
                      </a:cubicBezTo>
                      <a:cubicBezTo>
                        <a:pt x="182" y="28"/>
                        <a:pt x="182" y="28"/>
                        <a:pt x="182" y="28"/>
                      </a:cubicBezTo>
                      <a:cubicBezTo>
                        <a:pt x="182" y="27"/>
                        <a:pt x="183" y="26"/>
                        <a:pt x="184" y="26"/>
                      </a:cubicBezTo>
                      <a:cubicBezTo>
                        <a:pt x="190" y="26"/>
                        <a:pt x="190" y="26"/>
                        <a:pt x="190" y="26"/>
                      </a:cubicBezTo>
                      <a:cubicBezTo>
                        <a:pt x="190" y="0"/>
                        <a:pt x="190" y="0"/>
                        <a:pt x="190" y="0"/>
                      </a:cubicBezTo>
                      <a:cubicBezTo>
                        <a:pt x="104" y="0"/>
                        <a:pt x="104" y="0"/>
                        <a:pt x="104" y="0"/>
                      </a:cubicBezTo>
                      <a:cubicBezTo>
                        <a:pt x="104" y="0"/>
                        <a:pt x="104" y="0"/>
                        <a:pt x="104" y="0"/>
                      </a:cubicBezTo>
                      <a:moveTo>
                        <a:pt x="137" y="25"/>
                      </a:moveTo>
                      <a:cubicBezTo>
                        <a:pt x="155" y="25"/>
                        <a:pt x="155" y="25"/>
                        <a:pt x="155" y="25"/>
                      </a:cubicBezTo>
                      <a:cubicBezTo>
                        <a:pt x="161" y="25"/>
                        <a:pt x="165" y="29"/>
                        <a:pt x="165" y="35"/>
                      </a:cubicBezTo>
                      <a:cubicBezTo>
                        <a:pt x="165" y="155"/>
                        <a:pt x="165" y="155"/>
                        <a:pt x="165" y="155"/>
                      </a:cubicBezTo>
                      <a:cubicBezTo>
                        <a:pt x="165" y="160"/>
                        <a:pt x="161" y="165"/>
                        <a:pt x="155" y="165"/>
                      </a:cubicBezTo>
                      <a:cubicBezTo>
                        <a:pt x="137" y="165"/>
                        <a:pt x="137" y="165"/>
                        <a:pt x="137" y="165"/>
                      </a:cubicBezTo>
                      <a:cubicBezTo>
                        <a:pt x="136" y="160"/>
                        <a:pt x="132" y="156"/>
                        <a:pt x="127" y="156"/>
                      </a:cubicBezTo>
                      <a:cubicBezTo>
                        <a:pt x="63" y="156"/>
                        <a:pt x="63" y="156"/>
                        <a:pt x="63" y="156"/>
                      </a:cubicBezTo>
                      <a:cubicBezTo>
                        <a:pt x="58" y="156"/>
                        <a:pt x="54" y="160"/>
                        <a:pt x="54" y="165"/>
                      </a:cubicBezTo>
                      <a:cubicBezTo>
                        <a:pt x="35" y="165"/>
                        <a:pt x="35" y="165"/>
                        <a:pt x="35" y="165"/>
                      </a:cubicBezTo>
                      <a:cubicBezTo>
                        <a:pt x="29" y="165"/>
                        <a:pt x="25" y="160"/>
                        <a:pt x="25" y="155"/>
                      </a:cubicBezTo>
                      <a:cubicBezTo>
                        <a:pt x="25" y="35"/>
                        <a:pt x="25" y="35"/>
                        <a:pt x="25" y="35"/>
                      </a:cubicBezTo>
                      <a:cubicBezTo>
                        <a:pt x="25" y="29"/>
                        <a:pt x="29" y="25"/>
                        <a:pt x="35" y="25"/>
                      </a:cubicBezTo>
                      <a:cubicBezTo>
                        <a:pt x="54" y="25"/>
                        <a:pt x="54" y="25"/>
                        <a:pt x="54" y="25"/>
                      </a:cubicBezTo>
                      <a:cubicBezTo>
                        <a:pt x="54" y="30"/>
                        <a:pt x="58" y="34"/>
                        <a:pt x="63" y="34"/>
                      </a:cubicBezTo>
                      <a:cubicBezTo>
                        <a:pt x="127" y="34"/>
                        <a:pt x="127" y="34"/>
                        <a:pt x="127" y="34"/>
                      </a:cubicBezTo>
                      <a:cubicBezTo>
                        <a:pt x="132" y="34"/>
                        <a:pt x="136" y="30"/>
                        <a:pt x="137" y="25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38" name="Rectangle 127"/>
                <p:cNvSpPr>
                  <a:spLocks noChangeArrowheads="1"/>
                </p:cNvSpPr>
                <p:nvPr/>
              </p:nvSpPr>
              <p:spPr bwMode="auto">
                <a:xfrm>
                  <a:off x="1549" y="3213"/>
                  <a:ext cx="8" cy="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39" name="Rectangle 128"/>
                <p:cNvSpPr>
                  <a:spLocks noChangeArrowheads="1"/>
                </p:cNvSpPr>
                <p:nvPr/>
              </p:nvSpPr>
              <p:spPr bwMode="auto">
                <a:xfrm>
                  <a:off x="1560" y="3213"/>
                  <a:ext cx="2" cy="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40" name="Rectangle 129"/>
                <p:cNvSpPr>
                  <a:spLocks noChangeArrowheads="1"/>
                </p:cNvSpPr>
                <p:nvPr/>
              </p:nvSpPr>
              <p:spPr bwMode="auto">
                <a:xfrm>
                  <a:off x="1549" y="3231"/>
                  <a:ext cx="8" cy="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41" name="Rectangle 130"/>
                <p:cNvSpPr>
                  <a:spLocks noChangeArrowheads="1"/>
                </p:cNvSpPr>
                <p:nvPr/>
              </p:nvSpPr>
              <p:spPr bwMode="auto">
                <a:xfrm>
                  <a:off x="1560" y="3231"/>
                  <a:ext cx="2" cy="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42" name="Rectangle 131"/>
                <p:cNvSpPr>
                  <a:spLocks noChangeArrowheads="1"/>
                </p:cNvSpPr>
                <p:nvPr/>
              </p:nvSpPr>
              <p:spPr bwMode="auto">
                <a:xfrm>
                  <a:off x="1549" y="3249"/>
                  <a:ext cx="8" cy="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43" name="Rectangle 132"/>
                <p:cNvSpPr>
                  <a:spLocks noChangeArrowheads="1"/>
                </p:cNvSpPr>
                <p:nvPr/>
              </p:nvSpPr>
              <p:spPr bwMode="auto">
                <a:xfrm>
                  <a:off x="1560" y="3249"/>
                  <a:ext cx="2" cy="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44" name="Rectangle 133"/>
                <p:cNvSpPr>
                  <a:spLocks noChangeArrowheads="1"/>
                </p:cNvSpPr>
                <p:nvPr/>
              </p:nvSpPr>
              <p:spPr bwMode="auto">
                <a:xfrm>
                  <a:off x="1549" y="3268"/>
                  <a:ext cx="8" cy="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45" name="Rectangle 134"/>
                <p:cNvSpPr>
                  <a:spLocks noChangeArrowheads="1"/>
                </p:cNvSpPr>
                <p:nvPr/>
              </p:nvSpPr>
              <p:spPr bwMode="auto">
                <a:xfrm>
                  <a:off x="1560" y="3268"/>
                  <a:ext cx="2" cy="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46" name="Rectangle 135"/>
                <p:cNvSpPr>
                  <a:spLocks noChangeArrowheads="1"/>
                </p:cNvSpPr>
                <p:nvPr/>
              </p:nvSpPr>
              <p:spPr bwMode="auto">
                <a:xfrm>
                  <a:off x="1549" y="3285"/>
                  <a:ext cx="8" cy="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47" name="Rectangle 136"/>
                <p:cNvSpPr>
                  <a:spLocks noChangeArrowheads="1"/>
                </p:cNvSpPr>
                <p:nvPr/>
              </p:nvSpPr>
              <p:spPr bwMode="auto">
                <a:xfrm>
                  <a:off x="1560" y="3285"/>
                  <a:ext cx="2" cy="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48" name="Rectangle 137"/>
                <p:cNvSpPr>
                  <a:spLocks noChangeArrowheads="1"/>
                </p:cNvSpPr>
                <p:nvPr/>
              </p:nvSpPr>
              <p:spPr bwMode="auto">
                <a:xfrm>
                  <a:off x="1549" y="3304"/>
                  <a:ext cx="8" cy="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49" name="Rectangle 138"/>
                <p:cNvSpPr>
                  <a:spLocks noChangeArrowheads="1"/>
                </p:cNvSpPr>
                <p:nvPr/>
              </p:nvSpPr>
              <p:spPr bwMode="auto">
                <a:xfrm>
                  <a:off x="1560" y="3304"/>
                  <a:ext cx="2" cy="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0" name="Rectangle 139"/>
                <p:cNvSpPr>
                  <a:spLocks noChangeArrowheads="1"/>
                </p:cNvSpPr>
                <p:nvPr/>
              </p:nvSpPr>
              <p:spPr bwMode="auto">
                <a:xfrm>
                  <a:off x="1700" y="3213"/>
                  <a:ext cx="8" cy="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1" name="Rectangle 140"/>
                <p:cNvSpPr>
                  <a:spLocks noChangeArrowheads="1"/>
                </p:cNvSpPr>
                <p:nvPr/>
              </p:nvSpPr>
              <p:spPr bwMode="auto">
                <a:xfrm>
                  <a:off x="1695" y="3213"/>
                  <a:ext cx="2" cy="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2" name="Rectangle 141"/>
                <p:cNvSpPr>
                  <a:spLocks noChangeArrowheads="1"/>
                </p:cNvSpPr>
                <p:nvPr/>
              </p:nvSpPr>
              <p:spPr bwMode="auto">
                <a:xfrm>
                  <a:off x="1700" y="3231"/>
                  <a:ext cx="8" cy="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3" name="Rectangle 142"/>
                <p:cNvSpPr>
                  <a:spLocks noChangeArrowheads="1"/>
                </p:cNvSpPr>
                <p:nvPr/>
              </p:nvSpPr>
              <p:spPr bwMode="auto">
                <a:xfrm>
                  <a:off x="1695" y="3231"/>
                  <a:ext cx="2" cy="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4" name="Rectangle 143"/>
                <p:cNvSpPr>
                  <a:spLocks noChangeArrowheads="1"/>
                </p:cNvSpPr>
                <p:nvPr/>
              </p:nvSpPr>
              <p:spPr bwMode="auto">
                <a:xfrm>
                  <a:off x="1700" y="3249"/>
                  <a:ext cx="8" cy="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5" name="Rectangle 144"/>
                <p:cNvSpPr>
                  <a:spLocks noChangeArrowheads="1"/>
                </p:cNvSpPr>
                <p:nvPr/>
              </p:nvSpPr>
              <p:spPr bwMode="auto">
                <a:xfrm>
                  <a:off x="1695" y="3249"/>
                  <a:ext cx="2" cy="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6" name="Rectangle 145"/>
                <p:cNvSpPr>
                  <a:spLocks noChangeArrowheads="1"/>
                </p:cNvSpPr>
                <p:nvPr/>
              </p:nvSpPr>
              <p:spPr bwMode="auto">
                <a:xfrm>
                  <a:off x="1700" y="3268"/>
                  <a:ext cx="8" cy="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7" name="Rectangle 146"/>
                <p:cNvSpPr>
                  <a:spLocks noChangeArrowheads="1"/>
                </p:cNvSpPr>
                <p:nvPr/>
              </p:nvSpPr>
              <p:spPr bwMode="auto">
                <a:xfrm>
                  <a:off x="1695" y="3268"/>
                  <a:ext cx="2" cy="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8" name="Rectangle 147"/>
                <p:cNvSpPr>
                  <a:spLocks noChangeArrowheads="1"/>
                </p:cNvSpPr>
                <p:nvPr/>
              </p:nvSpPr>
              <p:spPr bwMode="auto">
                <a:xfrm>
                  <a:off x="1700" y="3285"/>
                  <a:ext cx="8" cy="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9" name="Rectangle 148"/>
                <p:cNvSpPr>
                  <a:spLocks noChangeArrowheads="1"/>
                </p:cNvSpPr>
                <p:nvPr/>
              </p:nvSpPr>
              <p:spPr bwMode="auto">
                <a:xfrm>
                  <a:off x="1695" y="3285"/>
                  <a:ext cx="2" cy="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60" name="Rectangle 149"/>
                <p:cNvSpPr>
                  <a:spLocks noChangeArrowheads="1"/>
                </p:cNvSpPr>
                <p:nvPr/>
              </p:nvSpPr>
              <p:spPr bwMode="auto">
                <a:xfrm>
                  <a:off x="1700" y="3304"/>
                  <a:ext cx="8" cy="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61" name="Rectangle 150"/>
                <p:cNvSpPr>
                  <a:spLocks noChangeArrowheads="1"/>
                </p:cNvSpPr>
                <p:nvPr/>
              </p:nvSpPr>
              <p:spPr bwMode="auto">
                <a:xfrm>
                  <a:off x="1695" y="3304"/>
                  <a:ext cx="2" cy="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62" name="Freeform 151"/>
                <p:cNvSpPr>
                  <a:spLocks/>
                </p:cNvSpPr>
                <p:nvPr/>
              </p:nvSpPr>
              <p:spPr bwMode="auto">
                <a:xfrm>
                  <a:off x="1604" y="3251"/>
                  <a:ext cx="16" cy="18"/>
                </a:xfrm>
                <a:custGeom>
                  <a:avLst/>
                  <a:gdLst>
                    <a:gd name="T0" fmla="*/ 3 w 21"/>
                    <a:gd name="T1" fmla="*/ 21 h 25"/>
                    <a:gd name="T2" fmla="*/ 11 w 21"/>
                    <a:gd name="T3" fmla="*/ 25 h 25"/>
                    <a:gd name="T4" fmla="*/ 17 w 21"/>
                    <a:gd name="T5" fmla="*/ 23 h 25"/>
                    <a:gd name="T6" fmla="*/ 21 w 21"/>
                    <a:gd name="T7" fmla="*/ 17 h 25"/>
                    <a:gd name="T8" fmla="*/ 16 w 21"/>
                    <a:gd name="T9" fmla="*/ 15 h 25"/>
                    <a:gd name="T10" fmla="*/ 14 w 21"/>
                    <a:gd name="T11" fmla="*/ 19 h 25"/>
                    <a:gd name="T12" fmla="*/ 11 w 21"/>
                    <a:gd name="T13" fmla="*/ 20 h 25"/>
                    <a:gd name="T14" fmla="*/ 6 w 21"/>
                    <a:gd name="T15" fmla="*/ 18 h 25"/>
                    <a:gd name="T16" fmla="*/ 5 w 21"/>
                    <a:gd name="T17" fmla="*/ 12 h 25"/>
                    <a:gd name="T18" fmla="*/ 7 w 21"/>
                    <a:gd name="T19" fmla="*/ 6 h 25"/>
                    <a:gd name="T20" fmla="*/ 11 w 21"/>
                    <a:gd name="T21" fmla="*/ 4 h 25"/>
                    <a:gd name="T22" fmla="*/ 14 w 21"/>
                    <a:gd name="T23" fmla="*/ 5 h 25"/>
                    <a:gd name="T24" fmla="*/ 16 w 21"/>
                    <a:gd name="T25" fmla="*/ 8 h 25"/>
                    <a:gd name="T26" fmla="*/ 21 w 21"/>
                    <a:gd name="T27" fmla="*/ 7 h 25"/>
                    <a:gd name="T28" fmla="*/ 18 w 21"/>
                    <a:gd name="T29" fmla="*/ 2 h 25"/>
                    <a:gd name="T30" fmla="*/ 11 w 21"/>
                    <a:gd name="T31" fmla="*/ 0 h 25"/>
                    <a:gd name="T32" fmla="*/ 3 w 21"/>
                    <a:gd name="T33" fmla="*/ 3 h 25"/>
                    <a:gd name="T34" fmla="*/ 0 w 21"/>
                    <a:gd name="T35" fmla="*/ 12 h 25"/>
                    <a:gd name="T36" fmla="*/ 3 w 21"/>
                    <a:gd name="T37" fmla="*/ 2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1" h="25">
                      <a:moveTo>
                        <a:pt x="3" y="21"/>
                      </a:moveTo>
                      <a:cubicBezTo>
                        <a:pt x="5" y="23"/>
                        <a:pt x="8" y="25"/>
                        <a:pt x="11" y="25"/>
                      </a:cubicBezTo>
                      <a:cubicBezTo>
                        <a:pt x="13" y="25"/>
                        <a:pt x="15" y="24"/>
                        <a:pt x="17" y="23"/>
                      </a:cubicBezTo>
                      <a:cubicBezTo>
                        <a:pt x="19" y="21"/>
                        <a:pt x="20" y="19"/>
                        <a:pt x="21" y="17"/>
                      </a:cubicBezTo>
                      <a:cubicBezTo>
                        <a:pt x="16" y="15"/>
                        <a:pt x="16" y="15"/>
                        <a:pt x="16" y="15"/>
                      </a:cubicBezTo>
                      <a:cubicBezTo>
                        <a:pt x="16" y="17"/>
                        <a:pt x="15" y="18"/>
                        <a:pt x="14" y="19"/>
                      </a:cubicBezTo>
                      <a:cubicBezTo>
                        <a:pt x="13" y="20"/>
                        <a:pt x="12" y="20"/>
                        <a:pt x="11" y="20"/>
                      </a:cubicBezTo>
                      <a:cubicBezTo>
                        <a:pt x="9" y="20"/>
                        <a:pt x="8" y="20"/>
                        <a:pt x="6" y="18"/>
                      </a:cubicBezTo>
                      <a:cubicBezTo>
                        <a:pt x="5" y="17"/>
                        <a:pt x="5" y="15"/>
                        <a:pt x="5" y="12"/>
                      </a:cubicBezTo>
                      <a:cubicBezTo>
                        <a:pt x="5" y="9"/>
                        <a:pt x="5" y="7"/>
                        <a:pt x="7" y="6"/>
                      </a:cubicBezTo>
                      <a:cubicBezTo>
                        <a:pt x="8" y="5"/>
                        <a:pt x="9" y="4"/>
                        <a:pt x="11" y="4"/>
                      </a:cubicBezTo>
                      <a:cubicBezTo>
                        <a:pt x="12" y="4"/>
                        <a:pt x="13" y="4"/>
                        <a:pt x="14" y="5"/>
                      </a:cubicBezTo>
                      <a:cubicBezTo>
                        <a:pt x="15" y="6"/>
                        <a:pt x="16" y="7"/>
                        <a:pt x="16" y="8"/>
                      </a:cubicBez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20" y="5"/>
                        <a:pt x="19" y="3"/>
                        <a:pt x="18" y="2"/>
                      </a:cubicBezTo>
                      <a:cubicBezTo>
                        <a:pt x="16" y="1"/>
                        <a:pt x="14" y="0"/>
                        <a:pt x="11" y="0"/>
                      </a:cubicBezTo>
                      <a:cubicBezTo>
                        <a:pt x="8" y="0"/>
                        <a:pt x="5" y="1"/>
                        <a:pt x="3" y="3"/>
                      </a:cubicBezTo>
                      <a:cubicBezTo>
                        <a:pt x="1" y="5"/>
                        <a:pt x="0" y="8"/>
                        <a:pt x="0" y="12"/>
                      </a:cubicBezTo>
                      <a:cubicBezTo>
                        <a:pt x="0" y="16"/>
                        <a:pt x="1" y="19"/>
                        <a:pt x="3" y="21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63" name="Freeform 152"/>
                <p:cNvSpPr>
                  <a:spLocks noEditPoints="1"/>
                </p:cNvSpPr>
                <p:nvPr/>
              </p:nvSpPr>
              <p:spPr bwMode="auto">
                <a:xfrm>
                  <a:off x="1623" y="3251"/>
                  <a:ext cx="13" cy="17"/>
                </a:xfrm>
                <a:custGeom>
                  <a:avLst/>
                  <a:gdLst>
                    <a:gd name="T0" fmla="*/ 5 w 18"/>
                    <a:gd name="T1" fmla="*/ 15 h 24"/>
                    <a:gd name="T2" fmla="*/ 8 w 18"/>
                    <a:gd name="T3" fmla="*/ 15 h 24"/>
                    <a:gd name="T4" fmla="*/ 13 w 18"/>
                    <a:gd name="T5" fmla="*/ 15 h 24"/>
                    <a:gd name="T6" fmla="*/ 15 w 18"/>
                    <a:gd name="T7" fmla="*/ 14 h 24"/>
                    <a:gd name="T8" fmla="*/ 17 w 18"/>
                    <a:gd name="T9" fmla="*/ 11 h 24"/>
                    <a:gd name="T10" fmla="*/ 18 w 18"/>
                    <a:gd name="T11" fmla="*/ 8 h 24"/>
                    <a:gd name="T12" fmla="*/ 17 w 18"/>
                    <a:gd name="T13" fmla="*/ 3 h 24"/>
                    <a:gd name="T14" fmla="*/ 13 w 18"/>
                    <a:gd name="T15" fmla="*/ 1 h 24"/>
                    <a:gd name="T16" fmla="*/ 8 w 18"/>
                    <a:gd name="T17" fmla="*/ 0 h 24"/>
                    <a:gd name="T18" fmla="*/ 0 w 18"/>
                    <a:gd name="T19" fmla="*/ 0 h 24"/>
                    <a:gd name="T20" fmla="*/ 0 w 18"/>
                    <a:gd name="T21" fmla="*/ 24 h 24"/>
                    <a:gd name="T22" fmla="*/ 5 w 18"/>
                    <a:gd name="T23" fmla="*/ 24 h 24"/>
                    <a:gd name="T24" fmla="*/ 5 w 18"/>
                    <a:gd name="T25" fmla="*/ 15 h 24"/>
                    <a:gd name="T26" fmla="*/ 5 w 18"/>
                    <a:gd name="T27" fmla="*/ 4 h 24"/>
                    <a:gd name="T28" fmla="*/ 7 w 18"/>
                    <a:gd name="T29" fmla="*/ 4 h 24"/>
                    <a:gd name="T30" fmla="*/ 10 w 18"/>
                    <a:gd name="T31" fmla="*/ 4 h 24"/>
                    <a:gd name="T32" fmla="*/ 12 w 18"/>
                    <a:gd name="T33" fmla="*/ 6 h 24"/>
                    <a:gd name="T34" fmla="*/ 13 w 18"/>
                    <a:gd name="T35" fmla="*/ 8 h 24"/>
                    <a:gd name="T36" fmla="*/ 13 w 18"/>
                    <a:gd name="T37" fmla="*/ 10 h 24"/>
                    <a:gd name="T38" fmla="*/ 11 w 18"/>
                    <a:gd name="T39" fmla="*/ 11 h 24"/>
                    <a:gd name="T40" fmla="*/ 7 w 18"/>
                    <a:gd name="T41" fmla="*/ 11 h 24"/>
                    <a:gd name="T42" fmla="*/ 5 w 18"/>
                    <a:gd name="T43" fmla="*/ 11 h 24"/>
                    <a:gd name="T44" fmla="*/ 5 w 18"/>
                    <a:gd name="T45" fmla="*/ 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8" h="24">
                      <a:moveTo>
                        <a:pt x="5" y="15"/>
                      </a:move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10" y="15"/>
                        <a:pt x="12" y="15"/>
                        <a:pt x="13" y="15"/>
                      </a:cubicBezTo>
                      <a:cubicBezTo>
                        <a:pt x="14" y="15"/>
                        <a:pt x="14" y="14"/>
                        <a:pt x="15" y="14"/>
                      </a:cubicBezTo>
                      <a:cubicBezTo>
                        <a:pt x="16" y="13"/>
                        <a:pt x="17" y="12"/>
                        <a:pt x="17" y="11"/>
                      </a:cubicBezTo>
                      <a:cubicBezTo>
                        <a:pt x="18" y="10"/>
                        <a:pt x="18" y="9"/>
                        <a:pt x="18" y="8"/>
                      </a:cubicBezTo>
                      <a:cubicBezTo>
                        <a:pt x="18" y="6"/>
                        <a:pt x="18" y="4"/>
                        <a:pt x="17" y="3"/>
                      </a:cubicBezTo>
                      <a:cubicBezTo>
                        <a:pt x="16" y="2"/>
                        <a:pt x="15" y="1"/>
                        <a:pt x="13" y="1"/>
                      </a:cubicBezTo>
                      <a:cubicBezTo>
                        <a:pt x="12" y="0"/>
                        <a:pt x="11" y="0"/>
                        <a:pt x="8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5" y="24"/>
                        <a:pt x="5" y="24"/>
                        <a:pt x="5" y="24"/>
                      </a:cubicBezTo>
                      <a:lnTo>
                        <a:pt x="5" y="15"/>
                      </a:lnTo>
                      <a:close/>
                      <a:moveTo>
                        <a:pt x="5" y="4"/>
                      </a:move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9" y="4"/>
                        <a:pt x="10" y="4"/>
                        <a:pt x="10" y="4"/>
                      </a:cubicBezTo>
                      <a:cubicBezTo>
                        <a:pt x="11" y="5"/>
                        <a:pt x="12" y="5"/>
                        <a:pt x="12" y="6"/>
                      </a:cubicBezTo>
                      <a:cubicBezTo>
                        <a:pt x="13" y="6"/>
                        <a:pt x="13" y="7"/>
                        <a:pt x="13" y="8"/>
                      </a:cubicBezTo>
                      <a:cubicBezTo>
                        <a:pt x="13" y="8"/>
                        <a:pt x="13" y="9"/>
                        <a:pt x="13" y="10"/>
                      </a:cubicBezTo>
                      <a:cubicBezTo>
                        <a:pt x="12" y="10"/>
                        <a:pt x="12" y="10"/>
                        <a:pt x="11" y="11"/>
                      </a:cubicBezTo>
                      <a:cubicBezTo>
                        <a:pt x="10" y="11"/>
                        <a:pt x="9" y="11"/>
                        <a:pt x="7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lnTo>
                        <a:pt x="5" y="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64" name="Freeform 153"/>
                <p:cNvSpPr>
                  <a:spLocks/>
                </p:cNvSpPr>
                <p:nvPr/>
              </p:nvSpPr>
              <p:spPr bwMode="auto">
                <a:xfrm>
                  <a:off x="1639" y="3251"/>
                  <a:ext cx="14" cy="18"/>
                </a:xfrm>
                <a:custGeom>
                  <a:avLst/>
                  <a:gdLst>
                    <a:gd name="T0" fmla="*/ 2 w 19"/>
                    <a:gd name="T1" fmla="*/ 22 h 25"/>
                    <a:gd name="T2" fmla="*/ 5 w 19"/>
                    <a:gd name="T3" fmla="*/ 24 h 25"/>
                    <a:gd name="T4" fmla="*/ 10 w 19"/>
                    <a:gd name="T5" fmla="*/ 25 h 25"/>
                    <a:gd name="T6" fmla="*/ 14 w 19"/>
                    <a:gd name="T7" fmla="*/ 24 h 25"/>
                    <a:gd name="T8" fmla="*/ 17 w 19"/>
                    <a:gd name="T9" fmla="*/ 22 h 25"/>
                    <a:gd name="T10" fmla="*/ 19 w 19"/>
                    <a:gd name="T11" fmla="*/ 19 h 25"/>
                    <a:gd name="T12" fmla="*/ 19 w 19"/>
                    <a:gd name="T13" fmla="*/ 13 h 25"/>
                    <a:gd name="T14" fmla="*/ 19 w 19"/>
                    <a:gd name="T15" fmla="*/ 0 h 25"/>
                    <a:gd name="T16" fmla="*/ 14 w 19"/>
                    <a:gd name="T17" fmla="*/ 0 h 25"/>
                    <a:gd name="T18" fmla="*/ 14 w 19"/>
                    <a:gd name="T19" fmla="*/ 13 h 25"/>
                    <a:gd name="T20" fmla="*/ 14 w 19"/>
                    <a:gd name="T21" fmla="*/ 18 h 25"/>
                    <a:gd name="T22" fmla="*/ 13 w 19"/>
                    <a:gd name="T23" fmla="*/ 20 h 25"/>
                    <a:gd name="T24" fmla="*/ 10 w 19"/>
                    <a:gd name="T25" fmla="*/ 20 h 25"/>
                    <a:gd name="T26" fmla="*/ 7 w 19"/>
                    <a:gd name="T27" fmla="*/ 20 h 25"/>
                    <a:gd name="T28" fmla="*/ 5 w 19"/>
                    <a:gd name="T29" fmla="*/ 17 h 25"/>
                    <a:gd name="T30" fmla="*/ 5 w 19"/>
                    <a:gd name="T31" fmla="*/ 13 h 25"/>
                    <a:gd name="T32" fmla="*/ 5 w 19"/>
                    <a:gd name="T33" fmla="*/ 0 h 25"/>
                    <a:gd name="T34" fmla="*/ 0 w 19"/>
                    <a:gd name="T35" fmla="*/ 0 h 25"/>
                    <a:gd name="T36" fmla="*/ 0 w 19"/>
                    <a:gd name="T37" fmla="*/ 13 h 25"/>
                    <a:gd name="T38" fmla="*/ 1 w 19"/>
                    <a:gd name="T39" fmla="*/ 19 h 25"/>
                    <a:gd name="T40" fmla="*/ 2 w 19"/>
                    <a:gd name="T41" fmla="*/ 22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9" h="25">
                      <a:moveTo>
                        <a:pt x="2" y="22"/>
                      </a:moveTo>
                      <a:cubicBezTo>
                        <a:pt x="3" y="23"/>
                        <a:pt x="3" y="23"/>
                        <a:pt x="5" y="24"/>
                      </a:cubicBezTo>
                      <a:cubicBezTo>
                        <a:pt x="6" y="24"/>
                        <a:pt x="8" y="25"/>
                        <a:pt x="10" y="25"/>
                      </a:cubicBezTo>
                      <a:cubicBezTo>
                        <a:pt x="12" y="25"/>
                        <a:pt x="13" y="24"/>
                        <a:pt x="14" y="24"/>
                      </a:cubicBezTo>
                      <a:cubicBezTo>
                        <a:pt x="16" y="23"/>
                        <a:pt x="17" y="23"/>
                        <a:pt x="17" y="22"/>
                      </a:cubicBezTo>
                      <a:cubicBezTo>
                        <a:pt x="18" y="21"/>
                        <a:pt x="18" y="20"/>
                        <a:pt x="19" y="19"/>
                      </a:cubicBezTo>
                      <a:cubicBezTo>
                        <a:pt x="19" y="18"/>
                        <a:pt x="19" y="16"/>
                        <a:pt x="19" y="13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4" y="13"/>
                        <a:pt x="14" y="13"/>
                        <a:pt x="14" y="13"/>
                      </a:cubicBezTo>
                      <a:cubicBezTo>
                        <a:pt x="14" y="15"/>
                        <a:pt x="14" y="17"/>
                        <a:pt x="14" y="18"/>
                      </a:cubicBezTo>
                      <a:cubicBezTo>
                        <a:pt x="14" y="18"/>
                        <a:pt x="14" y="19"/>
                        <a:pt x="13" y="20"/>
                      </a:cubicBezTo>
                      <a:cubicBezTo>
                        <a:pt x="12" y="20"/>
                        <a:pt x="11" y="20"/>
                        <a:pt x="10" y="20"/>
                      </a:cubicBezTo>
                      <a:cubicBezTo>
                        <a:pt x="8" y="20"/>
                        <a:pt x="7" y="20"/>
                        <a:pt x="7" y="20"/>
                      </a:cubicBezTo>
                      <a:cubicBezTo>
                        <a:pt x="6" y="19"/>
                        <a:pt x="5" y="18"/>
                        <a:pt x="5" y="17"/>
                      </a:cubicBezTo>
                      <a:cubicBezTo>
                        <a:pt x="5" y="17"/>
                        <a:pt x="5" y="15"/>
                        <a:pt x="5" y="13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6"/>
                        <a:pt x="0" y="18"/>
                        <a:pt x="1" y="19"/>
                      </a:cubicBezTo>
                      <a:cubicBezTo>
                        <a:pt x="1" y="20"/>
                        <a:pt x="1" y="21"/>
                        <a:pt x="2" y="22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</p:grpSp>
        </p:grpSp>
      </p:grpSp>
      <p:grpSp>
        <p:nvGrpSpPr>
          <p:cNvPr id="177" name="그룹 176"/>
          <p:cNvGrpSpPr/>
          <p:nvPr/>
        </p:nvGrpSpPr>
        <p:grpSpPr>
          <a:xfrm>
            <a:off x="6362119" y="4017495"/>
            <a:ext cx="3218081" cy="2645794"/>
            <a:chOff x="6932241" y="3893520"/>
            <a:chExt cx="4494265" cy="3695027"/>
          </a:xfrm>
        </p:grpSpPr>
        <p:grpSp>
          <p:nvGrpSpPr>
            <p:cNvPr id="178" name="그룹 177"/>
            <p:cNvGrpSpPr/>
            <p:nvPr/>
          </p:nvGrpSpPr>
          <p:grpSpPr>
            <a:xfrm>
              <a:off x="7255907" y="4347327"/>
              <a:ext cx="3951903" cy="2602504"/>
              <a:chOff x="6790793" y="2546349"/>
              <a:chExt cx="4734457" cy="3117851"/>
            </a:xfrm>
          </p:grpSpPr>
          <p:grpSp>
            <p:nvGrpSpPr>
              <p:cNvPr id="184" name="그룹 183"/>
              <p:cNvGrpSpPr/>
              <p:nvPr/>
            </p:nvGrpSpPr>
            <p:grpSpPr>
              <a:xfrm>
                <a:off x="6790793" y="2961730"/>
                <a:ext cx="2602281" cy="2452758"/>
                <a:chOff x="7860157" y="2971255"/>
                <a:chExt cx="2602281" cy="2452758"/>
              </a:xfrm>
            </p:grpSpPr>
            <p:pic>
              <p:nvPicPr>
                <p:cNvPr id="205" name="Picture 2" descr="Image result for GLOBAL FORTUNE 500"/>
                <p:cNvPicPr>
                  <a:picLocks noChangeAspect="1" noChangeArrowheads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t="9037" b="15943"/>
                <a:stretch/>
              </p:blipFill>
              <p:spPr bwMode="auto">
                <a:xfrm>
                  <a:off x="7860157" y="2971255"/>
                  <a:ext cx="2602281" cy="205470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06" name="TextBox 205"/>
                <p:cNvSpPr txBox="1"/>
                <p:nvPr/>
              </p:nvSpPr>
              <p:spPr>
                <a:xfrm>
                  <a:off x="8842941" y="4981546"/>
                  <a:ext cx="828089" cy="4424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b="1" dirty="0">
                      <a:ln>
                        <a:solidFill>
                          <a:schemeClr val="accent1">
                            <a:shade val="50000"/>
                            <a:alpha val="0"/>
                          </a:schemeClr>
                        </a:solidFill>
                      </a:ln>
                      <a:latin typeface="Gill Sans MT" panose="020B0502020104020203" pitchFamily="34" charset="0"/>
                    </a:rPr>
                    <a:t>2018</a:t>
                  </a:r>
                </a:p>
              </p:txBody>
            </p:sp>
          </p:grpSp>
          <p:sp>
            <p:nvSpPr>
              <p:cNvPr id="185" name="직사각형 184"/>
              <p:cNvSpPr/>
              <p:nvPr/>
            </p:nvSpPr>
            <p:spPr>
              <a:xfrm>
                <a:off x="9512300" y="2546349"/>
                <a:ext cx="2012950" cy="311785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6" name="모서리가 둥근 직사각형 185"/>
              <p:cNvSpPr/>
              <p:nvPr/>
            </p:nvSpPr>
            <p:spPr>
              <a:xfrm>
                <a:off x="9664399" y="2640050"/>
                <a:ext cx="179751" cy="179752"/>
              </a:xfrm>
              <a:prstGeom prst="roundRect">
                <a:avLst/>
              </a:prstGeom>
              <a:solidFill>
                <a:srgbClr val="96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80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Gill Sans MT" panose="020B0502020104020203" pitchFamily="34" charset="0"/>
                  </a:rPr>
                  <a:t>1</a:t>
                </a:r>
                <a:endParaRPr lang="ko-KR" altLang="en-US" sz="8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Gill Sans MT" panose="020B0502020104020203" pitchFamily="34" charset="0"/>
                </a:endParaRPr>
              </a:p>
            </p:txBody>
          </p:sp>
          <p:sp>
            <p:nvSpPr>
              <p:cNvPr id="187" name="모서리가 둥근 직사각형 186"/>
              <p:cNvSpPr/>
              <p:nvPr/>
            </p:nvSpPr>
            <p:spPr>
              <a:xfrm>
                <a:off x="9664399" y="2910219"/>
                <a:ext cx="179751" cy="179752"/>
              </a:xfrm>
              <a:prstGeom prst="roundRect">
                <a:avLst/>
              </a:prstGeom>
              <a:solidFill>
                <a:srgbClr val="96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80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Gill Sans MT" panose="020B0502020104020203" pitchFamily="34" charset="0"/>
                  </a:rPr>
                  <a:t>2</a:t>
                </a:r>
                <a:endParaRPr lang="ko-KR" altLang="en-US" sz="8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Gill Sans MT" panose="020B0502020104020203" pitchFamily="34" charset="0"/>
                </a:endParaRPr>
              </a:p>
            </p:txBody>
          </p:sp>
          <p:sp>
            <p:nvSpPr>
              <p:cNvPr id="188" name="모서리가 둥근 직사각형 187"/>
              <p:cNvSpPr/>
              <p:nvPr/>
            </p:nvSpPr>
            <p:spPr>
              <a:xfrm>
                <a:off x="9664399" y="3180386"/>
                <a:ext cx="179751" cy="179752"/>
              </a:xfrm>
              <a:prstGeom prst="roundRect">
                <a:avLst/>
              </a:prstGeom>
              <a:solidFill>
                <a:srgbClr val="96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80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Gill Sans MT" panose="020B0502020104020203" pitchFamily="34" charset="0"/>
                  </a:rPr>
                  <a:t>3</a:t>
                </a:r>
                <a:endParaRPr lang="ko-KR" altLang="en-US" sz="8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Gill Sans MT" panose="020B0502020104020203" pitchFamily="34" charset="0"/>
                </a:endParaRPr>
              </a:p>
            </p:txBody>
          </p:sp>
          <p:sp>
            <p:nvSpPr>
              <p:cNvPr id="189" name="모서리가 둥근 직사각형 188"/>
              <p:cNvSpPr/>
              <p:nvPr/>
            </p:nvSpPr>
            <p:spPr>
              <a:xfrm>
                <a:off x="9664399" y="3450555"/>
                <a:ext cx="179751" cy="179752"/>
              </a:xfrm>
              <a:prstGeom prst="roundRect">
                <a:avLst/>
              </a:prstGeom>
              <a:solidFill>
                <a:srgbClr val="96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80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Gill Sans MT" panose="020B0502020104020203" pitchFamily="34" charset="0"/>
                  </a:rPr>
                  <a:t>4</a:t>
                </a:r>
                <a:endParaRPr lang="ko-KR" altLang="en-US" sz="8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Gill Sans MT" panose="020B0502020104020203" pitchFamily="34" charset="0"/>
                </a:endParaRPr>
              </a:p>
            </p:txBody>
          </p:sp>
          <p:sp>
            <p:nvSpPr>
              <p:cNvPr id="190" name="모서리가 둥근 직사각형 189"/>
              <p:cNvSpPr/>
              <p:nvPr/>
            </p:nvSpPr>
            <p:spPr>
              <a:xfrm>
                <a:off x="9664399" y="4583616"/>
                <a:ext cx="179751" cy="179752"/>
              </a:xfrm>
              <a:prstGeom prst="roundRect">
                <a:avLst/>
              </a:prstGeom>
              <a:solidFill>
                <a:srgbClr val="96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/>
              <a:lstStyle/>
              <a:p>
                <a:pPr algn="ctr"/>
                <a:r>
                  <a:rPr lang="en-US" altLang="ko-KR" sz="80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Gill Sans MT" panose="020B0502020104020203" pitchFamily="34" charset="0"/>
                  </a:rPr>
                  <a:t>85</a:t>
                </a:r>
                <a:endParaRPr lang="ko-KR" altLang="en-US" sz="8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Gill Sans MT" panose="020B0502020104020203" pitchFamily="34" charset="0"/>
                </a:endParaRPr>
              </a:p>
            </p:txBody>
          </p:sp>
          <p:sp>
            <p:nvSpPr>
              <p:cNvPr id="191" name="모서리가 둥근 직사각형 190"/>
              <p:cNvSpPr/>
              <p:nvPr/>
            </p:nvSpPr>
            <p:spPr>
              <a:xfrm>
                <a:off x="9664399" y="4853785"/>
                <a:ext cx="179751" cy="179752"/>
              </a:xfrm>
              <a:prstGeom prst="roundRect">
                <a:avLst/>
              </a:prstGeom>
              <a:solidFill>
                <a:srgbClr val="96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altLang="ko-KR" sz="80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Gill Sans MT" panose="020B0502020104020203" pitchFamily="34" charset="0"/>
                  </a:rPr>
                  <a:t>86</a:t>
                </a:r>
                <a:endParaRPr lang="ko-KR" altLang="en-US" sz="8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Gill Sans MT" panose="020B0502020104020203" pitchFamily="34" charset="0"/>
                </a:endParaRPr>
              </a:p>
            </p:txBody>
          </p:sp>
          <p:sp>
            <p:nvSpPr>
              <p:cNvPr id="192" name="모서리가 둥근 직사각형 191"/>
              <p:cNvSpPr/>
              <p:nvPr/>
            </p:nvSpPr>
            <p:spPr>
              <a:xfrm>
                <a:off x="9664399" y="5123952"/>
                <a:ext cx="179751" cy="179752"/>
              </a:xfrm>
              <a:prstGeom prst="roundRect">
                <a:avLst/>
              </a:prstGeom>
              <a:solidFill>
                <a:srgbClr val="96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altLang="ko-KR" sz="80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Gill Sans MT" panose="020B0502020104020203" pitchFamily="34" charset="0"/>
                  </a:rPr>
                  <a:t>87</a:t>
                </a:r>
                <a:endParaRPr lang="ko-KR" altLang="en-US" sz="8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Gill Sans MT" panose="020B0502020104020203" pitchFamily="34" charset="0"/>
                </a:endParaRPr>
              </a:p>
            </p:txBody>
          </p:sp>
          <p:sp>
            <p:nvSpPr>
              <p:cNvPr id="193" name="모서리가 둥근 직사각형 192"/>
              <p:cNvSpPr/>
              <p:nvPr/>
            </p:nvSpPr>
            <p:spPr>
              <a:xfrm>
                <a:off x="9664399" y="5394121"/>
                <a:ext cx="179751" cy="179752"/>
              </a:xfrm>
              <a:prstGeom prst="roundRect">
                <a:avLst/>
              </a:prstGeom>
              <a:solidFill>
                <a:srgbClr val="96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altLang="ko-KR" sz="80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Gill Sans MT" panose="020B0502020104020203" pitchFamily="34" charset="0"/>
                  </a:rPr>
                  <a:t>88</a:t>
                </a:r>
                <a:endParaRPr lang="ko-KR" altLang="en-US" sz="8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Gill Sans MT" panose="020B0502020104020203" pitchFamily="34" charset="0"/>
                </a:endParaRPr>
              </a:p>
            </p:txBody>
          </p:sp>
          <p:grpSp>
            <p:nvGrpSpPr>
              <p:cNvPr id="194" name="그룹 193"/>
              <p:cNvGrpSpPr/>
              <p:nvPr/>
            </p:nvGrpSpPr>
            <p:grpSpPr>
              <a:xfrm>
                <a:off x="9745288" y="3737697"/>
                <a:ext cx="17975" cy="117129"/>
                <a:chOff x="10477188" y="3107329"/>
                <a:chExt cx="48033" cy="313008"/>
              </a:xfrm>
            </p:grpSpPr>
            <p:sp>
              <p:nvSpPr>
                <p:cNvPr id="202" name="타원 201"/>
                <p:cNvSpPr/>
                <p:nvPr/>
              </p:nvSpPr>
              <p:spPr>
                <a:xfrm>
                  <a:off x="10477188" y="3107329"/>
                  <a:ext cx="48033" cy="48033"/>
                </a:xfrm>
                <a:prstGeom prst="ellipse">
                  <a:avLst/>
                </a:prstGeom>
                <a:solidFill>
                  <a:srgbClr val="96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3" name="타원 202"/>
                <p:cNvSpPr/>
                <p:nvPr/>
              </p:nvSpPr>
              <p:spPr>
                <a:xfrm>
                  <a:off x="10477188" y="3239817"/>
                  <a:ext cx="48033" cy="48033"/>
                </a:xfrm>
                <a:prstGeom prst="ellipse">
                  <a:avLst/>
                </a:prstGeom>
                <a:solidFill>
                  <a:srgbClr val="96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4" name="타원 203"/>
                <p:cNvSpPr/>
                <p:nvPr/>
              </p:nvSpPr>
              <p:spPr>
                <a:xfrm>
                  <a:off x="10477188" y="3372304"/>
                  <a:ext cx="48033" cy="48033"/>
                </a:xfrm>
                <a:prstGeom prst="ellipse">
                  <a:avLst/>
                </a:prstGeom>
                <a:solidFill>
                  <a:srgbClr val="96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95" name="그룹 194"/>
              <p:cNvGrpSpPr/>
              <p:nvPr/>
            </p:nvGrpSpPr>
            <p:grpSpPr>
              <a:xfrm>
                <a:off x="9745288" y="4359098"/>
                <a:ext cx="17975" cy="117129"/>
                <a:chOff x="10477188" y="3107329"/>
                <a:chExt cx="48033" cy="313008"/>
              </a:xfrm>
            </p:grpSpPr>
            <p:sp>
              <p:nvSpPr>
                <p:cNvPr id="199" name="타원 198"/>
                <p:cNvSpPr/>
                <p:nvPr/>
              </p:nvSpPr>
              <p:spPr>
                <a:xfrm>
                  <a:off x="10477188" y="3107329"/>
                  <a:ext cx="48033" cy="48033"/>
                </a:xfrm>
                <a:prstGeom prst="ellipse">
                  <a:avLst/>
                </a:prstGeom>
                <a:solidFill>
                  <a:srgbClr val="96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0" name="타원 199"/>
                <p:cNvSpPr/>
                <p:nvPr/>
              </p:nvSpPr>
              <p:spPr>
                <a:xfrm>
                  <a:off x="10477188" y="3239817"/>
                  <a:ext cx="48033" cy="48033"/>
                </a:xfrm>
                <a:prstGeom prst="ellipse">
                  <a:avLst/>
                </a:prstGeom>
                <a:solidFill>
                  <a:srgbClr val="96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1" name="타원 200"/>
                <p:cNvSpPr/>
                <p:nvPr/>
              </p:nvSpPr>
              <p:spPr>
                <a:xfrm>
                  <a:off x="10477188" y="3372304"/>
                  <a:ext cx="48033" cy="48033"/>
                </a:xfrm>
                <a:prstGeom prst="ellipse">
                  <a:avLst/>
                </a:prstGeom>
                <a:solidFill>
                  <a:srgbClr val="96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pic>
            <p:nvPicPr>
              <p:cNvPr id="196" name="그림 19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913360" y="2660672"/>
                <a:ext cx="1446289" cy="2892579"/>
              </a:xfrm>
              <a:prstGeom prst="rect">
                <a:avLst/>
              </a:prstGeom>
            </p:spPr>
          </p:pic>
          <p:sp>
            <p:nvSpPr>
              <p:cNvPr id="197" name="직사각형 196"/>
              <p:cNvSpPr/>
              <p:nvPr/>
            </p:nvSpPr>
            <p:spPr>
              <a:xfrm>
                <a:off x="9512300" y="2546349"/>
                <a:ext cx="58420" cy="3117851"/>
              </a:xfrm>
              <a:prstGeom prst="rect">
                <a:avLst/>
              </a:prstGeom>
              <a:gradFill flip="none" rotWithShape="1">
                <a:gsLst>
                  <a:gs pos="0">
                    <a:schemeClr val="tx1">
                      <a:alpha val="0"/>
                    </a:schemeClr>
                  </a:gs>
                  <a:gs pos="100000">
                    <a:schemeClr val="tx1">
                      <a:alpha val="10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모서리가 둥근 직사각형 197"/>
              <p:cNvSpPr/>
              <p:nvPr/>
            </p:nvSpPr>
            <p:spPr>
              <a:xfrm>
                <a:off x="9664399" y="4014681"/>
                <a:ext cx="179751" cy="179752"/>
              </a:xfrm>
              <a:prstGeom prst="roundRect">
                <a:avLst/>
              </a:prstGeom>
              <a:solidFill>
                <a:srgbClr val="96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altLang="ko-KR" sz="90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Gill Sans MT" panose="020B0502020104020203" pitchFamily="34" charset="0"/>
                  </a:rPr>
                  <a:t>84</a:t>
                </a:r>
                <a:endParaRPr lang="ko-KR" altLang="en-US" sz="9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Gill Sans MT" panose="020B0502020104020203" pitchFamily="34" charset="0"/>
                </a:endParaRPr>
              </a:p>
            </p:txBody>
          </p:sp>
        </p:grpSp>
        <p:pic>
          <p:nvPicPr>
            <p:cNvPr id="179" name="그림 17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3065" r="5848"/>
            <a:stretch/>
          </p:blipFill>
          <p:spPr>
            <a:xfrm>
              <a:off x="6932241" y="3893520"/>
              <a:ext cx="4494265" cy="3695027"/>
            </a:xfrm>
            <a:prstGeom prst="rect">
              <a:avLst/>
            </a:prstGeom>
          </p:spPr>
        </p:pic>
        <p:grpSp>
          <p:nvGrpSpPr>
            <p:cNvPr id="180" name="그룹 179"/>
            <p:cNvGrpSpPr/>
            <p:nvPr/>
          </p:nvGrpSpPr>
          <p:grpSpPr>
            <a:xfrm>
              <a:off x="9556134" y="5504312"/>
              <a:ext cx="1596579" cy="291071"/>
              <a:chOff x="9555272" y="3930870"/>
              <a:chExt cx="1931860" cy="352196"/>
            </a:xfrm>
          </p:grpSpPr>
          <p:sp>
            <p:nvSpPr>
              <p:cNvPr id="181" name="모서리가 둥근 직사각형 180"/>
              <p:cNvSpPr/>
              <p:nvPr/>
            </p:nvSpPr>
            <p:spPr>
              <a:xfrm>
                <a:off x="9555272" y="3930870"/>
                <a:ext cx="1931860" cy="352196"/>
              </a:xfrm>
              <a:prstGeom prst="roundRect">
                <a:avLst>
                  <a:gd name="adj" fmla="val 11365"/>
                </a:avLst>
              </a:prstGeom>
              <a:solidFill>
                <a:schemeClr val="bg1"/>
              </a:solidFill>
              <a:ln>
                <a:solidFill>
                  <a:srgbClr val="EA00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182" name="그림 181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8922" t="17673" r="16584" b="26332"/>
              <a:stretch/>
            </p:blipFill>
            <p:spPr>
              <a:xfrm>
                <a:off x="10415174" y="3964178"/>
                <a:ext cx="365207" cy="290248"/>
              </a:xfrm>
              <a:prstGeom prst="rect">
                <a:avLst/>
              </a:prstGeom>
            </p:spPr>
          </p:pic>
          <p:sp>
            <p:nvSpPr>
              <p:cNvPr id="183" name="모서리가 둥근 직사각형 182"/>
              <p:cNvSpPr/>
              <p:nvPr/>
            </p:nvSpPr>
            <p:spPr>
              <a:xfrm>
                <a:off x="9588893" y="3962222"/>
                <a:ext cx="289492" cy="289492"/>
              </a:xfrm>
              <a:prstGeom prst="roundRect">
                <a:avLst>
                  <a:gd name="adj" fmla="val 11022"/>
                </a:avLst>
              </a:prstGeom>
              <a:solidFill>
                <a:srgbClr val="EA00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/>
              <a:lstStyle/>
              <a:p>
                <a:pPr algn="ctr"/>
                <a:r>
                  <a:rPr lang="en-US" altLang="ko-KR" sz="120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Gill Sans MT" panose="020B0502020104020203" pitchFamily="34" charset="0"/>
                  </a:rPr>
                  <a:t>97</a:t>
                </a:r>
                <a:endParaRPr lang="ko-KR" altLang="en-US" sz="12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Gill Sans MT" panose="020B0502020104020203" pitchFamily="34" charset="0"/>
                </a:endParaRPr>
              </a:p>
            </p:txBody>
          </p:sp>
        </p:grpSp>
      </p:grpSp>
      <p:grpSp>
        <p:nvGrpSpPr>
          <p:cNvPr id="207" name="그룹 206"/>
          <p:cNvGrpSpPr/>
          <p:nvPr/>
        </p:nvGrpSpPr>
        <p:grpSpPr>
          <a:xfrm>
            <a:off x="8534664" y="2948544"/>
            <a:ext cx="1036262" cy="2183716"/>
            <a:chOff x="8990164" y="3274208"/>
            <a:chExt cx="1036262" cy="2183716"/>
          </a:xfrm>
        </p:grpSpPr>
        <p:sp>
          <p:nvSpPr>
            <p:cNvPr id="208" name="타원 207"/>
            <p:cNvSpPr/>
            <p:nvPr/>
          </p:nvSpPr>
          <p:spPr>
            <a:xfrm>
              <a:off x="8990164" y="3274208"/>
              <a:ext cx="1036262" cy="10362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altLang="ko-KR" sz="900" b="1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Gill Sans MT" panose="020B0502020104020203" pitchFamily="34" charset="0"/>
                  <a:ea typeface="맑은 고딕" panose="020B0503020000020004" pitchFamily="50" charset="-127"/>
                </a:rPr>
                <a:t>FORTUNE</a:t>
              </a:r>
            </a:p>
            <a:p>
              <a:pPr algn="ctr"/>
              <a:r>
                <a:rPr lang="en-US" altLang="ko-KR" sz="900" b="1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Gill Sans MT" panose="020B0502020104020203" pitchFamily="34" charset="0"/>
                  <a:ea typeface="맑은 고딕" panose="020B0503020000020004" pitchFamily="50" charset="-127"/>
                </a:rPr>
                <a:t>GLOBAL 500</a:t>
              </a:r>
            </a:p>
            <a:p>
              <a:pPr algn="ctr"/>
              <a:r>
                <a:rPr lang="en-US" altLang="ko-KR" sz="1400" b="1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Gill Sans MT" panose="020B0502020104020203" pitchFamily="34" charset="0"/>
                  <a:ea typeface="맑은 고딕" panose="020B0503020000020004" pitchFamily="50" charset="-127"/>
                </a:rPr>
                <a:t>97</a:t>
              </a:r>
              <a:r>
                <a:rPr lang="ko-KR" altLang="en-US" sz="1400" b="1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Gill Sans MT" panose="020B0502020104020203" pitchFamily="34" charset="0"/>
                  <a:ea typeface="맑은 고딕" panose="020B0503020000020004" pitchFamily="50" charset="-127"/>
                </a:rPr>
                <a:t>위</a:t>
              </a:r>
              <a:endParaRPr lang="ko-KR" altLang="en-US" sz="1400" b="1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Gill Sans MT" panose="020B0502020104020203" pitchFamily="34" charset="0"/>
                <a:ea typeface="맑은 고딕" panose="020B0503020000020004" pitchFamily="50" charset="-127"/>
              </a:endParaRPr>
            </a:p>
          </p:txBody>
        </p:sp>
        <p:sp>
          <p:nvSpPr>
            <p:cNvPr id="209" name="이등변 삼각형 208"/>
            <p:cNvSpPr/>
            <p:nvPr/>
          </p:nvSpPr>
          <p:spPr>
            <a:xfrm rot="10800000">
              <a:off x="9452533" y="4276516"/>
              <a:ext cx="121857" cy="1181408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10" name="직사각형 209"/>
          <p:cNvSpPr/>
          <p:nvPr/>
        </p:nvSpPr>
        <p:spPr>
          <a:xfrm>
            <a:off x="7602758" y="5771807"/>
            <a:ext cx="639919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en-US" altLang="ko-KR" sz="1600" b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Gill Sans MT" panose="020B0502020104020203" pitchFamily="34" charset="0"/>
              </a:rPr>
              <a:t>2020</a:t>
            </a:r>
            <a:endParaRPr lang="ko-KR" altLang="en-US" sz="1600" b="1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628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153"/>
          <p:cNvSpPr>
            <a:spLocks noChangeArrowheads="1"/>
          </p:cNvSpPr>
          <p:nvPr/>
        </p:nvSpPr>
        <p:spPr bwMode="auto">
          <a:xfrm>
            <a:off x="255097" y="330022"/>
            <a:ext cx="7050577" cy="5355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24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일반현황</a:t>
            </a:r>
            <a:r>
              <a:rPr lang="en-US" altLang="ko-KR" sz="24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_</a:t>
            </a:r>
            <a:r>
              <a:rPr lang="ko-KR" altLang="en-US" sz="24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회사 소개</a:t>
            </a:r>
            <a:endParaRPr lang="ko-KR" altLang="en-US" sz="2400" dirty="0">
              <a:solidFill>
                <a:prstClr val="black"/>
              </a:solidFill>
              <a:latin typeface="Tahoma" panose="020B0604030504040204" pitchFamily="34" charset="0"/>
              <a:ea typeface="맑은 고딕" panose="020B0503020000020004" pitchFamily="50" charset="-127"/>
              <a:cs typeface="Tahoma" panose="020B0604030504040204" pitchFamily="34" charset="0"/>
            </a:endParaRPr>
          </a:p>
        </p:txBody>
      </p:sp>
      <p:sp>
        <p:nvSpPr>
          <p:cNvPr id="30" name="Line 7"/>
          <p:cNvSpPr>
            <a:spLocks noChangeShapeType="1"/>
          </p:cNvSpPr>
          <p:nvPr/>
        </p:nvSpPr>
        <p:spPr bwMode="auto">
          <a:xfrm>
            <a:off x="4611694" y="895805"/>
            <a:ext cx="5259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 dirty="0">
              <a:latin typeface="HY바다M" panose="02030600000101010101" pitchFamily="18" charset="-127"/>
            </a:endParaRPr>
          </a:p>
        </p:txBody>
      </p:sp>
      <p:sp>
        <p:nvSpPr>
          <p:cNvPr id="31" name="Line 8"/>
          <p:cNvSpPr>
            <a:spLocks noChangeShapeType="1"/>
          </p:cNvSpPr>
          <p:nvPr/>
        </p:nvSpPr>
        <p:spPr bwMode="auto">
          <a:xfrm flipV="1">
            <a:off x="34931" y="895805"/>
            <a:ext cx="47466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 dirty="0">
              <a:latin typeface="HY바다M" panose="02030600000101010101" pitchFamily="18" charset="-127"/>
            </a:endParaRPr>
          </a:p>
        </p:txBody>
      </p:sp>
      <p:grpSp>
        <p:nvGrpSpPr>
          <p:cNvPr id="32" name="그룹 31"/>
          <p:cNvGrpSpPr/>
          <p:nvPr/>
        </p:nvGrpSpPr>
        <p:grpSpPr>
          <a:xfrm>
            <a:off x="6281827" y="-6689"/>
            <a:ext cx="3637325" cy="470850"/>
            <a:chOff x="6079698" y="2936"/>
            <a:chExt cx="3637325" cy="470850"/>
          </a:xfrm>
        </p:grpSpPr>
        <p:sp>
          <p:nvSpPr>
            <p:cNvPr id="33" name="오각형 32"/>
            <p:cNvSpPr/>
            <p:nvPr/>
          </p:nvSpPr>
          <p:spPr>
            <a:xfrm>
              <a:off x="6079698" y="22212"/>
              <a:ext cx="1029190" cy="427870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>
                  <a:latin typeface="+mn-ea"/>
                </a:rPr>
                <a:t>일반현황</a:t>
              </a:r>
            </a:p>
          </p:txBody>
        </p:sp>
        <p:sp>
          <p:nvSpPr>
            <p:cNvPr id="34" name="갈매기형 수장 33"/>
            <p:cNvSpPr/>
            <p:nvPr/>
          </p:nvSpPr>
          <p:spPr>
            <a:xfrm>
              <a:off x="6977249" y="15117"/>
              <a:ext cx="996554" cy="440466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5" name="갈매기형 수장 34"/>
            <p:cNvSpPr/>
            <p:nvPr/>
          </p:nvSpPr>
          <p:spPr>
            <a:xfrm>
              <a:off x="7821344" y="23266"/>
              <a:ext cx="996554" cy="440466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6" name="갈매기형 수장 35"/>
            <p:cNvSpPr/>
            <p:nvPr/>
          </p:nvSpPr>
          <p:spPr>
            <a:xfrm>
              <a:off x="8667009" y="23266"/>
              <a:ext cx="996554" cy="440466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077936" y="2936"/>
              <a:ext cx="7951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활동계획</a:t>
              </a:r>
              <a:endParaRPr lang="en-US" altLang="ko-KR">
                <a:solidFill>
                  <a:schemeClr val="bg1"/>
                </a:solidFill>
                <a:latin typeface="+mn-ea"/>
                <a:ea typeface="+mn-ea"/>
              </a:endParaRPr>
            </a:p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실행내용</a:t>
              </a:r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7959827" y="12121"/>
              <a:ext cx="890839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주요성과</a:t>
              </a:r>
              <a:endParaRPr lang="en-US" altLang="ko-KR">
                <a:solidFill>
                  <a:schemeClr val="bg1"/>
                </a:solidFill>
                <a:latin typeface="+mn-ea"/>
                <a:ea typeface="+mn-ea"/>
              </a:endParaRPr>
            </a:p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   평가</a:t>
              </a:r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8826184" y="86106"/>
              <a:ext cx="890839" cy="27699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향후계획</a:t>
              </a:r>
            </a:p>
          </p:txBody>
        </p:sp>
      </p:grpSp>
      <p:sp>
        <p:nvSpPr>
          <p:cNvPr id="213" name="TextBox 212"/>
          <p:cNvSpPr txBox="1"/>
          <p:nvPr/>
        </p:nvSpPr>
        <p:spPr>
          <a:xfrm>
            <a:off x="0" y="1087763"/>
            <a:ext cx="9854024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300"/>
              </a:lnSpc>
            </a:pPr>
            <a:r>
              <a:rPr lang="ko-KR" altLang="en-US" sz="15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반도체소재 수직계열화</a:t>
            </a:r>
            <a:r>
              <a:rPr lang="ko-KR" altLang="en-US" sz="15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를 구축해 관계사와의 시너지를 강화하고 있습니다</a:t>
            </a:r>
            <a:r>
              <a:rPr lang="en-US" altLang="ko-KR" sz="15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algn="ctr">
              <a:lnSpc>
                <a:spcPts val="2300"/>
              </a:lnSpc>
            </a:pPr>
            <a:r>
              <a:rPr lang="ko-KR" altLang="en-US" sz="15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글로벌 반도체 소재업체와의 견고한 협력체계를 통한 안정적인 공급</a:t>
            </a:r>
            <a:r>
              <a:rPr lang="en-US" altLang="ko-KR" sz="15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5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 글로벌 네트워크 기반의 </a:t>
            </a:r>
            <a:r>
              <a:rPr lang="ko-KR" altLang="en-US" sz="1500" spc="-15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파트너십</a:t>
            </a:r>
            <a:r>
              <a:rPr lang="ko-KR" altLang="en-US" sz="15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 확대를 통해</a:t>
            </a:r>
            <a:endParaRPr lang="en-US" altLang="ko-KR" sz="1500" spc="-15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>
              <a:lnSpc>
                <a:spcPts val="2300"/>
              </a:lnSpc>
            </a:pPr>
            <a:r>
              <a:rPr lang="ko-KR" altLang="en-US" sz="15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향후 반도체소재 분야에서 글로벌 톱 플레이어로 진입</a:t>
            </a:r>
            <a:r>
              <a:rPr lang="ko-KR" altLang="en-US" sz="15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하는 것을 목표로 합니다</a:t>
            </a:r>
            <a:r>
              <a:rPr lang="en-US" altLang="ko-KR" sz="15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grpSp>
        <p:nvGrpSpPr>
          <p:cNvPr id="216" name="그룹 215"/>
          <p:cNvGrpSpPr/>
          <p:nvPr/>
        </p:nvGrpSpPr>
        <p:grpSpPr>
          <a:xfrm>
            <a:off x="111627" y="2247271"/>
            <a:ext cx="2866513" cy="4478264"/>
            <a:chOff x="494938" y="2768988"/>
            <a:chExt cx="2866513" cy="4478264"/>
          </a:xfrm>
        </p:grpSpPr>
        <p:pic>
          <p:nvPicPr>
            <p:cNvPr id="217" name="Picture 6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0" r="12587"/>
            <a:stretch/>
          </p:blipFill>
          <p:spPr bwMode="auto">
            <a:xfrm>
              <a:off x="494938" y="3778801"/>
              <a:ext cx="2790525" cy="1408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8" name="직사각형 217"/>
            <p:cNvSpPr/>
            <p:nvPr/>
          </p:nvSpPr>
          <p:spPr>
            <a:xfrm>
              <a:off x="494940" y="3189817"/>
              <a:ext cx="2780476" cy="4985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altLang="ko-KR" sz="2400" b="1" i="1" spc="-6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F2030"/>
                  </a:solidFill>
                  <a:latin typeface="Gill Sans MT" panose="020B0502020104020203" pitchFamily="34" charset="0"/>
                  <a:ea typeface="맑은 고딕" panose="020B0503020000020004" pitchFamily="50" charset="-127"/>
                </a:rPr>
                <a:t>31</a:t>
              </a:r>
              <a:r>
                <a:rPr lang="ko-KR" altLang="ko-KR" sz="1400" spc="-6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Gill Sans MT" panose="020B0502020104020203" pitchFamily="34" charset="0"/>
                  <a:ea typeface="맑은 고딕" panose="020B0503020000020004" pitchFamily="50" charset="-127"/>
                </a:rPr>
                <a:t>조</a:t>
              </a:r>
              <a:r>
                <a:rPr lang="en-US" altLang="ko-KR" sz="2400" spc="-6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Gill Sans MT" panose="020B0502020104020203" pitchFamily="34" charset="0"/>
                  <a:ea typeface="맑은 고딕" panose="020B0503020000020004" pitchFamily="50" charset="-127"/>
                </a:rPr>
                <a:t> </a:t>
              </a:r>
              <a:r>
                <a:rPr lang="en-US" altLang="ko-KR" sz="2400" b="1" i="1" spc="-6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F2030"/>
                  </a:solidFill>
                  <a:latin typeface="Gill Sans MT" panose="020B0502020104020203" pitchFamily="34" charset="0"/>
                  <a:ea typeface="맑은 고딕" panose="020B0503020000020004" pitchFamily="50" charset="-127"/>
                </a:rPr>
                <a:t>9004</a:t>
              </a:r>
              <a:r>
                <a:rPr lang="ko-KR" altLang="ko-KR" sz="1400" spc="-6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Gill Sans MT" panose="020B0502020104020203" pitchFamily="34" charset="0"/>
                  <a:ea typeface="맑은 고딕" panose="020B0503020000020004" pitchFamily="50" charset="-127"/>
                </a:rPr>
                <a:t>억 </a:t>
              </a:r>
              <a:r>
                <a:rPr lang="ko-KR" altLang="ko-KR" sz="14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Gill Sans MT" panose="020B0502020104020203" pitchFamily="34" charset="0"/>
                  <a:ea typeface="맑은 고딕" panose="020B0503020000020004" pitchFamily="50" charset="-127"/>
                </a:rPr>
                <a:t>원</a:t>
              </a:r>
              <a:endParaRPr lang="ko-KR" altLang="ko-KR" sz="1100" spc="-6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Gill Sans MT" panose="020B0502020104020203" pitchFamily="34" charset="0"/>
                <a:ea typeface="맑은 고딕" panose="020B0503020000020004" pitchFamily="50" charset="-127"/>
              </a:endParaRPr>
            </a:p>
          </p:txBody>
        </p:sp>
        <p:sp>
          <p:nvSpPr>
            <p:cNvPr id="219" name="모서리가 둥근 직사각형 218"/>
            <p:cNvSpPr/>
            <p:nvPr/>
          </p:nvSpPr>
          <p:spPr>
            <a:xfrm>
              <a:off x="533160" y="5187747"/>
              <a:ext cx="2705339" cy="2059505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>
              <a:outerShdw dist="12700" dir="5400000" algn="t" rotWithShape="0">
                <a:schemeClr val="bg1">
                  <a:lumMod val="7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144000" rIns="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40000"/>
                </a:lnSpc>
              </a:pPr>
              <a:r>
                <a:rPr lang="en-US" altLang="ko-KR" sz="1100" b="1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/>
                  </a:solidFill>
                  <a:latin typeface="Gill Sans MT" panose="020B0502020104020203" pitchFamily="34" charset="0"/>
                  <a:ea typeface="맑은 고딕" panose="020B0503020000020004" pitchFamily="50" charset="-127"/>
                </a:rPr>
                <a:t>D</a:t>
              </a:r>
              <a:r>
                <a:rPr lang="ko-KR" altLang="en-US" sz="1100" b="1" spc="-1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/>
                  </a:solidFill>
                  <a:latin typeface="Gill Sans MT" panose="020B0502020104020203" pitchFamily="34" charset="0"/>
                  <a:ea typeface="맑은 고딕" panose="020B0503020000020004" pitchFamily="50" charset="-127"/>
                </a:rPr>
                <a:t>램</a:t>
              </a:r>
              <a:r>
                <a:rPr lang="en-US" altLang="ko-KR" sz="1100" b="1" spc="-1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/>
                  </a:solidFill>
                  <a:latin typeface="Gill Sans MT" panose="020B0502020104020203" pitchFamily="34" charset="0"/>
                  <a:ea typeface="맑은 고딕" panose="020B0503020000020004" pitchFamily="50" charset="-127"/>
                </a:rPr>
                <a:t>, </a:t>
              </a:r>
              <a:r>
                <a:rPr lang="ko-KR" altLang="en-US" sz="1100" b="1" spc="-150" dirty="0" err="1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/>
                  </a:solidFill>
                  <a:latin typeface="Gill Sans MT" panose="020B0502020104020203" pitchFamily="34" charset="0"/>
                  <a:ea typeface="맑은 고딕" panose="020B0503020000020004" pitchFamily="50" charset="-127"/>
                </a:rPr>
                <a:t>낸드플래시</a:t>
              </a:r>
              <a:r>
                <a:rPr lang="en-US" altLang="ko-KR" sz="1100" b="1" spc="-1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/>
                  </a:solidFill>
                  <a:latin typeface="Gill Sans MT" panose="020B0502020104020203" pitchFamily="34" charset="0"/>
                  <a:ea typeface="맑은 고딕" panose="020B0503020000020004" pitchFamily="50" charset="-127"/>
                </a:rPr>
                <a:t>,</a:t>
              </a:r>
              <a:r>
                <a:rPr lang="en-US" altLang="ko-KR" sz="1100" b="1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/>
                  </a:solidFill>
                  <a:latin typeface="Gill Sans MT" panose="020B0502020104020203" pitchFamily="34" charset="0"/>
                  <a:ea typeface="맑은 고딕" panose="020B0503020000020004" pitchFamily="50" charset="-127"/>
                </a:rPr>
                <a:t> CIS(CMOS Image Sensor)</a:t>
              </a:r>
              <a:endParaRPr lang="en-US" altLang="ko-KR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Gill Sans MT" panose="020B0502020104020203" pitchFamily="34" charset="0"/>
                <a:ea typeface="맑은 고딕" panose="020B0503020000020004" pitchFamily="50" charset="-127"/>
              </a:endParaRPr>
            </a:p>
            <a:p>
              <a:pPr marL="95250" indent="-95250">
                <a:lnSpc>
                  <a:spcPct val="140000"/>
                </a:lnSpc>
                <a:buFont typeface="Arial" panose="020B0604020202020204" pitchFamily="34" charset="0"/>
                <a:buChar char="•"/>
              </a:pPr>
              <a:endParaRPr lang="en-US" altLang="ko-KR" sz="1000" spc="-6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1983</a:t>
              </a:r>
              <a:r>
                <a:rPr lang="ko-KR" altLang="en-US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년 설립한 </a:t>
              </a:r>
              <a:r>
                <a:rPr lang="en-US" altLang="ko-KR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SK</a:t>
              </a:r>
              <a:r>
                <a:rPr lang="ko-KR" altLang="en-US" sz="1000" spc="-60" dirty="0" err="1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하이닉스는</a:t>
              </a:r>
              <a:r>
                <a:rPr lang="ko-KR" altLang="en-US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4</a:t>
              </a:r>
              <a:r>
                <a:rPr lang="ko-KR" altLang="en-US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차 산업혁명 시대의 주요 </a:t>
              </a:r>
              <a:r>
                <a:rPr lang="ko-KR" altLang="en-US" sz="1000" spc="-60" dirty="0" err="1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제품군에</a:t>
              </a:r>
              <a:r>
                <a:rPr lang="ko-KR" altLang="en-US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필수적인 </a:t>
              </a:r>
              <a:r>
                <a:rPr lang="en-US" altLang="ko-KR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D</a:t>
              </a:r>
              <a:r>
                <a:rPr lang="ko-KR" altLang="en-US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램과 </a:t>
              </a:r>
              <a:r>
                <a:rPr lang="ko-KR" altLang="en-US" sz="1000" spc="-60" dirty="0" err="1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낸드플래시</a:t>
              </a:r>
              <a:r>
                <a:rPr lang="ko-KR" altLang="en-US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등 메모리 반도체를 중심으로 </a:t>
              </a:r>
              <a:r>
                <a:rPr lang="en-US" altLang="ko-KR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CIS(CMOS Image Sensor)</a:t>
              </a:r>
              <a:r>
                <a:rPr lang="ko-KR" altLang="en-US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와 같은 시스템 반도체를 생산하는 반도체 전문 기업입니다</a:t>
              </a:r>
              <a:r>
                <a:rPr lang="en-US" altLang="ko-KR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</a:p>
            <a:p>
              <a:pPr algn="r">
                <a:lnSpc>
                  <a:spcPct val="140000"/>
                </a:lnSpc>
              </a:pPr>
              <a:r>
                <a:rPr lang="en-US" altLang="ko-KR" sz="9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www.skhynix.com</a:t>
              </a:r>
            </a:p>
          </p:txBody>
        </p:sp>
        <p:cxnSp>
          <p:nvCxnSpPr>
            <p:cNvPr id="220" name="직선 연결선 219"/>
            <p:cNvCxnSpPr/>
            <p:nvPr/>
          </p:nvCxnSpPr>
          <p:spPr>
            <a:xfrm>
              <a:off x="494939" y="2797726"/>
              <a:ext cx="2788221" cy="0"/>
            </a:xfrm>
            <a:prstGeom prst="line">
              <a:avLst/>
            </a:prstGeom>
            <a:ln w="19050">
              <a:solidFill>
                <a:srgbClr val="CF203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직선 연결선 220"/>
            <p:cNvCxnSpPr/>
            <p:nvPr/>
          </p:nvCxnSpPr>
          <p:spPr>
            <a:xfrm>
              <a:off x="494939" y="3778801"/>
              <a:ext cx="2788221" cy="0"/>
            </a:xfrm>
            <a:prstGeom prst="line">
              <a:avLst/>
            </a:prstGeom>
            <a:ln w="19050">
              <a:solidFill>
                <a:srgbClr val="CF203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2" name="그룹 221"/>
            <p:cNvGrpSpPr/>
            <p:nvPr/>
          </p:nvGrpSpPr>
          <p:grpSpPr>
            <a:xfrm>
              <a:off x="2331713" y="2768988"/>
              <a:ext cx="953751" cy="246221"/>
              <a:chOff x="1712693" y="2295362"/>
              <a:chExt cx="953751" cy="246221"/>
            </a:xfrm>
          </p:grpSpPr>
          <p:grpSp>
            <p:nvGrpSpPr>
              <p:cNvPr id="227" name="그룹 226"/>
              <p:cNvGrpSpPr/>
              <p:nvPr/>
            </p:nvGrpSpPr>
            <p:grpSpPr>
              <a:xfrm flipV="1">
                <a:off x="1712693" y="2319867"/>
                <a:ext cx="953751" cy="200765"/>
                <a:chOff x="6728162" y="2128410"/>
                <a:chExt cx="953751" cy="200765"/>
              </a:xfrm>
            </p:grpSpPr>
            <p:grpSp>
              <p:nvGrpSpPr>
                <p:cNvPr id="229" name="그룹 228"/>
                <p:cNvGrpSpPr/>
                <p:nvPr/>
              </p:nvGrpSpPr>
              <p:grpSpPr>
                <a:xfrm>
                  <a:off x="6762518" y="2128410"/>
                  <a:ext cx="919395" cy="197761"/>
                  <a:chOff x="6739658" y="2128410"/>
                  <a:chExt cx="919395" cy="197761"/>
                </a:xfrm>
              </p:grpSpPr>
              <p:sp>
                <p:nvSpPr>
                  <p:cNvPr id="231" name="양쪽 모서리가 둥근 사각형 230"/>
                  <p:cNvSpPr/>
                  <p:nvPr/>
                </p:nvSpPr>
                <p:spPr>
                  <a:xfrm>
                    <a:off x="6816090" y="2128410"/>
                    <a:ext cx="842963" cy="197761"/>
                  </a:xfrm>
                  <a:prstGeom prst="round2SameRect">
                    <a:avLst>
                      <a:gd name="adj1" fmla="val 32080"/>
                      <a:gd name="adj2" fmla="val 0"/>
                    </a:avLst>
                  </a:prstGeom>
                  <a:solidFill>
                    <a:srgbClr val="CF203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32" name="이등변 삼각형 231"/>
                  <p:cNvSpPr/>
                  <p:nvPr/>
                </p:nvSpPr>
                <p:spPr>
                  <a:xfrm>
                    <a:off x="6739658" y="2165607"/>
                    <a:ext cx="161925" cy="156423"/>
                  </a:xfrm>
                  <a:prstGeom prst="triangle">
                    <a:avLst/>
                  </a:prstGeom>
                  <a:solidFill>
                    <a:srgbClr val="CF203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30" name="자유형 229"/>
                <p:cNvSpPr/>
                <p:nvPr/>
              </p:nvSpPr>
              <p:spPr>
                <a:xfrm>
                  <a:off x="6728162" y="2264177"/>
                  <a:ext cx="156032" cy="64998"/>
                </a:xfrm>
                <a:custGeom>
                  <a:avLst/>
                  <a:gdLst>
                    <a:gd name="connsiteX0" fmla="*/ 59454 w 132221"/>
                    <a:gd name="connsiteY0" fmla="*/ 0 h 55079"/>
                    <a:gd name="connsiteX1" fmla="*/ 132221 w 132221"/>
                    <a:gd name="connsiteY1" fmla="*/ 0 h 55079"/>
                    <a:gd name="connsiteX2" fmla="*/ 132221 w 132221"/>
                    <a:gd name="connsiteY2" fmla="*/ 55079 h 55079"/>
                    <a:gd name="connsiteX3" fmla="*/ 0 w 132221"/>
                    <a:gd name="connsiteY3" fmla="*/ 55079 h 55079"/>
                    <a:gd name="connsiteX4" fmla="*/ 0 w 132221"/>
                    <a:gd name="connsiteY4" fmla="*/ 43643 h 55079"/>
                    <a:gd name="connsiteX5" fmla="*/ 18199 w 132221"/>
                    <a:gd name="connsiteY5" fmla="*/ 39969 h 55079"/>
                    <a:gd name="connsiteX6" fmla="*/ 44429 w 132221"/>
                    <a:gd name="connsiteY6" fmla="*/ 22285 h 55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2221" h="55079">
                      <a:moveTo>
                        <a:pt x="59454" y="0"/>
                      </a:moveTo>
                      <a:lnTo>
                        <a:pt x="132221" y="0"/>
                      </a:lnTo>
                      <a:lnTo>
                        <a:pt x="132221" y="55079"/>
                      </a:lnTo>
                      <a:lnTo>
                        <a:pt x="0" y="55079"/>
                      </a:lnTo>
                      <a:lnTo>
                        <a:pt x="0" y="43643"/>
                      </a:lnTo>
                      <a:lnTo>
                        <a:pt x="18199" y="39969"/>
                      </a:lnTo>
                      <a:cubicBezTo>
                        <a:pt x="28072" y="35794"/>
                        <a:pt x="36963" y="29751"/>
                        <a:pt x="44429" y="22285"/>
                      </a:cubicBezTo>
                      <a:close/>
                    </a:path>
                  </a:pathLst>
                </a:custGeom>
                <a:solidFill>
                  <a:srgbClr val="CF203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28" name="직사각형 227"/>
              <p:cNvSpPr/>
              <p:nvPr/>
            </p:nvSpPr>
            <p:spPr>
              <a:xfrm>
                <a:off x="1811753" y="2295362"/>
                <a:ext cx="844642" cy="246221"/>
              </a:xfrm>
              <a:prstGeom prst="rect">
                <a:avLst/>
              </a:prstGeom>
            </p:spPr>
            <p:txBody>
              <a:bodyPr wrap="square" lIns="0" rIns="0">
                <a:spAutoFit/>
              </a:bodyPr>
              <a:lstStyle/>
              <a:p>
                <a:pPr algn="ctr"/>
                <a:r>
                  <a:rPr lang="en-US" altLang="ko-KR" sz="1000" spc="-6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2020</a:t>
                </a:r>
                <a:r>
                  <a:rPr lang="ko-KR" altLang="ko-KR" sz="1000" spc="-10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년</a:t>
                </a:r>
                <a:r>
                  <a:rPr lang="en-US" altLang="ko-KR" sz="1000" spc="-10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 </a:t>
                </a:r>
                <a:r>
                  <a:rPr lang="ko-KR" altLang="ko-KR" sz="1000" spc="-10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매출액</a:t>
                </a:r>
              </a:p>
            </p:txBody>
          </p:sp>
        </p:grpSp>
        <p:sp>
          <p:nvSpPr>
            <p:cNvPr id="223" name="직사각형 222"/>
            <p:cNvSpPr/>
            <p:nvPr/>
          </p:nvSpPr>
          <p:spPr>
            <a:xfrm>
              <a:off x="2809697" y="3000562"/>
              <a:ext cx="55175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ko-KR" sz="12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>
                      <a:lumMod val="85000"/>
                    </a:schemeClr>
                  </a:solidFill>
                  <a:latin typeface="Gill Sans MT" panose="020B0502020104020203" pitchFamily="34" charset="0"/>
                  <a:ea typeface="맑은 고딕" panose="020B0503020000020004" pitchFamily="50" charset="-127"/>
                </a:rPr>
                <a:t>Hynix</a:t>
              </a:r>
              <a:endParaRPr lang="ko-KR" altLang="en-US" sz="1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>
                    <a:lumMod val="85000"/>
                  </a:schemeClr>
                </a:solidFill>
                <a:latin typeface="Gill Sans MT" panose="020B0502020104020203" pitchFamily="34" charset="0"/>
                <a:ea typeface="맑은 고딕" panose="020B0503020000020004" pitchFamily="50" charset="-127"/>
              </a:endParaRPr>
            </a:p>
          </p:txBody>
        </p:sp>
        <p:grpSp>
          <p:nvGrpSpPr>
            <p:cNvPr id="224" name="그룹 223"/>
            <p:cNvGrpSpPr/>
            <p:nvPr/>
          </p:nvGrpSpPr>
          <p:grpSpPr>
            <a:xfrm>
              <a:off x="494939" y="2867789"/>
              <a:ext cx="858289" cy="174388"/>
              <a:chOff x="494939" y="2471279"/>
              <a:chExt cx="1063091" cy="216000"/>
            </a:xfrm>
          </p:grpSpPr>
          <p:pic>
            <p:nvPicPr>
              <p:cNvPr id="225" name="그림 224"/>
              <p:cNvPicPr>
                <a:picLocks noChangeAspect="1"/>
              </p:cNvPicPr>
              <p:nvPr/>
            </p:nvPicPr>
            <p:blipFill rotWithShape="1">
              <a:blip r:embed="rId4"/>
              <a:srcRect r="74705"/>
              <a:stretch/>
            </p:blipFill>
            <p:spPr>
              <a:xfrm>
                <a:off x="494939" y="2471279"/>
                <a:ext cx="372646" cy="216000"/>
              </a:xfrm>
              <a:prstGeom prst="rect">
                <a:avLst/>
              </a:prstGeom>
            </p:spPr>
          </p:pic>
          <p:pic>
            <p:nvPicPr>
              <p:cNvPr id="226" name="그림 225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44310" t="55244" r="7857" b="25071"/>
              <a:stretch/>
            </p:blipFill>
            <p:spPr>
              <a:xfrm>
                <a:off x="874740" y="2511240"/>
                <a:ext cx="683290" cy="166416"/>
              </a:xfrm>
              <a:prstGeom prst="rect">
                <a:avLst/>
              </a:prstGeom>
            </p:spPr>
          </p:pic>
        </p:grpSp>
      </p:grpSp>
      <p:grpSp>
        <p:nvGrpSpPr>
          <p:cNvPr id="233" name="그룹 232"/>
          <p:cNvGrpSpPr/>
          <p:nvPr/>
        </p:nvGrpSpPr>
        <p:grpSpPr>
          <a:xfrm>
            <a:off x="6823788" y="2247271"/>
            <a:ext cx="3058965" cy="4471786"/>
            <a:chOff x="7207099" y="2768988"/>
            <a:chExt cx="3058965" cy="4471786"/>
          </a:xfrm>
        </p:grpSpPr>
        <p:pic>
          <p:nvPicPr>
            <p:cNvPr id="234" name="Picture 5"/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925" b="8830"/>
            <a:stretch/>
          </p:blipFill>
          <p:spPr bwMode="auto">
            <a:xfrm>
              <a:off x="7207099" y="3778800"/>
              <a:ext cx="2982312" cy="1408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" name="직사각형 234"/>
            <p:cNvSpPr/>
            <p:nvPr/>
          </p:nvSpPr>
          <p:spPr>
            <a:xfrm>
              <a:off x="7210426" y="3189817"/>
              <a:ext cx="2946022" cy="4985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altLang="ko-KR" sz="2400" b="1" i="1" spc="-6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F2030"/>
                  </a:solidFill>
                  <a:latin typeface="Gill Sans MT" panose="020B0502020104020203" pitchFamily="34" charset="0"/>
                  <a:ea typeface="맑은 고딕" panose="020B0503020000020004" pitchFamily="50" charset="-127"/>
                </a:rPr>
                <a:t>9,549</a:t>
              </a:r>
              <a:r>
                <a:rPr lang="ko-KR" altLang="ko-KR" sz="1400" spc="-6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Gill Sans MT" panose="020B0502020104020203" pitchFamily="34" charset="0"/>
                  <a:ea typeface="맑은 고딕" panose="020B0503020000020004" pitchFamily="50" charset="-127"/>
                </a:rPr>
                <a:t>억 </a:t>
              </a:r>
              <a:r>
                <a:rPr lang="ko-KR" altLang="ko-KR" sz="14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Gill Sans MT" panose="020B0502020104020203" pitchFamily="34" charset="0"/>
                  <a:ea typeface="맑은 고딕" panose="020B0503020000020004" pitchFamily="50" charset="-127"/>
                </a:rPr>
                <a:t>원</a:t>
              </a:r>
              <a:endParaRPr lang="ko-KR" altLang="ko-KR" sz="1100" spc="-6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Gill Sans MT" panose="020B0502020104020203" pitchFamily="34" charset="0"/>
                <a:ea typeface="맑은 고딕" panose="020B0503020000020004" pitchFamily="50" charset="-127"/>
              </a:endParaRPr>
            </a:p>
          </p:txBody>
        </p:sp>
        <p:sp>
          <p:nvSpPr>
            <p:cNvPr id="236" name="모서리가 둥근 직사각형 235"/>
            <p:cNvSpPr/>
            <p:nvPr/>
          </p:nvSpPr>
          <p:spPr>
            <a:xfrm>
              <a:off x="7210426" y="5198381"/>
              <a:ext cx="2978985" cy="204239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>
              <a:outerShdw dist="12700" dir="5400000" algn="t" rotWithShape="0">
                <a:schemeClr val="bg1">
                  <a:lumMod val="7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144000" rIns="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40000"/>
                </a:lnSpc>
              </a:pPr>
              <a:r>
                <a:rPr lang="ko-KR" altLang="en-US" sz="1100" b="1" spc="-1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/>
                  </a:solidFill>
                  <a:latin typeface="Gill Sans MT" panose="020B0502020104020203" pitchFamily="34" charset="0"/>
                  <a:ea typeface="맑은 고딕" panose="020B0503020000020004" pitchFamily="50" charset="-127"/>
                </a:rPr>
                <a:t>반도체</a:t>
              </a:r>
              <a:r>
                <a:rPr lang="en-US" altLang="ko-KR" sz="1100" b="1" spc="-1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/>
                  </a:solidFill>
                  <a:latin typeface="Gill Sans MT" panose="020B0502020104020203" pitchFamily="34" charset="0"/>
                  <a:ea typeface="맑은 고딕" panose="020B0503020000020004" pitchFamily="50" charset="-127"/>
                </a:rPr>
                <a:t>, </a:t>
              </a:r>
              <a:r>
                <a:rPr lang="ko-KR" altLang="en-US" sz="1100" b="1" spc="-1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/>
                  </a:solidFill>
                  <a:latin typeface="Gill Sans MT" panose="020B0502020104020203" pitchFamily="34" charset="0"/>
                  <a:ea typeface="맑은 고딕" panose="020B0503020000020004" pitchFamily="50" charset="-127"/>
                </a:rPr>
                <a:t>디스플레이용 특수가스 및 소재</a:t>
              </a:r>
              <a:endParaRPr lang="ko-KR" altLang="en-US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Gill Sans MT" panose="020B0502020104020203" pitchFamily="34" charset="0"/>
                <a:ea typeface="맑은 고딕" panose="020B0503020000020004" pitchFamily="50" charset="-127"/>
              </a:endParaRPr>
            </a:p>
            <a:p>
              <a:pPr>
                <a:lnSpc>
                  <a:spcPct val="140000"/>
                </a:lnSpc>
              </a:pPr>
              <a:endParaRPr lang="en-US" altLang="ko-KR" sz="1000" spc="-6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2016</a:t>
              </a:r>
              <a:r>
                <a:rPr lang="ko-KR" altLang="en-US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년 </a:t>
              </a:r>
              <a:r>
                <a:rPr lang="en-US" altLang="ko-KR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2</a:t>
              </a:r>
              <a:r>
                <a:rPr lang="ko-KR" altLang="en-US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월 </a:t>
              </a:r>
              <a:r>
                <a:rPr lang="en-US" altLang="ko-KR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SK</a:t>
              </a:r>
              <a:r>
                <a:rPr lang="ko-KR" altLang="en-US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그룹의 일원으로 새롭게 출발한 </a:t>
              </a:r>
              <a:r>
                <a:rPr lang="en-US" altLang="ko-KR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SK</a:t>
              </a:r>
              <a:r>
                <a:rPr lang="ko-KR" altLang="en-US" sz="1000" spc="-60" dirty="0" err="1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머티리얼즈는</a:t>
              </a:r>
              <a:r>
                <a:rPr lang="ko-KR" altLang="en-US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ko-KR" sz="1000" spc="-60" dirty="0" err="1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삼불화질소</a:t>
              </a:r>
              <a:r>
                <a:rPr lang="en-US" altLang="ko-KR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en-US" altLang="ko-KR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Gill Sans MT" panose="020B0502020104020203" pitchFamily="34" charset="0"/>
                  <a:ea typeface="맑은 고딕" panose="020B0503020000020004" pitchFamily="50" charset="-127"/>
                </a:rPr>
                <a:t>NF3</a:t>
              </a:r>
              <a:r>
                <a:rPr lang="en-US" altLang="ko-KR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), </a:t>
              </a:r>
              <a:r>
                <a:rPr lang="ko-KR" altLang="ko-KR" sz="1000" spc="-60" dirty="0" err="1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육불화텅스텐</a:t>
              </a:r>
              <a:r>
                <a:rPr lang="en-US" altLang="ko-KR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en-US" altLang="ko-KR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Gill Sans MT" panose="020B0502020104020203" pitchFamily="34" charset="0"/>
                  <a:ea typeface="맑은 고딕" panose="020B0503020000020004" pitchFamily="50" charset="-127"/>
                </a:rPr>
                <a:t>WF6</a:t>
              </a:r>
              <a:r>
                <a:rPr lang="en-US" altLang="ko-KR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) </a:t>
              </a:r>
              <a:r>
                <a:rPr lang="ko-KR" altLang="ko-KR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생산량 세계</a:t>
              </a:r>
              <a:r>
                <a:rPr lang="en-US" altLang="ko-KR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Gill Sans MT" panose="020B0502020104020203" pitchFamily="34" charset="0"/>
                  <a:ea typeface="맑은 고딕" panose="020B0503020000020004" pitchFamily="50" charset="-127"/>
                </a:rPr>
                <a:t>1</a:t>
              </a:r>
              <a:r>
                <a:rPr lang="ko-KR" altLang="ko-KR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위</a:t>
              </a:r>
              <a:r>
                <a:rPr lang="en-US" altLang="ko-KR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ko-KR" sz="1000" spc="-60" dirty="0" err="1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모노실란</a:t>
              </a:r>
              <a:r>
                <a:rPr lang="en-US" altLang="ko-KR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(</a:t>
              </a:r>
              <a:r>
                <a:rPr lang="en-US" altLang="ko-KR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Gill Sans MT" panose="020B0502020104020203" pitchFamily="34" charset="0"/>
                  <a:ea typeface="맑은 고딕" panose="020B0503020000020004" pitchFamily="50" charset="-127"/>
                </a:rPr>
                <a:t>SiH4</a:t>
              </a:r>
              <a:r>
                <a:rPr lang="en-US" altLang="ko-KR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) </a:t>
              </a:r>
              <a:r>
                <a:rPr lang="ko-KR" altLang="ko-KR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세계</a:t>
              </a:r>
              <a:r>
                <a:rPr lang="en-US" altLang="ko-KR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Gill Sans MT" panose="020B0502020104020203" pitchFamily="34" charset="0"/>
                  <a:ea typeface="맑은 고딕" panose="020B0503020000020004" pitchFamily="50" charset="-127"/>
                </a:rPr>
                <a:t>2</a:t>
              </a:r>
              <a:r>
                <a:rPr lang="ko-KR" altLang="ko-KR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위</a:t>
              </a:r>
              <a:r>
                <a:rPr lang="ko-KR" altLang="en-US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의 반도체</a:t>
              </a:r>
              <a:r>
                <a:rPr lang="en-US" altLang="ko-KR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·</a:t>
              </a:r>
              <a:r>
                <a:rPr lang="ko-KR" altLang="en-US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디스플레이용 특수가스 및 소재 분야 전문기업입니다</a:t>
              </a:r>
              <a:r>
                <a:rPr lang="en-US" altLang="ko-KR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</a:p>
            <a:p>
              <a:pPr>
                <a:lnSpc>
                  <a:spcPct val="140000"/>
                </a:lnSpc>
              </a:pPr>
              <a:endParaRPr lang="en-US" altLang="ko-KR" sz="9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r">
                <a:lnSpc>
                  <a:spcPct val="140000"/>
                </a:lnSpc>
              </a:pPr>
              <a:r>
                <a:rPr lang="en-US" altLang="ko-KR" sz="9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www.sk-materials.com</a:t>
              </a:r>
              <a:endParaRPr lang="ko-KR" altLang="en-US" sz="9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cxnSp>
          <p:nvCxnSpPr>
            <p:cNvPr id="237" name="직선 연결선 236"/>
            <p:cNvCxnSpPr/>
            <p:nvPr/>
          </p:nvCxnSpPr>
          <p:spPr>
            <a:xfrm>
              <a:off x="7210426" y="2797726"/>
              <a:ext cx="2954305" cy="0"/>
            </a:xfrm>
            <a:prstGeom prst="line">
              <a:avLst/>
            </a:prstGeom>
            <a:ln w="19050">
              <a:solidFill>
                <a:srgbClr val="CF203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직선 연결선 237"/>
            <p:cNvCxnSpPr/>
            <p:nvPr/>
          </p:nvCxnSpPr>
          <p:spPr>
            <a:xfrm>
              <a:off x="7210426" y="3778801"/>
              <a:ext cx="2978985" cy="0"/>
            </a:xfrm>
            <a:prstGeom prst="line">
              <a:avLst/>
            </a:prstGeom>
            <a:ln w="19050">
              <a:solidFill>
                <a:srgbClr val="CF203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9" name="그룹 238"/>
            <p:cNvGrpSpPr/>
            <p:nvPr/>
          </p:nvGrpSpPr>
          <p:grpSpPr>
            <a:xfrm>
              <a:off x="9212746" y="2768988"/>
              <a:ext cx="953751" cy="246221"/>
              <a:chOff x="1712693" y="2295362"/>
              <a:chExt cx="953751" cy="246221"/>
            </a:xfrm>
          </p:grpSpPr>
          <p:grpSp>
            <p:nvGrpSpPr>
              <p:cNvPr id="242" name="그룹 241"/>
              <p:cNvGrpSpPr/>
              <p:nvPr/>
            </p:nvGrpSpPr>
            <p:grpSpPr>
              <a:xfrm flipV="1">
                <a:off x="1712693" y="2319867"/>
                <a:ext cx="953751" cy="200765"/>
                <a:chOff x="6728162" y="2128410"/>
                <a:chExt cx="953751" cy="200765"/>
              </a:xfrm>
            </p:grpSpPr>
            <p:grpSp>
              <p:nvGrpSpPr>
                <p:cNvPr id="244" name="그룹 243"/>
                <p:cNvGrpSpPr/>
                <p:nvPr/>
              </p:nvGrpSpPr>
              <p:grpSpPr>
                <a:xfrm>
                  <a:off x="6762518" y="2128410"/>
                  <a:ext cx="919395" cy="197761"/>
                  <a:chOff x="6739658" y="2128410"/>
                  <a:chExt cx="919395" cy="197761"/>
                </a:xfrm>
              </p:grpSpPr>
              <p:sp>
                <p:nvSpPr>
                  <p:cNvPr id="246" name="양쪽 모서리가 둥근 사각형 245"/>
                  <p:cNvSpPr/>
                  <p:nvPr/>
                </p:nvSpPr>
                <p:spPr>
                  <a:xfrm>
                    <a:off x="6816090" y="2128410"/>
                    <a:ext cx="842963" cy="197761"/>
                  </a:xfrm>
                  <a:prstGeom prst="round2SameRect">
                    <a:avLst>
                      <a:gd name="adj1" fmla="val 32080"/>
                      <a:gd name="adj2" fmla="val 0"/>
                    </a:avLst>
                  </a:prstGeom>
                  <a:solidFill>
                    <a:srgbClr val="CF203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7" name="이등변 삼각형 246"/>
                  <p:cNvSpPr/>
                  <p:nvPr/>
                </p:nvSpPr>
                <p:spPr>
                  <a:xfrm>
                    <a:off x="6739658" y="2165607"/>
                    <a:ext cx="161925" cy="156423"/>
                  </a:xfrm>
                  <a:prstGeom prst="triangle">
                    <a:avLst/>
                  </a:prstGeom>
                  <a:solidFill>
                    <a:srgbClr val="CF203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45" name="자유형 244"/>
                <p:cNvSpPr/>
                <p:nvPr/>
              </p:nvSpPr>
              <p:spPr>
                <a:xfrm>
                  <a:off x="6728162" y="2264177"/>
                  <a:ext cx="156032" cy="64998"/>
                </a:xfrm>
                <a:custGeom>
                  <a:avLst/>
                  <a:gdLst>
                    <a:gd name="connsiteX0" fmla="*/ 59454 w 132221"/>
                    <a:gd name="connsiteY0" fmla="*/ 0 h 55079"/>
                    <a:gd name="connsiteX1" fmla="*/ 132221 w 132221"/>
                    <a:gd name="connsiteY1" fmla="*/ 0 h 55079"/>
                    <a:gd name="connsiteX2" fmla="*/ 132221 w 132221"/>
                    <a:gd name="connsiteY2" fmla="*/ 55079 h 55079"/>
                    <a:gd name="connsiteX3" fmla="*/ 0 w 132221"/>
                    <a:gd name="connsiteY3" fmla="*/ 55079 h 55079"/>
                    <a:gd name="connsiteX4" fmla="*/ 0 w 132221"/>
                    <a:gd name="connsiteY4" fmla="*/ 43643 h 55079"/>
                    <a:gd name="connsiteX5" fmla="*/ 18199 w 132221"/>
                    <a:gd name="connsiteY5" fmla="*/ 39969 h 55079"/>
                    <a:gd name="connsiteX6" fmla="*/ 44429 w 132221"/>
                    <a:gd name="connsiteY6" fmla="*/ 22285 h 55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2221" h="55079">
                      <a:moveTo>
                        <a:pt x="59454" y="0"/>
                      </a:moveTo>
                      <a:lnTo>
                        <a:pt x="132221" y="0"/>
                      </a:lnTo>
                      <a:lnTo>
                        <a:pt x="132221" y="55079"/>
                      </a:lnTo>
                      <a:lnTo>
                        <a:pt x="0" y="55079"/>
                      </a:lnTo>
                      <a:lnTo>
                        <a:pt x="0" y="43643"/>
                      </a:lnTo>
                      <a:lnTo>
                        <a:pt x="18199" y="39969"/>
                      </a:lnTo>
                      <a:cubicBezTo>
                        <a:pt x="28072" y="35794"/>
                        <a:pt x="36963" y="29751"/>
                        <a:pt x="44429" y="22285"/>
                      </a:cubicBezTo>
                      <a:close/>
                    </a:path>
                  </a:pathLst>
                </a:custGeom>
                <a:solidFill>
                  <a:srgbClr val="CF203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43" name="직사각형 242"/>
              <p:cNvSpPr/>
              <p:nvPr/>
            </p:nvSpPr>
            <p:spPr>
              <a:xfrm>
                <a:off x="1811753" y="2295362"/>
                <a:ext cx="844642" cy="246221"/>
              </a:xfrm>
              <a:prstGeom prst="rect">
                <a:avLst/>
              </a:prstGeom>
            </p:spPr>
            <p:txBody>
              <a:bodyPr wrap="square" lIns="0" rIns="0">
                <a:spAutoFit/>
              </a:bodyPr>
              <a:lstStyle/>
              <a:p>
                <a:pPr algn="ctr"/>
                <a:r>
                  <a:rPr lang="en-US" altLang="ko-KR" sz="1000" spc="-6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2020</a:t>
                </a:r>
                <a:r>
                  <a:rPr lang="ko-KR" altLang="ko-KR" sz="1000" spc="-10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년</a:t>
                </a:r>
                <a:r>
                  <a:rPr lang="en-US" altLang="ko-KR" sz="1000" spc="-10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 </a:t>
                </a:r>
                <a:r>
                  <a:rPr lang="ko-KR" altLang="ko-KR" sz="1000" spc="-10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매출액</a:t>
                </a:r>
              </a:p>
            </p:txBody>
          </p:sp>
        </p:grpSp>
        <p:sp>
          <p:nvSpPr>
            <p:cNvPr id="240" name="직사각형 239"/>
            <p:cNvSpPr/>
            <p:nvPr/>
          </p:nvSpPr>
          <p:spPr>
            <a:xfrm>
              <a:off x="9551766" y="3037495"/>
              <a:ext cx="714298" cy="2400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80000"/>
                </a:lnSpc>
              </a:pPr>
              <a:r>
                <a:rPr lang="en-US" altLang="ko-KR" sz="1200" spc="-3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>
                      <a:lumMod val="85000"/>
                    </a:schemeClr>
                  </a:solidFill>
                  <a:latin typeface="Gill Sans MT" panose="020B0502020104020203" pitchFamily="34" charset="0"/>
                  <a:ea typeface="맑은 고딕" panose="020B0503020000020004" pitchFamily="50" charset="-127"/>
                </a:rPr>
                <a:t>Materials</a:t>
              </a:r>
            </a:p>
          </p:txBody>
        </p:sp>
        <p:pic>
          <p:nvPicPr>
            <p:cNvPr id="241" name="그림 24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210426" y="2892098"/>
              <a:ext cx="904193" cy="163722"/>
            </a:xfrm>
            <a:prstGeom prst="rect">
              <a:avLst/>
            </a:prstGeom>
          </p:spPr>
        </p:pic>
      </p:grpSp>
      <p:grpSp>
        <p:nvGrpSpPr>
          <p:cNvPr id="248" name="그룹 247"/>
          <p:cNvGrpSpPr/>
          <p:nvPr/>
        </p:nvGrpSpPr>
        <p:grpSpPr>
          <a:xfrm>
            <a:off x="3089186" y="2236638"/>
            <a:ext cx="3540201" cy="4488897"/>
            <a:chOff x="3472497" y="2758355"/>
            <a:chExt cx="3540201" cy="4488897"/>
          </a:xfrm>
        </p:grpSpPr>
        <p:pic>
          <p:nvPicPr>
            <p:cNvPr id="249" name="Picture 7" descr="C:\Users\Siltron\Desktop\SK기념관_SK실트론\대표사진10.png"/>
            <p:cNvPicPr>
              <a:picLocks noChangeAspect="1" noChangeArrowheads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783" b="7596"/>
            <a:stretch/>
          </p:blipFill>
          <p:spPr bwMode="auto">
            <a:xfrm>
              <a:off x="3710765" y="3778801"/>
              <a:ext cx="3067050" cy="14089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0" name="직사각형 249"/>
            <p:cNvSpPr/>
            <p:nvPr/>
          </p:nvSpPr>
          <p:spPr>
            <a:xfrm>
              <a:off x="3710764" y="3175743"/>
              <a:ext cx="3067051" cy="49859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altLang="ko-KR" sz="2400" b="1" i="1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F2030"/>
                  </a:solidFill>
                  <a:latin typeface="Gill Sans MT" panose="020B0502020104020203" pitchFamily="34" charset="0"/>
                  <a:ea typeface="맑은 고딕" panose="020B0503020000020004" pitchFamily="50" charset="-127"/>
                </a:rPr>
                <a:t>1</a:t>
              </a:r>
              <a:r>
                <a:rPr lang="ko-KR" altLang="en-US" sz="1400" spc="-6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Gill Sans MT" panose="020B0502020104020203" pitchFamily="34" charset="0"/>
                  <a:ea typeface="맑은 고딕" panose="020B0503020000020004" pitchFamily="50" charset="-127"/>
                </a:rPr>
                <a:t>조</a:t>
              </a:r>
              <a:r>
                <a:rPr lang="ko-KR" altLang="en-US" sz="2400" b="1" i="1" spc="-6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F2030"/>
                  </a:solidFill>
                  <a:latin typeface="Gill Sans MT" panose="020B0502020104020203" pitchFamily="34" charset="0"/>
                  <a:ea typeface="맑은 고딕" panose="020B0503020000020004" pitchFamily="50" charset="-127"/>
                </a:rPr>
                <a:t> </a:t>
              </a:r>
              <a:r>
                <a:rPr lang="en-US" altLang="ko-KR" sz="2400" b="1" i="1" spc="-6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F2030"/>
                  </a:solidFill>
                  <a:latin typeface="Gill Sans MT" panose="020B0502020104020203" pitchFamily="34" charset="0"/>
                  <a:ea typeface="맑은 고딕" panose="020B0503020000020004" pitchFamily="50" charset="-127"/>
                </a:rPr>
                <a:t>7,006</a:t>
              </a:r>
              <a:r>
                <a:rPr lang="ko-KR" altLang="ko-KR" sz="1400" spc="-6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Gill Sans MT" panose="020B0502020104020203" pitchFamily="34" charset="0"/>
                  <a:ea typeface="맑은 고딕" panose="020B0503020000020004" pitchFamily="50" charset="-127"/>
                </a:rPr>
                <a:t>억 </a:t>
              </a:r>
              <a:r>
                <a:rPr lang="ko-KR" altLang="ko-KR" sz="14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Gill Sans MT" panose="020B0502020104020203" pitchFamily="34" charset="0"/>
                  <a:ea typeface="맑은 고딕" panose="020B0503020000020004" pitchFamily="50" charset="-127"/>
                </a:rPr>
                <a:t>원</a:t>
              </a:r>
              <a:endParaRPr lang="ko-KR" altLang="ko-KR" sz="1100" spc="-6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Gill Sans MT" panose="020B0502020104020203" pitchFamily="34" charset="0"/>
                <a:ea typeface="맑은 고딕" panose="020B0503020000020004" pitchFamily="50" charset="-127"/>
              </a:endParaRPr>
            </a:p>
          </p:txBody>
        </p:sp>
        <p:sp>
          <p:nvSpPr>
            <p:cNvPr id="251" name="모서리가 둥근 직사각형 250"/>
            <p:cNvSpPr/>
            <p:nvPr/>
          </p:nvSpPr>
          <p:spPr>
            <a:xfrm>
              <a:off x="3739584" y="5187748"/>
              <a:ext cx="3038231" cy="2042394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>
              <a:outerShdw dist="12700" dir="5400000" algn="t" rotWithShape="0">
                <a:schemeClr val="bg1">
                  <a:lumMod val="7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144000" rIns="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40000"/>
                </a:lnSpc>
              </a:pPr>
              <a:r>
                <a:rPr lang="ko-KR" altLang="en-US" sz="1100" b="1" spc="-1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/>
                  </a:solidFill>
                  <a:latin typeface="Gill Sans MT" panose="020B0502020104020203" pitchFamily="34" charset="0"/>
                  <a:ea typeface="맑은 고딕" panose="020B0503020000020004" pitchFamily="50" charset="-127"/>
                </a:rPr>
                <a:t>실리콘 </a:t>
              </a:r>
              <a:r>
                <a:rPr lang="ko-KR" altLang="en-US" sz="1100" b="1" spc="-150" dirty="0" err="1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/>
                  </a:solidFill>
                  <a:latin typeface="Gill Sans MT" panose="020B0502020104020203" pitchFamily="34" charset="0"/>
                  <a:ea typeface="맑은 고딕" panose="020B0503020000020004" pitchFamily="50" charset="-127"/>
                </a:rPr>
                <a:t>웨이퍼</a:t>
              </a:r>
              <a:r>
                <a:rPr lang="ko-KR" altLang="en-US" sz="1100" b="1" spc="-1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/>
                  </a:solidFill>
                  <a:latin typeface="Gill Sans MT" panose="020B0502020104020203" pitchFamily="34" charset="0"/>
                  <a:ea typeface="맑은 고딕" panose="020B0503020000020004" pitchFamily="50" charset="-127"/>
                </a:rPr>
                <a:t> </a:t>
              </a:r>
              <a:r>
                <a:rPr lang="en-US" altLang="ko-KR" sz="1100" b="1" spc="-1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/>
                  </a:solidFill>
                  <a:latin typeface="Gill Sans MT" panose="020B0502020104020203" pitchFamily="34" charset="0"/>
                  <a:ea typeface="맑은 고딕" panose="020B0503020000020004" pitchFamily="50" charset="-127"/>
                </a:rPr>
                <a:t>(</a:t>
              </a:r>
              <a:r>
                <a:rPr lang="ko-KR" altLang="en-US" sz="1100" b="1" spc="-1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/>
                  </a:solidFill>
                  <a:latin typeface="Gill Sans MT" panose="020B0502020104020203" pitchFamily="34" charset="0"/>
                  <a:ea typeface="맑은 고딕" panose="020B0503020000020004" pitchFamily="50" charset="-127"/>
                </a:rPr>
                <a:t>규소박판</a:t>
              </a:r>
              <a:r>
                <a:rPr lang="en-US" altLang="ko-KR" sz="1100" b="1" spc="-1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/>
                  </a:solidFill>
                  <a:latin typeface="Gill Sans MT" panose="020B0502020104020203" pitchFamily="34" charset="0"/>
                  <a:ea typeface="맑은 고딕" panose="020B0503020000020004" pitchFamily="50" charset="-127"/>
                </a:rPr>
                <a:t>) </a:t>
              </a:r>
              <a:r>
                <a:rPr lang="ko-KR" altLang="en-US" sz="1100" b="1" spc="-1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/>
                  </a:solidFill>
                  <a:latin typeface="Gill Sans MT" panose="020B0502020104020203" pitchFamily="34" charset="0"/>
                  <a:ea typeface="맑은 고딕" panose="020B0503020000020004" pitchFamily="50" charset="-127"/>
                </a:rPr>
                <a:t>제조 및 판매</a:t>
              </a:r>
              <a:endParaRPr lang="en-US" altLang="ko-KR" sz="1100" b="1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/>
                </a:solidFill>
                <a:latin typeface="Gill Sans MT" panose="020B0502020104020203" pitchFamily="34" charset="0"/>
                <a:ea typeface="맑은 고딕" panose="020B0503020000020004" pitchFamily="50" charset="-127"/>
              </a:endParaRPr>
            </a:p>
            <a:p>
              <a:pPr>
                <a:lnSpc>
                  <a:spcPct val="140000"/>
                </a:lnSpc>
              </a:pPr>
              <a:endParaRPr lang="en-US" altLang="ko-KR" sz="1000" spc="-6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just">
                <a:lnSpc>
                  <a:spcPct val="140000"/>
                </a:lnSpc>
              </a:pPr>
              <a:r>
                <a:rPr lang="en-US" altLang="ko-KR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1983</a:t>
              </a:r>
              <a:r>
                <a:rPr lang="ko-KR" altLang="en-US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년 설립된 </a:t>
              </a:r>
              <a:r>
                <a:rPr lang="en-US" altLang="ko-KR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SK</a:t>
              </a:r>
              <a:r>
                <a:rPr lang="ko-KR" altLang="en-US" sz="1000" spc="-60" dirty="0" err="1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실트론은</a:t>
              </a:r>
              <a:r>
                <a:rPr lang="ko-KR" altLang="en-US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반도체의 핵심 원재료인 실리콘 </a:t>
              </a:r>
              <a:r>
                <a:rPr lang="ko-KR" altLang="en-US" sz="1000" spc="-60" dirty="0" err="1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웨이퍼</a:t>
              </a:r>
              <a:r>
                <a:rPr lang="en-US" altLang="ko-KR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(Silicon Wafer)</a:t>
              </a:r>
              <a:r>
                <a:rPr lang="ko-KR" altLang="en-US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를 생산</a:t>
              </a:r>
              <a:r>
                <a:rPr lang="en-US" altLang="ko-KR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삼성전자</a:t>
              </a:r>
              <a:r>
                <a:rPr lang="en-US" altLang="ko-KR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, SK</a:t>
              </a:r>
              <a:r>
                <a:rPr lang="ko-KR" altLang="en-US" sz="1000" spc="-60" dirty="0" err="1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하이닉스</a:t>
              </a:r>
              <a:r>
                <a:rPr lang="en-US" altLang="ko-KR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마이크론</a:t>
              </a:r>
              <a:r>
                <a:rPr lang="en-US" altLang="ko-KR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인텔</a:t>
              </a:r>
              <a:r>
                <a:rPr lang="en-US" altLang="ko-KR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, TSMC </a:t>
              </a:r>
              <a:r>
                <a:rPr lang="ko-KR" altLang="en-US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등 세계 유수의 반도체 회사에게 판매하는 반도체 소재 전문기업입니다</a:t>
              </a:r>
              <a:r>
                <a:rPr lang="en-US" altLang="ko-KR" sz="1000" spc="-6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</a:p>
            <a:p>
              <a:pPr algn="just">
                <a:lnSpc>
                  <a:spcPct val="140000"/>
                </a:lnSpc>
              </a:pPr>
              <a:endParaRPr lang="en-US" altLang="ko-KR" sz="1000" spc="-6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r">
                <a:lnSpc>
                  <a:spcPct val="140000"/>
                </a:lnSpc>
              </a:pPr>
              <a:r>
                <a:rPr lang="en-US" altLang="ko-KR" sz="10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www.sksiltron.com</a:t>
              </a:r>
            </a:p>
            <a:p>
              <a:pPr algn="just">
                <a:lnSpc>
                  <a:spcPct val="140000"/>
                </a:lnSpc>
              </a:pPr>
              <a:endParaRPr lang="en-US" altLang="ko-KR" sz="1000" spc="-6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cxnSp>
          <p:nvCxnSpPr>
            <p:cNvPr id="252" name="직선 연결선 251"/>
            <p:cNvCxnSpPr/>
            <p:nvPr/>
          </p:nvCxnSpPr>
          <p:spPr>
            <a:xfrm>
              <a:off x="3710764" y="2787093"/>
              <a:ext cx="3019910" cy="0"/>
            </a:xfrm>
            <a:prstGeom prst="line">
              <a:avLst/>
            </a:prstGeom>
            <a:ln w="19050">
              <a:solidFill>
                <a:srgbClr val="CF203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직선 연결선 252"/>
            <p:cNvCxnSpPr/>
            <p:nvPr/>
          </p:nvCxnSpPr>
          <p:spPr>
            <a:xfrm>
              <a:off x="3710764" y="3768168"/>
              <a:ext cx="3067051" cy="0"/>
            </a:xfrm>
            <a:prstGeom prst="line">
              <a:avLst/>
            </a:prstGeom>
            <a:ln w="19050">
              <a:solidFill>
                <a:srgbClr val="CF203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4" name="그룹 253"/>
            <p:cNvGrpSpPr/>
            <p:nvPr/>
          </p:nvGrpSpPr>
          <p:grpSpPr>
            <a:xfrm>
              <a:off x="5778689" y="2758355"/>
              <a:ext cx="953751" cy="246221"/>
              <a:chOff x="1712693" y="2295362"/>
              <a:chExt cx="953751" cy="246221"/>
            </a:xfrm>
          </p:grpSpPr>
          <p:grpSp>
            <p:nvGrpSpPr>
              <p:cNvPr id="260" name="그룹 259"/>
              <p:cNvGrpSpPr/>
              <p:nvPr/>
            </p:nvGrpSpPr>
            <p:grpSpPr>
              <a:xfrm flipV="1">
                <a:off x="1712693" y="2319867"/>
                <a:ext cx="953751" cy="200765"/>
                <a:chOff x="6728162" y="2128410"/>
                <a:chExt cx="953751" cy="200765"/>
              </a:xfrm>
            </p:grpSpPr>
            <p:grpSp>
              <p:nvGrpSpPr>
                <p:cNvPr id="262" name="그룹 261"/>
                <p:cNvGrpSpPr/>
                <p:nvPr/>
              </p:nvGrpSpPr>
              <p:grpSpPr>
                <a:xfrm>
                  <a:off x="6762518" y="2128410"/>
                  <a:ext cx="919395" cy="197761"/>
                  <a:chOff x="6739658" y="2128410"/>
                  <a:chExt cx="919395" cy="197761"/>
                </a:xfrm>
              </p:grpSpPr>
              <p:sp>
                <p:nvSpPr>
                  <p:cNvPr id="264" name="양쪽 모서리가 둥근 사각형 263"/>
                  <p:cNvSpPr/>
                  <p:nvPr/>
                </p:nvSpPr>
                <p:spPr>
                  <a:xfrm>
                    <a:off x="6816090" y="2128410"/>
                    <a:ext cx="842963" cy="197761"/>
                  </a:xfrm>
                  <a:prstGeom prst="round2SameRect">
                    <a:avLst>
                      <a:gd name="adj1" fmla="val 32080"/>
                      <a:gd name="adj2" fmla="val 0"/>
                    </a:avLst>
                  </a:prstGeom>
                  <a:solidFill>
                    <a:srgbClr val="CF203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65" name="이등변 삼각형 264"/>
                  <p:cNvSpPr/>
                  <p:nvPr/>
                </p:nvSpPr>
                <p:spPr>
                  <a:xfrm>
                    <a:off x="6739658" y="2165607"/>
                    <a:ext cx="161925" cy="156423"/>
                  </a:xfrm>
                  <a:prstGeom prst="triangle">
                    <a:avLst/>
                  </a:prstGeom>
                  <a:solidFill>
                    <a:srgbClr val="CF203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63" name="자유형 262"/>
                <p:cNvSpPr/>
                <p:nvPr/>
              </p:nvSpPr>
              <p:spPr>
                <a:xfrm>
                  <a:off x="6728162" y="2264177"/>
                  <a:ext cx="156032" cy="64998"/>
                </a:xfrm>
                <a:custGeom>
                  <a:avLst/>
                  <a:gdLst>
                    <a:gd name="connsiteX0" fmla="*/ 59454 w 132221"/>
                    <a:gd name="connsiteY0" fmla="*/ 0 h 55079"/>
                    <a:gd name="connsiteX1" fmla="*/ 132221 w 132221"/>
                    <a:gd name="connsiteY1" fmla="*/ 0 h 55079"/>
                    <a:gd name="connsiteX2" fmla="*/ 132221 w 132221"/>
                    <a:gd name="connsiteY2" fmla="*/ 55079 h 55079"/>
                    <a:gd name="connsiteX3" fmla="*/ 0 w 132221"/>
                    <a:gd name="connsiteY3" fmla="*/ 55079 h 55079"/>
                    <a:gd name="connsiteX4" fmla="*/ 0 w 132221"/>
                    <a:gd name="connsiteY4" fmla="*/ 43643 h 55079"/>
                    <a:gd name="connsiteX5" fmla="*/ 18199 w 132221"/>
                    <a:gd name="connsiteY5" fmla="*/ 39969 h 55079"/>
                    <a:gd name="connsiteX6" fmla="*/ 44429 w 132221"/>
                    <a:gd name="connsiteY6" fmla="*/ 22285 h 55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2221" h="55079">
                      <a:moveTo>
                        <a:pt x="59454" y="0"/>
                      </a:moveTo>
                      <a:lnTo>
                        <a:pt x="132221" y="0"/>
                      </a:lnTo>
                      <a:lnTo>
                        <a:pt x="132221" y="55079"/>
                      </a:lnTo>
                      <a:lnTo>
                        <a:pt x="0" y="55079"/>
                      </a:lnTo>
                      <a:lnTo>
                        <a:pt x="0" y="43643"/>
                      </a:lnTo>
                      <a:lnTo>
                        <a:pt x="18199" y="39969"/>
                      </a:lnTo>
                      <a:cubicBezTo>
                        <a:pt x="28072" y="35794"/>
                        <a:pt x="36963" y="29751"/>
                        <a:pt x="44429" y="22285"/>
                      </a:cubicBezTo>
                      <a:close/>
                    </a:path>
                  </a:pathLst>
                </a:custGeom>
                <a:solidFill>
                  <a:srgbClr val="CF203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61" name="직사각형 260"/>
              <p:cNvSpPr/>
              <p:nvPr/>
            </p:nvSpPr>
            <p:spPr>
              <a:xfrm>
                <a:off x="1811753" y="2295362"/>
                <a:ext cx="844642" cy="246221"/>
              </a:xfrm>
              <a:prstGeom prst="rect">
                <a:avLst/>
              </a:prstGeom>
            </p:spPr>
            <p:txBody>
              <a:bodyPr wrap="square" lIns="0" rIns="0">
                <a:spAutoFit/>
              </a:bodyPr>
              <a:lstStyle/>
              <a:p>
                <a:pPr algn="ctr"/>
                <a:r>
                  <a:rPr lang="en-US" altLang="ko-KR" sz="1000" spc="-6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2020</a:t>
                </a:r>
                <a:r>
                  <a:rPr lang="ko-KR" altLang="ko-KR" sz="1000" spc="-10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년</a:t>
                </a:r>
                <a:r>
                  <a:rPr lang="en-US" altLang="ko-KR" sz="1000" spc="-10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 </a:t>
                </a:r>
                <a:r>
                  <a:rPr lang="ko-KR" altLang="ko-KR" sz="1000" spc="-10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매출액</a:t>
                </a:r>
              </a:p>
            </p:txBody>
          </p:sp>
        </p:grpSp>
        <p:sp>
          <p:nvSpPr>
            <p:cNvPr id="255" name="직사각형 254"/>
            <p:cNvSpPr/>
            <p:nvPr/>
          </p:nvSpPr>
          <p:spPr>
            <a:xfrm>
              <a:off x="6235183" y="2989929"/>
              <a:ext cx="59279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ko-KR" sz="1200" dirty="0" err="1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>
                      <a:lumMod val="85000"/>
                    </a:schemeClr>
                  </a:solidFill>
                  <a:latin typeface="Gill Sans MT" panose="020B0502020104020203" pitchFamily="34" charset="0"/>
                  <a:ea typeface="맑은 고딕" panose="020B0503020000020004" pitchFamily="50" charset="-127"/>
                </a:rPr>
                <a:t>Siltron</a:t>
              </a:r>
              <a:endParaRPr lang="en-US" altLang="ko-KR" sz="1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>
                    <a:lumMod val="85000"/>
                  </a:schemeClr>
                </a:solidFill>
                <a:latin typeface="Gill Sans MT" panose="020B0502020104020203" pitchFamily="34" charset="0"/>
                <a:ea typeface="맑은 고딕" panose="020B0503020000020004" pitchFamily="50" charset="-127"/>
              </a:endParaRPr>
            </a:p>
          </p:txBody>
        </p:sp>
        <p:pic>
          <p:nvPicPr>
            <p:cNvPr id="256" name="그림 255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10764" y="2857156"/>
              <a:ext cx="734124" cy="169706"/>
            </a:xfrm>
            <a:prstGeom prst="rect">
              <a:avLst/>
            </a:prstGeom>
          </p:spPr>
        </p:pic>
        <p:grpSp>
          <p:nvGrpSpPr>
            <p:cNvPr id="257" name="그룹 256"/>
            <p:cNvGrpSpPr/>
            <p:nvPr/>
          </p:nvGrpSpPr>
          <p:grpSpPr>
            <a:xfrm>
              <a:off x="3472497" y="2954983"/>
              <a:ext cx="3540201" cy="4292269"/>
              <a:chOff x="3472497" y="2327635"/>
              <a:chExt cx="3540201" cy="4911599"/>
            </a:xfrm>
          </p:grpSpPr>
          <p:cxnSp>
            <p:nvCxnSpPr>
              <p:cNvPr id="258" name="직선 연결선 257"/>
              <p:cNvCxnSpPr/>
              <p:nvPr/>
            </p:nvCxnSpPr>
            <p:spPr>
              <a:xfrm>
                <a:off x="3472497" y="2327635"/>
                <a:ext cx="0" cy="4911599"/>
              </a:xfrm>
              <a:prstGeom prst="line">
                <a:avLst/>
              </a:prstGeom>
              <a:ln>
                <a:solidFill>
                  <a:srgbClr val="D3D3D3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직선 연결선 258"/>
              <p:cNvCxnSpPr/>
              <p:nvPr/>
            </p:nvCxnSpPr>
            <p:spPr>
              <a:xfrm>
                <a:off x="7012698" y="2327635"/>
                <a:ext cx="0" cy="4911598"/>
              </a:xfrm>
              <a:prstGeom prst="line">
                <a:avLst/>
              </a:prstGeom>
              <a:ln>
                <a:solidFill>
                  <a:srgbClr val="D3D3D3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1610348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153"/>
          <p:cNvSpPr>
            <a:spLocks noChangeArrowheads="1"/>
          </p:cNvSpPr>
          <p:nvPr/>
        </p:nvSpPr>
        <p:spPr bwMode="auto">
          <a:xfrm>
            <a:off x="255097" y="330022"/>
            <a:ext cx="7050577" cy="5355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24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일반현황</a:t>
            </a:r>
            <a:r>
              <a:rPr lang="en-US" altLang="ko-KR" sz="24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_</a:t>
            </a:r>
            <a:r>
              <a:rPr lang="ko-KR" altLang="en-US" sz="24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회사 소개</a:t>
            </a:r>
            <a:endParaRPr lang="ko-KR" altLang="en-US" sz="2400" dirty="0">
              <a:solidFill>
                <a:prstClr val="black"/>
              </a:solidFill>
              <a:latin typeface="Tahoma" panose="020B0604030504040204" pitchFamily="34" charset="0"/>
              <a:ea typeface="맑은 고딕" panose="020B0503020000020004" pitchFamily="50" charset="-127"/>
              <a:cs typeface="Tahoma" panose="020B0604030504040204" pitchFamily="34" charset="0"/>
            </a:endParaRPr>
          </a:p>
        </p:txBody>
      </p:sp>
      <p:sp>
        <p:nvSpPr>
          <p:cNvPr id="30" name="Line 7"/>
          <p:cNvSpPr>
            <a:spLocks noChangeShapeType="1"/>
          </p:cNvSpPr>
          <p:nvPr/>
        </p:nvSpPr>
        <p:spPr bwMode="auto">
          <a:xfrm>
            <a:off x="4611694" y="895805"/>
            <a:ext cx="5259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 dirty="0">
              <a:latin typeface="HY바다M" panose="02030600000101010101" pitchFamily="18" charset="-127"/>
            </a:endParaRPr>
          </a:p>
        </p:txBody>
      </p:sp>
      <p:sp>
        <p:nvSpPr>
          <p:cNvPr id="31" name="Line 8"/>
          <p:cNvSpPr>
            <a:spLocks noChangeShapeType="1"/>
          </p:cNvSpPr>
          <p:nvPr/>
        </p:nvSpPr>
        <p:spPr bwMode="auto">
          <a:xfrm flipV="1">
            <a:off x="34931" y="895805"/>
            <a:ext cx="47466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 dirty="0">
              <a:latin typeface="HY바다M" panose="02030600000101010101" pitchFamily="18" charset="-127"/>
            </a:endParaRPr>
          </a:p>
        </p:txBody>
      </p:sp>
      <p:grpSp>
        <p:nvGrpSpPr>
          <p:cNvPr id="32" name="그룹 31"/>
          <p:cNvGrpSpPr/>
          <p:nvPr/>
        </p:nvGrpSpPr>
        <p:grpSpPr>
          <a:xfrm>
            <a:off x="6281827" y="-6689"/>
            <a:ext cx="3637325" cy="470850"/>
            <a:chOff x="6079698" y="2936"/>
            <a:chExt cx="3637325" cy="470850"/>
          </a:xfrm>
        </p:grpSpPr>
        <p:sp>
          <p:nvSpPr>
            <p:cNvPr id="33" name="오각형 32"/>
            <p:cNvSpPr/>
            <p:nvPr/>
          </p:nvSpPr>
          <p:spPr>
            <a:xfrm>
              <a:off x="6079698" y="22212"/>
              <a:ext cx="1029190" cy="427870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>
                  <a:latin typeface="+mn-ea"/>
                </a:rPr>
                <a:t>일반현황</a:t>
              </a:r>
            </a:p>
          </p:txBody>
        </p:sp>
        <p:sp>
          <p:nvSpPr>
            <p:cNvPr id="34" name="갈매기형 수장 33"/>
            <p:cNvSpPr/>
            <p:nvPr/>
          </p:nvSpPr>
          <p:spPr>
            <a:xfrm>
              <a:off x="6977249" y="15117"/>
              <a:ext cx="996554" cy="440466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5" name="갈매기형 수장 34"/>
            <p:cNvSpPr/>
            <p:nvPr/>
          </p:nvSpPr>
          <p:spPr>
            <a:xfrm>
              <a:off x="7821344" y="23266"/>
              <a:ext cx="996554" cy="440466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6" name="갈매기형 수장 35"/>
            <p:cNvSpPr/>
            <p:nvPr/>
          </p:nvSpPr>
          <p:spPr>
            <a:xfrm>
              <a:off x="8667009" y="23266"/>
              <a:ext cx="996554" cy="440466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077936" y="2936"/>
              <a:ext cx="7951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활동계획</a:t>
              </a:r>
              <a:endParaRPr lang="en-US" altLang="ko-KR">
                <a:solidFill>
                  <a:schemeClr val="bg1"/>
                </a:solidFill>
                <a:latin typeface="+mn-ea"/>
                <a:ea typeface="+mn-ea"/>
              </a:endParaRPr>
            </a:p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실행내용</a:t>
              </a:r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7959827" y="12121"/>
              <a:ext cx="890839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주요성과</a:t>
              </a:r>
              <a:endParaRPr lang="en-US" altLang="ko-KR">
                <a:solidFill>
                  <a:schemeClr val="bg1"/>
                </a:solidFill>
                <a:latin typeface="+mn-ea"/>
                <a:ea typeface="+mn-ea"/>
              </a:endParaRPr>
            </a:p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   평가</a:t>
              </a:r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8826184" y="86106"/>
              <a:ext cx="890839" cy="27699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향후계획</a:t>
              </a:r>
            </a:p>
          </p:txBody>
        </p:sp>
      </p:grpSp>
      <p:grpSp>
        <p:nvGrpSpPr>
          <p:cNvPr id="41" name="그룹 40"/>
          <p:cNvGrpSpPr/>
          <p:nvPr/>
        </p:nvGrpSpPr>
        <p:grpSpPr>
          <a:xfrm>
            <a:off x="4610284" y="1536632"/>
            <a:ext cx="3659219" cy="2348361"/>
            <a:chOff x="3948862" y="4634060"/>
            <a:chExt cx="2962762" cy="2117790"/>
          </a:xfrm>
        </p:grpSpPr>
        <p:pic>
          <p:nvPicPr>
            <p:cNvPr id="42" name="Picture 3"/>
            <p:cNvPicPr preferRelativeResize="0">
              <a:picLocks noChangeArrowheads="1"/>
            </p:cNvPicPr>
            <p:nvPr/>
          </p:nvPicPr>
          <p:blipFill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6000" contrast="3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873" r="3575" b="24260"/>
            <a:stretch/>
          </p:blipFill>
          <p:spPr bwMode="auto">
            <a:xfrm>
              <a:off x="5785665" y="5320719"/>
              <a:ext cx="1125958" cy="729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3" name="그룹 42"/>
            <p:cNvGrpSpPr>
              <a:grpSpLocks/>
            </p:cNvGrpSpPr>
            <p:nvPr/>
          </p:nvGrpSpPr>
          <p:grpSpPr>
            <a:xfrm>
              <a:off x="5785665" y="4656843"/>
              <a:ext cx="1125958" cy="663877"/>
              <a:chOff x="4410594" y="1539187"/>
              <a:chExt cx="3419163" cy="1510680"/>
            </a:xfrm>
          </p:grpSpPr>
          <p:pic>
            <p:nvPicPr>
              <p:cNvPr id="54" name="Picture 4"/>
              <p:cNvPicPr>
                <a:picLocks noChangeAspect="1" noChangeArrowheads="1"/>
              </p:cNvPicPr>
              <p:nvPr/>
            </p:nvPicPr>
            <p:blipFill rotWithShape="1">
              <a:blip r:embed="rId5" cstate="email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bright="21000" contrast="2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673"/>
              <a:stretch/>
            </p:blipFill>
            <p:spPr bwMode="auto">
              <a:xfrm>
                <a:off x="4410594" y="1539187"/>
                <a:ext cx="3419163" cy="15106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5" name="Picture 4"/>
              <p:cNvPicPr>
                <a:picLocks noChangeAspect="1" noChangeArrowheads="1"/>
              </p:cNvPicPr>
              <p:nvPr/>
            </p:nvPicPr>
            <p:blipFill rotWithShape="1">
              <a:blip r:embed="rId7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780" t="55952" r="58685" b="37345"/>
              <a:stretch/>
            </p:blipFill>
            <p:spPr bwMode="auto">
              <a:xfrm>
                <a:off x="5460232" y="2086779"/>
                <a:ext cx="424163" cy="10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44" name="Picture 2" descr="C:\Users\Siltron\Desktop\SK기념관_SK실트론\대표사진15.png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10000" contrast="27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5666" y="6034967"/>
              <a:ext cx="1125957" cy="7168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5" name="Rectangle 182"/>
            <p:cNvSpPr>
              <a:spLocks noChangeArrowheads="1"/>
            </p:cNvSpPr>
            <p:nvPr/>
          </p:nvSpPr>
          <p:spPr bwMode="gray">
            <a:xfrm>
              <a:off x="4671706" y="4658021"/>
              <a:ext cx="1645704" cy="30066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r>
                <a:rPr lang="en-US" altLang="ko-KR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n-ea"/>
                </a:rPr>
                <a:t>200㎜ Growing</a:t>
              </a:r>
            </a:p>
            <a:p>
              <a:r>
                <a:rPr lang="en-US" altLang="ko-KR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n-ea"/>
                </a:rPr>
                <a:t>R&amp;D Center</a:t>
              </a:r>
            </a:p>
          </p:txBody>
        </p:sp>
        <p:sp>
          <p:nvSpPr>
            <p:cNvPr id="46" name="Text Box 170"/>
            <p:cNvSpPr txBox="1">
              <a:spLocks noChangeArrowheads="1"/>
            </p:cNvSpPr>
            <p:nvPr/>
          </p:nvSpPr>
          <p:spPr bwMode="gray">
            <a:xfrm>
              <a:off x="3948862" y="4678896"/>
              <a:ext cx="660893" cy="2498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ko-KR" altLang="en-US" b="1" spc="-1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n-ea"/>
                </a:rPr>
                <a:t>구미 </a:t>
              </a:r>
              <a:r>
                <a:rPr lang="en-US" altLang="ko-KR" b="1" spc="-1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n-ea"/>
                </a:rPr>
                <a:t>1</a:t>
              </a:r>
              <a:r>
                <a:rPr lang="ko-KR" altLang="en-US" b="1" spc="-1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n-ea"/>
                </a:rPr>
                <a:t>공장</a:t>
              </a:r>
              <a:endParaRPr lang="en-US" altLang="ko-KR" b="1" u="sng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F2030"/>
                </a:solidFill>
                <a:latin typeface="+mn-ea"/>
              </a:endParaRPr>
            </a:p>
          </p:txBody>
        </p:sp>
        <p:sp>
          <p:nvSpPr>
            <p:cNvPr id="47" name="Rectangle 183"/>
            <p:cNvSpPr>
              <a:spLocks noChangeArrowheads="1"/>
            </p:cNvSpPr>
            <p:nvPr/>
          </p:nvSpPr>
          <p:spPr bwMode="gray">
            <a:xfrm>
              <a:off x="4671706" y="5346240"/>
              <a:ext cx="1645704" cy="27154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r>
                <a:rPr lang="en-US" altLang="ko-KR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n-ea"/>
                </a:rPr>
                <a:t>200㎜ </a:t>
              </a:r>
              <a:r>
                <a:rPr lang="en-US" altLang="ko-KR" dirty="0" err="1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n-ea"/>
                </a:rPr>
                <a:t>Wafering</a:t>
              </a:r>
              <a:endParaRPr lang="en-US" altLang="ko-KR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n-ea"/>
              </a:endParaRPr>
            </a:p>
          </p:txBody>
        </p:sp>
        <p:sp>
          <p:nvSpPr>
            <p:cNvPr id="48" name="Text Box 167"/>
            <p:cNvSpPr txBox="1">
              <a:spLocks noChangeArrowheads="1"/>
            </p:cNvSpPr>
            <p:nvPr/>
          </p:nvSpPr>
          <p:spPr bwMode="gray">
            <a:xfrm>
              <a:off x="3948862" y="5346240"/>
              <a:ext cx="660893" cy="2498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ko-KR" altLang="en-US" b="1" spc="-1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n-ea"/>
                </a:rPr>
                <a:t>구미 </a:t>
              </a:r>
              <a:r>
                <a:rPr lang="en-US" altLang="ko-KR" b="1" spc="-1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n-ea"/>
                </a:rPr>
                <a:t>2</a:t>
              </a:r>
              <a:r>
                <a:rPr lang="ko-KR" altLang="en-US" b="1" spc="-1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n-ea"/>
                </a:rPr>
                <a:t>공장</a:t>
              </a:r>
              <a:endParaRPr lang="en-US" altLang="ko-KR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n-ea"/>
              </a:endParaRPr>
            </a:p>
          </p:txBody>
        </p:sp>
        <p:sp>
          <p:nvSpPr>
            <p:cNvPr id="49" name="Rectangle 184"/>
            <p:cNvSpPr>
              <a:spLocks noChangeArrowheads="1"/>
            </p:cNvSpPr>
            <p:nvPr/>
          </p:nvSpPr>
          <p:spPr bwMode="gray">
            <a:xfrm>
              <a:off x="4671706" y="6061338"/>
              <a:ext cx="1453465" cy="62542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r>
                <a:rPr lang="en-US" altLang="ko-KR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n-ea"/>
                </a:rPr>
                <a:t>300㎜ Growing</a:t>
              </a:r>
              <a:br>
                <a:rPr lang="en-US" altLang="ko-KR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n-ea"/>
                </a:rPr>
              </a:br>
              <a:r>
                <a:rPr lang="en-US" altLang="ko-KR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n-ea"/>
                </a:rPr>
                <a:t>        / </a:t>
              </a:r>
              <a:r>
                <a:rPr lang="en-US" altLang="ko-KR" dirty="0" err="1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n-ea"/>
                </a:rPr>
                <a:t>Wafering</a:t>
              </a:r>
              <a:endParaRPr lang="en-US" altLang="ko-KR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n-ea"/>
              </a:endParaRPr>
            </a:p>
            <a:p>
              <a:r>
                <a:rPr lang="en-US" altLang="ko-KR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n-ea"/>
                </a:rPr>
                <a:t>200㎜ </a:t>
              </a:r>
              <a:r>
                <a:rPr lang="en-US" altLang="en-US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n-ea"/>
                </a:rPr>
                <a:t>E</a:t>
              </a:r>
              <a:r>
                <a:rPr lang="en-US" altLang="ko-KR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n-ea"/>
                </a:rPr>
                <a:t>PI</a:t>
              </a:r>
            </a:p>
            <a:p>
              <a:r>
                <a:rPr lang="en-US" altLang="ko-KR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n-ea"/>
                </a:rPr>
                <a:t>300㎜ </a:t>
              </a:r>
              <a:r>
                <a:rPr lang="en-US" altLang="en-US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n-ea"/>
                </a:rPr>
                <a:t>E</a:t>
              </a:r>
              <a:r>
                <a:rPr lang="en-US" altLang="ko-KR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n-ea"/>
                </a:rPr>
                <a:t>PI</a:t>
              </a:r>
            </a:p>
            <a:p>
              <a:endParaRPr lang="en-US" altLang="ko-KR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n-ea"/>
              </a:endParaRPr>
            </a:p>
          </p:txBody>
        </p:sp>
        <p:sp>
          <p:nvSpPr>
            <p:cNvPr id="50" name="Text Box 168"/>
            <p:cNvSpPr txBox="1">
              <a:spLocks noChangeArrowheads="1"/>
            </p:cNvSpPr>
            <p:nvPr/>
          </p:nvSpPr>
          <p:spPr bwMode="gray">
            <a:xfrm>
              <a:off x="3948862" y="6061338"/>
              <a:ext cx="660893" cy="2498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ko-KR" altLang="en-US" b="1" spc="-1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n-ea"/>
                </a:rPr>
                <a:t>구미 </a:t>
              </a:r>
              <a:r>
                <a:rPr lang="en-US" altLang="ko-KR" b="1" spc="-1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n-ea"/>
                </a:rPr>
                <a:t>3</a:t>
              </a:r>
              <a:r>
                <a:rPr lang="ko-KR" altLang="en-US" b="1" spc="-1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n-ea"/>
                </a:rPr>
                <a:t>공장</a:t>
              </a:r>
              <a:endParaRPr lang="en-US" altLang="ko-KR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n-ea"/>
              </a:endParaRPr>
            </a:p>
          </p:txBody>
        </p:sp>
        <p:sp>
          <p:nvSpPr>
            <p:cNvPr id="51" name="Line 65"/>
            <p:cNvSpPr>
              <a:spLocks noChangeShapeType="1"/>
            </p:cNvSpPr>
            <p:nvPr/>
          </p:nvSpPr>
          <p:spPr bwMode="auto">
            <a:xfrm>
              <a:off x="4058907" y="5320720"/>
              <a:ext cx="2852717" cy="0"/>
            </a:xfrm>
            <a:prstGeom prst="line">
              <a:avLst/>
            </a:prstGeom>
            <a:ln>
              <a:solidFill>
                <a:srgbClr val="939598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endParaRPr lang="ko-KR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Tahoma" panose="020B0604030504040204" pitchFamily="34" charset="0"/>
                <a:ea typeface="맑은 고딕" panose="020B0503020000020004" pitchFamily="50" charset="-127"/>
              </a:endParaRPr>
            </a:p>
          </p:txBody>
        </p:sp>
        <p:sp>
          <p:nvSpPr>
            <p:cNvPr id="52" name="Line 65"/>
            <p:cNvSpPr>
              <a:spLocks noChangeShapeType="1"/>
            </p:cNvSpPr>
            <p:nvPr/>
          </p:nvSpPr>
          <p:spPr bwMode="auto">
            <a:xfrm>
              <a:off x="4058907" y="6019856"/>
              <a:ext cx="2852717" cy="0"/>
            </a:xfrm>
            <a:prstGeom prst="line">
              <a:avLst/>
            </a:prstGeom>
            <a:ln>
              <a:solidFill>
                <a:srgbClr val="939598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endParaRPr lang="ko-KR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Tahoma" panose="020B0604030504040204" pitchFamily="34" charset="0"/>
                <a:ea typeface="맑은 고딕" panose="020B0503020000020004" pitchFamily="50" charset="-127"/>
              </a:endParaRPr>
            </a:p>
          </p:txBody>
        </p:sp>
        <p:sp>
          <p:nvSpPr>
            <p:cNvPr id="53" name="Line 65"/>
            <p:cNvSpPr>
              <a:spLocks noChangeShapeType="1"/>
            </p:cNvSpPr>
            <p:nvPr/>
          </p:nvSpPr>
          <p:spPr bwMode="auto">
            <a:xfrm>
              <a:off x="4058906" y="4634060"/>
              <a:ext cx="2852717" cy="0"/>
            </a:xfrm>
            <a:prstGeom prst="line">
              <a:avLst/>
            </a:prstGeom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endParaRPr lang="ko-KR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Tahoma" panose="020B0604030504040204" pitchFamily="34" charset="0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56" name="그룹 55"/>
          <p:cNvGrpSpPr/>
          <p:nvPr/>
        </p:nvGrpSpPr>
        <p:grpSpPr>
          <a:xfrm>
            <a:off x="423944" y="1947030"/>
            <a:ext cx="3764490" cy="4138162"/>
            <a:chOff x="1702137" y="4807197"/>
            <a:chExt cx="2104129" cy="2326088"/>
          </a:xfrm>
        </p:grpSpPr>
        <p:grpSp>
          <p:nvGrpSpPr>
            <p:cNvPr id="57" name="그룹 56"/>
            <p:cNvGrpSpPr/>
            <p:nvPr/>
          </p:nvGrpSpPr>
          <p:grpSpPr>
            <a:xfrm>
              <a:off x="3041685" y="4830226"/>
              <a:ext cx="764581" cy="763631"/>
              <a:chOff x="3520266" y="3088099"/>
              <a:chExt cx="764581" cy="763631"/>
            </a:xfrm>
          </p:grpSpPr>
          <p:sp>
            <p:nvSpPr>
              <p:cNvPr id="66" name="Oval 32"/>
              <p:cNvSpPr>
                <a:spLocks noChangeArrowheads="1"/>
              </p:cNvSpPr>
              <p:nvPr/>
            </p:nvSpPr>
            <p:spPr bwMode="auto">
              <a:xfrm>
                <a:off x="3520266" y="3088099"/>
                <a:ext cx="764581" cy="76363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lang="en-US" altLang="ko-KR" sz="900" b="1" spc="-50" dirty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Gill Sans MT" panose="020B0502020104020203" pitchFamily="34" charset="0"/>
                </a:endParaRPr>
              </a:p>
            </p:txBody>
          </p:sp>
          <p:sp>
            <p:nvSpPr>
              <p:cNvPr id="67" name="Oval 32"/>
              <p:cNvSpPr>
                <a:spLocks noChangeArrowheads="1"/>
              </p:cNvSpPr>
              <p:nvPr/>
            </p:nvSpPr>
            <p:spPr bwMode="auto">
              <a:xfrm>
                <a:off x="3548773" y="3120660"/>
                <a:ext cx="703018" cy="70214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ko-KR" altLang="en-US" sz="1600" b="1" spc="-15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latin typeface="+mn-ea"/>
                  </a:rPr>
                  <a:t>구미</a:t>
                </a:r>
                <a:endParaRPr lang="en-US" altLang="ko-KR" sz="1600" b="1" spc="-1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n-ea"/>
                </a:endParaRPr>
              </a:p>
              <a:p>
                <a:pPr algn="ctr"/>
                <a:r>
                  <a:rPr lang="en-US" altLang="ko-KR" sz="1600" b="1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latin typeface="+mn-ea"/>
                  </a:rPr>
                  <a:t>1~3</a:t>
                </a:r>
                <a:r>
                  <a:rPr lang="ko-KR" altLang="en-US" sz="1600" b="1" spc="-15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latin typeface="+mn-ea"/>
                  </a:rPr>
                  <a:t>공장</a:t>
                </a:r>
                <a:endParaRPr lang="en-US" altLang="ko-KR" sz="1600" b="1" spc="-1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n-ea"/>
                </a:endParaRPr>
              </a:p>
            </p:txBody>
          </p:sp>
        </p:grpSp>
        <p:grpSp>
          <p:nvGrpSpPr>
            <p:cNvPr id="58" name="그룹 57"/>
            <p:cNvGrpSpPr/>
            <p:nvPr/>
          </p:nvGrpSpPr>
          <p:grpSpPr>
            <a:xfrm>
              <a:off x="1702137" y="4807197"/>
              <a:ext cx="1279889" cy="2326088"/>
              <a:chOff x="1571754" y="4227736"/>
              <a:chExt cx="1752819" cy="3185596"/>
            </a:xfrm>
          </p:grpSpPr>
          <p:pic>
            <p:nvPicPr>
              <p:cNvPr id="60" name="Picture 163"/>
              <p:cNvPicPr>
                <a:picLocks noChangeAspect="1" noChangeArrowheads="1"/>
              </p:cNvPicPr>
              <p:nvPr/>
            </p:nvPicPr>
            <p:blipFill>
              <a:blip r:embed="rId10" cstate="screen"/>
              <a:srcRect/>
              <a:stretch>
                <a:fillRect/>
              </a:stretch>
            </p:blipFill>
            <p:spPr bwMode="gray">
              <a:xfrm>
                <a:off x="1571754" y="4227736"/>
                <a:ext cx="1752819" cy="318559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</p:pic>
          <p:sp>
            <p:nvSpPr>
              <p:cNvPr id="61" name="Oval 175"/>
              <p:cNvSpPr>
                <a:spLocks noChangeAspect="1" noChangeArrowheads="1"/>
              </p:cNvSpPr>
              <p:nvPr/>
            </p:nvSpPr>
            <p:spPr bwMode="gray">
              <a:xfrm>
                <a:off x="2190146" y="4725703"/>
                <a:ext cx="92981" cy="90000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ko-KR" altLang="en-US" sz="1600">
                  <a:solidFill>
                    <a:schemeClr val="tx1">
                      <a:lumMod val="85000"/>
                      <a:lumOff val="15000"/>
                    </a:schemeClr>
                  </a:solidFill>
                  <a:latin typeface="Tahoma" panose="020B0604030504040204" pitchFamily="34" charset="0"/>
                  <a:ea typeface="맑은 고딕" panose="020B0503020000020004" pitchFamily="50" charset="-127"/>
                </a:endParaRPr>
              </a:p>
            </p:txBody>
          </p:sp>
          <p:sp>
            <p:nvSpPr>
              <p:cNvPr id="62" name="Text Box 180"/>
              <p:cNvSpPr txBox="1">
                <a:spLocks noChangeAspect="1" noChangeArrowheads="1"/>
              </p:cNvSpPr>
              <p:nvPr/>
            </p:nvSpPr>
            <p:spPr bwMode="gray">
              <a:xfrm>
                <a:off x="2613894" y="5499591"/>
                <a:ext cx="586591" cy="35827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/>
                <a:r>
                  <a:rPr lang="ko-KR" altLang="en-US" sz="1050" b="1" spc="-15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+mn-ea"/>
                  </a:rPr>
                  <a:t>구미</a:t>
                </a:r>
                <a:endParaRPr lang="en-US" altLang="ko-KR" sz="1050" b="1" spc="-1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+mn-ea"/>
                </a:endParaRPr>
              </a:p>
            </p:txBody>
          </p:sp>
          <p:sp>
            <p:nvSpPr>
              <p:cNvPr id="63" name="Text Box 180"/>
              <p:cNvSpPr txBox="1">
                <a:spLocks noChangeAspect="1" noChangeArrowheads="1"/>
              </p:cNvSpPr>
              <p:nvPr/>
            </p:nvSpPr>
            <p:spPr bwMode="gray">
              <a:xfrm>
                <a:off x="1977423" y="4804837"/>
                <a:ext cx="481215" cy="29505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/>
                <a:r>
                  <a:rPr lang="ko-KR" altLang="en-US" sz="800" b="1" spc="-15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+mn-ea"/>
                  </a:rPr>
                  <a:t>서울</a:t>
                </a:r>
                <a:endParaRPr lang="en-US" altLang="ko-KR" sz="800" b="1" spc="-15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+mn-ea"/>
                </a:endParaRPr>
              </a:p>
            </p:txBody>
          </p:sp>
          <p:sp>
            <p:nvSpPr>
              <p:cNvPr id="64" name="Oval 17"/>
              <p:cNvSpPr>
                <a:spLocks noChangeArrowheads="1"/>
              </p:cNvSpPr>
              <p:nvPr/>
            </p:nvSpPr>
            <p:spPr bwMode="auto">
              <a:xfrm flipH="1">
                <a:off x="2685143" y="5802923"/>
                <a:ext cx="121003" cy="121938"/>
              </a:xfrm>
              <a:prstGeom prst="ellipse">
                <a:avLst/>
              </a:prstGeom>
              <a:solidFill>
                <a:srgbClr val="D00E23"/>
              </a:solidFill>
              <a:ln>
                <a:solidFill>
                  <a:schemeClr val="bg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" name="Oval 17"/>
              <p:cNvSpPr>
                <a:spLocks noChangeArrowheads="1"/>
              </p:cNvSpPr>
              <p:nvPr/>
            </p:nvSpPr>
            <p:spPr bwMode="auto">
              <a:xfrm flipH="1">
                <a:off x="2177008" y="4714896"/>
                <a:ext cx="121003" cy="121938"/>
              </a:xfrm>
              <a:prstGeom prst="ellipse">
                <a:avLst/>
              </a:prstGeom>
              <a:solidFill>
                <a:srgbClr val="D00E23"/>
              </a:solidFill>
              <a:ln>
                <a:solidFill>
                  <a:schemeClr val="bg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cxnSp>
          <p:nvCxnSpPr>
            <p:cNvPr id="59" name="직선 연결선 58"/>
            <p:cNvCxnSpPr>
              <a:stCxn id="64" idx="1"/>
              <a:endCxn id="66" idx="3"/>
            </p:cNvCxnSpPr>
            <p:nvPr/>
          </p:nvCxnSpPr>
          <p:spPr>
            <a:xfrm flipV="1">
              <a:off x="2590537" y="5482026"/>
              <a:ext cx="563119" cy="488395"/>
            </a:xfrm>
            <a:prstGeom prst="line">
              <a:avLst/>
            </a:prstGeom>
            <a:ln>
              <a:solidFill>
                <a:srgbClr val="939598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9" name="모서리가 둥근 직사각형 118"/>
          <p:cNvSpPr/>
          <p:nvPr/>
        </p:nvSpPr>
        <p:spPr>
          <a:xfrm>
            <a:off x="4610284" y="4178898"/>
            <a:ext cx="5050747" cy="1974673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>
            <a:outerShdw dist="12700" dir="5400000" algn="t" rotWithShape="0">
              <a:schemeClr val="bg1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14400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40000"/>
              </a:lnSpc>
            </a:pPr>
            <a:r>
              <a:rPr lang="ko-KR" altLang="en-US" sz="14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/>
                </a:solidFill>
                <a:latin typeface="Gill Sans MT" panose="020B0502020104020203" pitchFamily="34" charset="0"/>
                <a:ea typeface="맑은 고딕" panose="020B0503020000020004" pitchFamily="50" charset="-127"/>
              </a:rPr>
              <a:t>실리콘 </a:t>
            </a:r>
            <a:r>
              <a:rPr lang="ko-KR" altLang="en-US" sz="1400" b="1" spc="-15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/>
                </a:solidFill>
                <a:latin typeface="Gill Sans MT" panose="020B0502020104020203" pitchFamily="34" charset="0"/>
                <a:ea typeface="맑은 고딕" panose="020B0503020000020004" pitchFamily="50" charset="-127"/>
              </a:rPr>
              <a:t>웨이퍼</a:t>
            </a:r>
            <a:r>
              <a:rPr lang="ko-KR" altLang="en-US" sz="14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/>
                </a:solidFill>
                <a:latin typeface="Gill Sans MT" panose="020B0502020104020203" pitchFamily="34" charset="0"/>
                <a:ea typeface="맑은 고딕" panose="020B0503020000020004" pitchFamily="50" charset="-127"/>
              </a:rPr>
              <a:t> </a:t>
            </a:r>
            <a:r>
              <a:rPr lang="en-US" altLang="ko-KR" sz="14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/>
                </a:solidFill>
                <a:latin typeface="Gill Sans MT" panose="020B0502020104020203" pitchFamily="34" charset="0"/>
                <a:ea typeface="맑은 고딕" panose="020B0503020000020004" pitchFamily="50" charset="-127"/>
              </a:rPr>
              <a:t>(</a:t>
            </a:r>
            <a:r>
              <a:rPr lang="ko-KR" altLang="en-US" sz="14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/>
                </a:solidFill>
                <a:latin typeface="Gill Sans MT" panose="020B0502020104020203" pitchFamily="34" charset="0"/>
                <a:ea typeface="맑은 고딕" panose="020B0503020000020004" pitchFamily="50" charset="-127"/>
              </a:rPr>
              <a:t>규소박판</a:t>
            </a:r>
            <a:r>
              <a:rPr lang="en-US" altLang="ko-KR" sz="14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/>
                </a:solidFill>
                <a:latin typeface="Gill Sans MT" panose="020B0502020104020203" pitchFamily="34" charset="0"/>
                <a:ea typeface="맑은 고딕" panose="020B0503020000020004" pitchFamily="50" charset="-127"/>
              </a:rPr>
              <a:t>) </a:t>
            </a:r>
            <a:r>
              <a:rPr lang="ko-KR" altLang="en-US" sz="14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/>
                </a:solidFill>
                <a:latin typeface="Gill Sans MT" panose="020B0502020104020203" pitchFamily="34" charset="0"/>
                <a:ea typeface="맑은 고딕" panose="020B0503020000020004" pitchFamily="50" charset="-127"/>
              </a:rPr>
              <a:t>제조 및 판매</a:t>
            </a:r>
            <a:endParaRPr lang="en-US" altLang="ko-KR" sz="1400" b="1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/>
              </a:solidFill>
              <a:latin typeface="Gill Sans MT" panose="020B0502020104020203" pitchFamily="34" charset="0"/>
              <a:ea typeface="맑은 고딕" panose="020B0503020000020004" pitchFamily="50" charset="-127"/>
            </a:endParaRPr>
          </a:p>
          <a:p>
            <a:pPr algn="just">
              <a:lnSpc>
                <a:spcPct val="140000"/>
              </a:lnSpc>
            </a:pPr>
            <a:endParaRPr lang="en-US" altLang="ko-KR" sz="1100" spc="-6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>
              <a:lnSpc>
                <a:spcPct val="140000"/>
              </a:lnSpc>
            </a:pPr>
            <a:r>
              <a:rPr lang="en-US" altLang="ko-KR" sz="1400" spc="-6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1983</a:t>
            </a:r>
            <a:r>
              <a:rPr lang="ko-KR" altLang="en-US" sz="1400" spc="-6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년 설립된 </a:t>
            </a:r>
            <a:r>
              <a:rPr lang="en-US" altLang="ko-KR" sz="1400" spc="-6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SK</a:t>
            </a:r>
            <a:r>
              <a:rPr lang="ko-KR" altLang="en-US" sz="1400" spc="-6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실트론은</a:t>
            </a:r>
            <a:r>
              <a:rPr lang="ko-KR" altLang="en-US" sz="1400" spc="-6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반도체의 핵심 원재료인 실리콘 </a:t>
            </a:r>
            <a:r>
              <a:rPr lang="ko-KR" altLang="en-US" sz="1400" spc="-6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웨이퍼</a:t>
            </a:r>
            <a:r>
              <a:rPr lang="en-US" altLang="ko-KR" sz="1400" spc="-6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(Silicon Wafer)</a:t>
            </a:r>
            <a:r>
              <a:rPr lang="ko-KR" altLang="en-US" sz="1400" spc="-6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를 생산</a:t>
            </a:r>
            <a:r>
              <a:rPr lang="en-US" altLang="ko-KR" sz="1400" spc="-6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spc="-6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삼성전자</a:t>
            </a:r>
            <a:r>
              <a:rPr lang="en-US" altLang="ko-KR" sz="1400" spc="-6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SK</a:t>
            </a:r>
            <a:r>
              <a:rPr lang="ko-KR" altLang="en-US" sz="1400" spc="-6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하이닉스</a:t>
            </a:r>
            <a:r>
              <a:rPr lang="en-US" altLang="ko-KR" sz="1400" spc="-6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spc="-6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마이크론</a:t>
            </a:r>
            <a:r>
              <a:rPr lang="en-US" altLang="ko-KR" sz="1400" spc="-6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spc="-6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인텔</a:t>
            </a:r>
            <a:r>
              <a:rPr lang="en-US" altLang="ko-KR" sz="1400" spc="-6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TSMC </a:t>
            </a:r>
            <a:r>
              <a:rPr lang="ko-KR" altLang="en-US" sz="1400" spc="-6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등 세계 유수의 반도체 회사에게 판매하는 반도체 소재 </a:t>
            </a:r>
            <a:r>
              <a:rPr lang="ko-KR" altLang="en-US" sz="1400" spc="-6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전문기업입니다</a:t>
            </a:r>
            <a:r>
              <a:rPr lang="en-US" altLang="ko-KR" sz="1400" spc="-6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100" spc="-6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37314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153"/>
          <p:cNvSpPr>
            <a:spLocks noChangeArrowheads="1"/>
          </p:cNvSpPr>
          <p:nvPr/>
        </p:nvSpPr>
        <p:spPr bwMode="auto">
          <a:xfrm>
            <a:off x="255097" y="330022"/>
            <a:ext cx="7050577" cy="5355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24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일반현황</a:t>
            </a:r>
            <a:r>
              <a:rPr lang="en-US" altLang="ko-KR" sz="24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_</a:t>
            </a:r>
            <a:r>
              <a:rPr lang="ko-KR" altLang="en-US" sz="24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회사 소개</a:t>
            </a:r>
            <a:endParaRPr lang="ko-KR" altLang="en-US" sz="2400" dirty="0">
              <a:solidFill>
                <a:prstClr val="black"/>
              </a:solidFill>
              <a:latin typeface="Tahoma" panose="020B0604030504040204" pitchFamily="34" charset="0"/>
              <a:ea typeface="맑은 고딕" panose="020B0503020000020004" pitchFamily="50" charset="-127"/>
              <a:cs typeface="Tahoma" panose="020B0604030504040204" pitchFamily="34" charset="0"/>
            </a:endParaRPr>
          </a:p>
        </p:txBody>
      </p:sp>
      <p:sp>
        <p:nvSpPr>
          <p:cNvPr id="30" name="Line 7"/>
          <p:cNvSpPr>
            <a:spLocks noChangeShapeType="1"/>
          </p:cNvSpPr>
          <p:nvPr/>
        </p:nvSpPr>
        <p:spPr bwMode="auto">
          <a:xfrm>
            <a:off x="4611694" y="895805"/>
            <a:ext cx="5259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 dirty="0">
              <a:latin typeface="HY바다M" panose="02030600000101010101" pitchFamily="18" charset="-127"/>
            </a:endParaRPr>
          </a:p>
        </p:txBody>
      </p:sp>
      <p:sp>
        <p:nvSpPr>
          <p:cNvPr id="31" name="Line 8"/>
          <p:cNvSpPr>
            <a:spLocks noChangeShapeType="1"/>
          </p:cNvSpPr>
          <p:nvPr/>
        </p:nvSpPr>
        <p:spPr bwMode="auto">
          <a:xfrm flipV="1">
            <a:off x="34931" y="895805"/>
            <a:ext cx="47466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 dirty="0">
              <a:latin typeface="HY바다M" panose="02030600000101010101" pitchFamily="18" charset="-127"/>
            </a:endParaRPr>
          </a:p>
        </p:txBody>
      </p:sp>
      <p:grpSp>
        <p:nvGrpSpPr>
          <p:cNvPr id="32" name="그룹 31"/>
          <p:cNvGrpSpPr/>
          <p:nvPr/>
        </p:nvGrpSpPr>
        <p:grpSpPr>
          <a:xfrm>
            <a:off x="6281827" y="-6689"/>
            <a:ext cx="3637325" cy="470850"/>
            <a:chOff x="6079698" y="2936"/>
            <a:chExt cx="3637325" cy="470850"/>
          </a:xfrm>
        </p:grpSpPr>
        <p:sp>
          <p:nvSpPr>
            <p:cNvPr id="33" name="오각형 32"/>
            <p:cNvSpPr/>
            <p:nvPr/>
          </p:nvSpPr>
          <p:spPr>
            <a:xfrm>
              <a:off x="6079698" y="22212"/>
              <a:ext cx="1029190" cy="427870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>
                  <a:latin typeface="+mn-ea"/>
                </a:rPr>
                <a:t>일반현황</a:t>
              </a:r>
            </a:p>
          </p:txBody>
        </p:sp>
        <p:sp>
          <p:nvSpPr>
            <p:cNvPr id="34" name="갈매기형 수장 33"/>
            <p:cNvSpPr/>
            <p:nvPr/>
          </p:nvSpPr>
          <p:spPr>
            <a:xfrm>
              <a:off x="6977249" y="15117"/>
              <a:ext cx="996554" cy="440466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5" name="갈매기형 수장 34"/>
            <p:cNvSpPr/>
            <p:nvPr/>
          </p:nvSpPr>
          <p:spPr>
            <a:xfrm>
              <a:off x="7821344" y="23266"/>
              <a:ext cx="996554" cy="440466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6" name="갈매기형 수장 35"/>
            <p:cNvSpPr/>
            <p:nvPr/>
          </p:nvSpPr>
          <p:spPr>
            <a:xfrm>
              <a:off x="8667009" y="23266"/>
              <a:ext cx="996554" cy="440466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077936" y="2936"/>
              <a:ext cx="7951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활동계획</a:t>
              </a:r>
              <a:endParaRPr lang="en-US" altLang="ko-KR">
                <a:solidFill>
                  <a:schemeClr val="bg1"/>
                </a:solidFill>
                <a:latin typeface="+mn-ea"/>
                <a:ea typeface="+mn-ea"/>
              </a:endParaRPr>
            </a:p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실행내용</a:t>
              </a:r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7959827" y="12121"/>
              <a:ext cx="890839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주요성과</a:t>
              </a:r>
              <a:endParaRPr lang="en-US" altLang="ko-KR">
                <a:solidFill>
                  <a:schemeClr val="bg1"/>
                </a:solidFill>
                <a:latin typeface="+mn-ea"/>
                <a:ea typeface="+mn-ea"/>
              </a:endParaRPr>
            </a:p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   평가</a:t>
              </a:r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8826184" y="86106"/>
              <a:ext cx="890839" cy="27699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향후계획</a:t>
              </a:r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0" y="1297197"/>
            <a:ext cx="9758205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0">
              <a:lnSpc>
                <a:spcPts val="2300"/>
              </a:lnSpc>
            </a:pPr>
            <a:r>
              <a:rPr lang="ko-KR" altLang="en-US" sz="15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실리콘 </a:t>
            </a:r>
            <a:r>
              <a:rPr lang="ko-KR" altLang="en-US" sz="1500" spc="-15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웨이퍼는</a:t>
            </a:r>
            <a:r>
              <a:rPr lang="en-US" altLang="ko-KR" sz="15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5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일본</a:t>
            </a:r>
            <a:r>
              <a:rPr lang="en-US" altLang="ko-KR" sz="15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5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독일 등 소수기업만이 제조 기술을 보유한</a:t>
            </a:r>
            <a:r>
              <a:rPr lang="en-US" altLang="ko-KR" sz="15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5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기술</a:t>
            </a:r>
            <a:r>
              <a:rPr lang="en-US" altLang="ko-KR" sz="15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5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진입 장벽이 높은 분야로</a:t>
            </a:r>
            <a:r>
              <a:rPr lang="en-US" altLang="ko-KR" sz="15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endParaRPr lang="en-US" altLang="ko-KR" sz="15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 latinLnBrk="0">
              <a:lnSpc>
                <a:spcPts val="2300"/>
              </a:lnSpc>
            </a:pPr>
            <a:r>
              <a:rPr lang="en-US" altLang="ko-KR" sz="15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SK</a:t>
            </a:r>
            <a:r>
              <a:rPr lang="ko-KR" altLang="en-US" sz="1500" spc="-15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실트론은</a:t>
            </a:r>
            <a:r>
              <a:rPr lang="ko-KR" altLang="en-US" sz="15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5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세계 최고 수준의 결정도 </a:t>
            </a:r>
            <a:r>
              <a:rPr lang="en-US" altLang="ko-KR" sz="900" b="1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Gill Sans MT" panose="020B0502020104020203" pitchFamily="34" charset="0"/>
                <a:ea typeface="맑은 고딕" panose="020B0503020000020004" pitchFamily="50" charset="-127"/>
              </a:rPr>
              <a:t>Crystal defects free</a:t>
            </a:r>
            <a:r>
              <a:rPr lang="en-US" altLang="ko-KR" sz="1000" b="1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en-US" altLang="ko-KR" sz="15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5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청결도 </a:t>
            </a:r>
            <a:r>
              <a:rPr lang="en-US" altLang="ko-KR" sz="900" b="1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Gill Sans MT" panose="020B0502020104020203" pitchFamily="34" charset="0"/>
                <a:ea typeface="맑은 고딕" panose="020B0503020000020004" pitchFamily="50" charset="-127"/>
              </a:rPr>
              <a:t>20nm size particles control</a:t>
            </a:r>
            <a:r>
              <a:rPr lang="en-US" altLang="ko-KR" sz="1000" b="1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5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평탄도 </a:t>
            </a:r>
            <a:r>
              <a:rPr lang="en-US" altLang="ko-KR" sz="900" b="1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Gill Sans MT" panose="020B0502020104020203" pitchFamily="34" charset="0"/>
                <a:ea typeface="맑은 고딕" panose="020B0503020000020004" pitchFamily="50" charset="-127"/>
              </a:rPr>
              <a:t>Super Flat Surface control</a:t>
            </a:r>
          </a:p>
          <a:p>
            <a:pPr algn="ctr" latinLnBrk="0">
              <a:lnSpc>
                <a:spcPts val="2300"/>
              </a:lnSpc>
            </a:pPr>
            <a:r>
              <a:rPr lang="ko-KR" altLang="en-US" sz="15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기술력을 바탕으로 </a:t>
            </a:r>
            <a:r>
              <a:rPr lang="ko-KR" altLang="en-US" sz="1500" b="1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국내 기업으로는 유일하게 글로벌 반도체 기업에 제품을 공급</a:t>
            </a:r>
            <a:r>
              <a:rPr lang="ko-KR" altLang="en-US" sz="15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하고 있습니다</a:t>
            </a:r>
            <a:r>
              <a:rPr lang="en-US" altLang="ko-KR" sz="15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grpSp>
        <p:nvGrpSpPr>
          <p:cNvPr id="82" name="그룹 81"/>
          <p:cNvGrpSpPr/>
          <p:nvPr/>
        </p:nvGrpSpPr>
        <p:grpSpPr>
          <a:xfrm>
            <a:off x="672073" y="4792687"/>
            <a:ext cx="8306397" cy="1902388"/>
            <a:chOff x="266703" y="4767300"/>
            <a:chExt cx="10050741" cy="1902388"/>
          </a:xfrm>
        </p:grpSpPr>
        <p:pic>
          <p:nvPicPr>
            <p:cNvPr id="83" name="Picture 1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80217" y="4883567"/>
              <a:ext cx="487744" cy="4826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4" name="Picture 27" descr="intel mpu에 대한 이미지 검색결과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810" r="44690"/>
            <a:stretch/>
          </p:blipFill>
          <p:spPr bwMode="auto">
            <a:xfrm>
              <a:off x="6931618" y="4889492"/>
              <a:ext cx="514081" cy="477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6" name="TextBox 85"/>
            <p:cNvSpPr txBox="1"/>
            <p:nvPr/>
          </p:nvSpPr>
          <p:spPr>
            <a:xfrm>
              <a:off x="7617229" y="5358691"/>
              <a:ext cx="4876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000" b="1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Gill Sans MT" panose="020B0502020104020203" pitchFamily="34" charset="0"/>
                </a:rPr>
                <a:t>MPU</a:t>
              </a:r>
              <a:endParaRPr lang="ko-KR" altLang="en-US" sz="1000" b="1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Gill Sans MT" panose="020B0502020104020203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820110" y="5225341"/>
              <a:ext cx="50847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ko-KR"/>
              </a:defPPr>
              <a:lvl1pPr>
                <a:defRPr sz="1400" b="1"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solidFill>
                    <a:schemeClr val="bg1"/>
                  </a:solidFill>
                </a:defRPr>
              </a:lvl1pPr>
            </a:lstStyle>
            <a:p>
              <a:pPr algn="ctr"/>
              <a:r>
                <a:rPr lang="en-US" altLang="ko-KR" sz="10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/>
                  </a:solidFill>
                  <a:latin typeface="Gill Sans MT" panose="020B0502020104020203" pitchFamily="34" charset="0"/>
                </a:rPr>
                <a:t>Logic</a:t>
              </a:r>
            </a:p>
            <a:p>
              <a:pPr algn="ctr"/>
              <a:r>
                <a:rPr lang="en-US" altLang="ko-KR" sz="10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/>
                  </a:solidFill>
                  <a:latin typeface="Gill Sans MT" panose="020B0502020104020203" pitchFamily="34" charset="0"/>
                </a:rPr>
                <a:t>(AP)</a:t>
              </a:r>
              <a:endParaRPr lang="ko-KR" altLang="en-US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/>
                </a:solidFill>
                <a:latin typeface="Gill Sans MT" panose="020B0502020104020203" pitchFamily="34" charset="0"/>
              </a:endParaRPr>
            </a:p>
          </p:txBody>
        </p:sp>
        <p:pic>
          <p:nvPicPr>
            <p:cNvPr id="88" name="Picture 31" descr="cmos image sensor에 대한 이미지 검색결과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001" t="15240" r="21981" b="13901"/>
            <a:stretch/>
          </p:blipFill>
          <p:spPr bwMode="auto">
            <a:xfrm>
              <a:off x="9321788" y="4854195"/>
              <a:ext cx="478495" cy="4781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9" name="TextBox 88"/>
            <p:cNvSpPr txBox="1"/>
            <p:nvPr/>
          </p:nvSpPr>
          <p:spPr>
            <a:xfrm>
              <a:off x="9903641" y="5358691"/>
              <a:ext cx="40427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ko-KR"/>
              </a:defPPr>
              <a:lvl1pPr algn="ctr">
                <a:defRPr sz="1000" b="1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Gill Sans MT" panose="020B0502020104020203" pitchFamily="34" charset="0"/>
                </a:defRPr>
              </a:lvl1pPr>
            </a:lstStyle>
            <a:p>
              <a:r>
                <a:rPr lang="en-US" altLang="ko-KR" dirty="0"/>
                <a:t>CIS</a:t>
              </a:r>
              <a:endParaRPr lang="ko-KR" altLang="en-US" dirty="0"/>
            </a:p>
          </p:txBody>
        </p:sp>
        <p:pic>
          <p:nvPicPr>
            <p:cNvPr id="90" name="Picture 6"/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2381" b="98810" l="1099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294" r="2294"/>
            <a:stretch/>
          </p:blipFill>
          <p:spPr bwMode="auto">
            <a:xfrm>
              <a:off x="6873280" y="5962994"/>
              <a:ext cx="608673" cy="561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1" name="TextBox 90"/>
            <p:cNvSpPr txBox="1"/>
            <p:nvPr/>
          </p:nvSpPr>
          <p:spPr>
            <a:xfrm>
              <a:off x="7549101" y="6269578"/>
              <a:ext cx="62388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000" b="1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Gill Sans MT" panose="020B0502020104020203" pitchFamily="34" charset="0"/>
                </a:rPr>
                <a:t>Analog</a:t>
              </a:r>
            </a:p>
            <a:p>
              <a:pPr algn="ctr"/>
              <a:r>
                <a:rPr lang="en-US" altLang="ko-KR" sz="1000" b="1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Gill Sans MT" panose="020B0502020104020203" pitchFamily="34" charset="0"/>
                </a:rPr>
                <a:t>(PMIC)</a:t>
              </a:r>
              <a:endParaRPr lang="ko-KR" altLang="en-US" sz="1000" b="1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Gill Sans MT" panose="020B0502020104020203" pitchFamily="34" charset="0"/>
              </a:endParaRPr>
            </a:p>
          </p:txBody>
        </p:sp>
        <p:pic>
          <p:nvPicPr>
            <p:cNvPr id="92" name="Picture 3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30524" y="5996255"/>
              <a:ext cx="640027" cy="55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3" name="TextBox 92"/>
            <p:cNvSpPr txBox="1"/>
            <p:nvPr/>
          </p:nvSpPr>
          <p:spPr>
            <a:xfrm>
              <a:off x="8791380" y="6269578"/>
              <a:ext cx="6912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ko-KR"/>
              </a:defPPr>
              <a:lvl1pPr>
                <a:defRPr sz="1400" b="1"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solidFill>
                    <a:schemeClr val="bg1"/>
                  </a:solidFill>
                </a:defRPr>
              </a:lvl1pPr>
            </a:lstStyle>
            <a:p>
              <a:pPr algn="ctr"/>
              <a:r>
                <a:rPr lang="en-US" altLang="ko-KR" sz="10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/>
                  </a:solidFill>
                  <a:latin typeface="Gill Sans MT" panose="020B0502020104020203" pitchFamily="34" charset="0"/>
                </a:rPr>
                <a:t>Power</a:t>
              </a:r>
            </a:p>
            <a:p>
              <a:pPr algn="ctr"/>
              <a:r>
                <a:rPr lang="en-US" altLang="ko-KR" sz="10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/>
                  </a:solidFill>
                  <a:latin typeface="Gill Sans MT" panose="020B0502020104020203" pitchFamily="34" charset="0"/>
                </a:rPr>
                <a:t>Discrete</a:t>
              </a:r>
              <a:endParaRPr lang="ko-KR" altLang="en-US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/>
                </a:solidFill>
                <a:latin typeface="Gill Sans MT" panose="020B0502020104020203" pitchFamily="34" charset="0"/>
              </a:endParaRPr>
            </a:p>
          </p:txBody>
        </p:sp>
        <p:pic>
          <p:nvPicPr>
            <p:cNvPr id="94" name="Picture 11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2000" b="94000" l="8661" r="9370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53661" y="5962994"/>
              <a:ext cx="588962" cy="463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5" name="TextBox 94"/>
            <p:cNvSpPr txBox="1"/>
            <p:nvPr/>
          </p:nvSpPr>
          <p:spPr>
            <a:xfrm>
              <a:off x="9913166" y="6423467"/>
              <a:ext cx="40427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ko-KR"/>
              </a:defPPr>
              <a:lvl1pPr>
                <a:defRPr sz="1400" b="1"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solidFill>
                    <a:schemeClr val="bg1"/>
                  </a:solidFill>
                </a:defRPr>
              </a:lvl1pPr>
            </a:lstStyle>
            <a:p>
              <a:pPr algn="ctr"/>
              <a:r>
                <a:rPr lang="en-US" altLang="ko-KR" sz="10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/>
                  </a:solidFill>
                  <a:latin typeface="Gill Sans MT" panose="020B0502020104020203" pitchFamily="34" charset="0"/>
                </a:rPr>
                <a:t>CIS</a:t>
              </a:r>
              <a:endParaRPr lang="ko-KR" altLang="en-US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/>
                </a:solidFill>
                <a:latin typeface="Gill Sans MT" panose="020B0502020104020203" pitchFamily="34" charset="0"/>
              </a:endParaRPr>
            </a:p>
          </p:txBody>
        </p:sp>
        <p:pic>
          <p:nvPicPr>
            <p:cNvPr id="96" name="Picture 4" descr="\\10.150.6.48\sv기획팀\03.대내외 홍보\02.홈페이지\2019 홈페이지 리뉴얼\★★★2019 홈페이지 리뉴얼 업체선정 발표자료_(10시)\시안\B\B_02_640_MAIN_002.jpg"/>
            <p:cNvPicPr>
              <a:picLocks noChangeAspect="1" noChangeArrowheads="1"/>
            </p:cNvPicPr>
            <p:nvPr/>
          </p:nvPicPr>
          <p:blipFill rotWithShape="1">
            <a:blip r:embed="rId11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083" b="76506"/>
            <a:stretch/>
          </p:blipFill>
          <p:spPr bwMode="auto">
            <a:xfrm>
              <a:off x="266703" y="4767300"/>
              <a:ext cx="5219859" cy="18176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97" name="직선 연결선 96"/>
            <p:cNvCxnSpPr/>
            <p:nvPr/>
          </p:nvCxnSpPr>
          <p:spPr>
            <a:xfrm>
              <a:off x="6919119" y="5722406"/>
              <a:ext cx="3152938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TextBox 70"/>
            <p:cNvSpPr txBox="1">
              <a:spLocks noChangeAspect="1" noChangeArrowheads="1"/>
            </p:cNvSpPr>
            <p:nvPr/>
          </p:nvSpPr>
          <p:spPr bwMode="auto">
            <a:xfrm>
              <a:off x="5678864" y="4964513"/>
              <a:ext cx="7920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1600" b="1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F2030"/>
                  </a:solidFill>
                  <a:latin typeface="Gill Sans MT" panose="020B0502020104020203" pitchFamily="34" charset="0"/>
                </a:rPr>
                <a:t>300㎜</a:t>
              </a:r>
              <a:endParaRPr lang="ko-KR" altLang="en-US" sz="1600" b="1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F2030"/>
                </a:solidFill>
                <a:latin typeface="Gill Sans MT" panose="020B0502020104020203" pitchFamily="34" charset="0"/>
              </a:endParaRPr>
            </a:p>
          </p:txBody>
        </p:sp>
        <p:sp>
          <p:nvSpPr>
            <p:cNvPr id="99" name="TextBox 70"/>
            <p:cNvSpPr txBox="1">
              <a:spLocks noChangeAspect="1" noChangeArrowheads="1"/>
            </p:cNvSpPr>
            <p:nvPr/>
          </p:nvSpPr>
          <p:spPr bwMode="auto">
            <a:xfrm>
              <a:off x="5678864" y="5916350"/>
              <a:ext cx="7920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1600" b="1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F2030"/>
                  </a:solidFill>
                  <a:latin typeface="Gill Sans MT" panose="020B0502020104020203" pitchFamily="34" charset="0"/>
                </a:rPr>
                <a:t>200㎜</a:t>
              </a:r>
              <a:endParaRPr lang="ko-KR" altLang="en-US" sz="1600" b="1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F2030"/>
                </a:solidFill>
                <a:latin typeface="Gill Sans MT" panose="020B0502020104020203" pitchFamily="34" charset="0"/>
              </a:endParaRPr>
            </a:p>
          </p:txBody>
        </p:sp>
        <p:sp>
          <p:nvSpPr>
            <p:cNvPr id="100" name="모서리가 둥근 직사각형 99"/>
            <p:cNvSpPr/>
            <p:nvPr/>
          </p:nvSpPr>
          <p:spPr>
            <a:xfrm>
              <a:off x="5565056" y="5507045"/>
              <a:ext cx="1311501" cy="242646"/>
            </a:xfrm>
            <a:prstGeom prst="roundRect">
              <a:avLst>
                <a:gd name="adj" fmla="val 50000"/>
              </a:avLst>
            </a:prstGeom>
            <a:solidFill>
              <a:srgbClr val="9787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b="1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Gill Sans MT" panose="020B0502020104020203" pitchFamily="34" charset="0"/>
                </a:rPr>
                <a:t>Non-Memory</a:t>
              </a:r>
              <a:endParaRPr lang="ko-KR" altLang="en-US" sz="1000" b="1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Gill Sans MT" panose="020B0502020104020203" pitchFamily="34" charset="0"/>
              </a:endParaRPr>
            </a:p>
          </p:txBody>
        </p:sp>
        <p:sp>
          <p:nvSpPr>
            <p:cNvPr id="101" name="직사각형 100"/>
            <p:cNvSpPr/>
            <p:nvPr/>
          </p:nvSpPr>
          <p:spPr>
            <a:xfrm>
              <a:off x="353050" y="6105751"/>
              <a:ext cx="1082345" cy="4280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02" name="그룹 101"/>
          <p:cNvGrpSpPr/>
          <p:nvPr/>
        </p:nvGrpSpPr>
        <p:grpSpPr>
          <a:xfrm>
            <a:off x="667527" y="2401378"/>
            <a:ext cx="8352152" cy="2141561"/>
            <a:chOff x="257353" y="2375991"/>
            <a:chExt cx="10106104" cy="2141561"/>
          </a:xfrm>
        </p:grpSpPr>
        <p:pic>
          <p:nvPicPr>
            <p:cNvPr id="103" name="Picture 4" descr="\\10.150.6.48\sv기획팀\03.대내외 홍보\02.홈페이지\2019 홈페이지 리뉴얼\★★★2019 홈페이지 리뉴얼 업체선정 발표자료_(10시)\시안\B\B_02_640_MAIN_002.jpg"/>
            <p:cNvPicPr>
              <a:picLocks noChangeAspect="1" noChangeArrowheads="1"/>
            </p:cNvPicPr>
            <p:nvPr/>
          </p:nvPicPr>
          <p:blipFill rotWithShape="1">
            <a:blip r:embed="rId1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907" b="81682"/>
            <a:stretch/>
          </p:blipFill>
          <p:spPr bwMode="auto">
            <a:xfrm>
              <a:off x="257353" y="2459983"/>
              <a:ext cx="5229209" cy="18209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" name="Picture 23" descr="D램에 대한 이미지 검색결과"/>
            <p:cNvPicPr>
              <a:picLocks noChangeAspect="1" noChangeArrowheads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2444" y="2489026"/>
              <a:ext cx="1236260" cy="5958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5" name="TextBox 104"/>
            <p:cNvSpPr txBox="1"/>
            <p:nvPr/>
          </p:nvSpPr>
          <p:spPr>
            <a:xfrm>
              <a:off x="7778539" y="2887263"/>
              <a:ext cx="58701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ko-KR"/>
              </a:defPPr>
              <a:lvl1pPr>
                <a:defRPr sz="1400" b="1"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solidFill>
                    <a:schemeClr val="bg1"/>
                  </a:solidFill>
                </a:defRPr>
              </a:lvl1pPr>
            </a:lstStyle>
            <a:p>
              <a:pPr algn="ctr"/>
              <a:r>
                <a:rPr lang="en-US" altLang="ko-KR" sz="10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/>
                  </a:solidFill>
                  <a:latin typeface="Gill Sans MT" panose="020B0502020104020203" pitchFamily="34" charset="0"/>
                </a:rPr>
                <a:t>DRAM</a:t>
              </a:r>
              <a:endParaRPr lang="ko-KR" altLang="en-US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/>
                </a:solidFill>
                <a:latin typeface="Gill Sans MT" panose="020B0502020104020203" pitchFamily="34" charset="0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9321788" y="2849163"/>
              <a:ext cx="104166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>
                <a:defRPr sz="1400" b="1"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solidFill>
                    <a:schemeClr val="bg1"/>
                  </a:solidFill>
                </a:defRPr>
              </a:lvl1pPr>
            </a:lstStyle>
            <a:p>
              <a:pPr algn="ctr"/>
              <a:r>
                <a:rPr lang="en-US" altLang="ko-KR" sz="10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/>
                  </a:solidFill>
                  <a:latin typeface="Gill Sans MT" panose="020B0502020104020203" pitchFamily="34" charset="0"/>
                </a:rPr>
                <a:t>Flash (NAND)</a:t>
              </a:r>
              <a:endParaRPr lang="ko-KR" altLang="en-US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/>
                </a:solidFill>
                <a:latin typeface="Gill Sans MT" panose="020B0502020104020203" pitchFamily="34" charset="0"/>
              </a:endParaRPr>
            </a:p>
          </p:txBody>
        </p:sp>
        <p:sp>
          <p:nvSpPr>
            <p:cNvPr id="107" name="TextBox 70"/>
            <p:cNvSpPr txBox="1">
              <a:spLocks noChangeAspect="1" noChangeArrowheads="1"/>
            </p:cNvSpPr>
            <p:nvPr/>
          </p:nvSpPr>
          <p:spPr bwMode="auto">
            <a:xfrm>
              <a:off x="5678864" y="2375991"/>
              <a:ext cx="7920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1600" b="1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F2030"/>
                  </a:solidFill>
                  <a:latin typeface="Gill Sans MT" panose="020B0502020104020203" pitchFamily="34" charset="0"/>
                </a:rPr>
                <a:t>300㎜</a:t>
              </a:r>
              <a:endParaRPr lang="ko-KR" altLang="en-US" sz="1600" b="1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F2030"/>
                </a:solidFill>
                <a:latin typeface="Gill Sans MT" panose="020B0502020104020203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9716587" y="3923557"/>
              <a:ext cx="5966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ko-KR"/>
              </a:defPPr>
              <a:lvl1pPr>
                <a:defRPr sz="1400" b="1"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solidFill>
                    <a:schemeClr val="bg1"/>
                  </a:solidFill>
                </a:defRPr>
              </a:lvl1pPr>
            </a:lstStyle>
            <a:p>
              <a:pPr algn="ctr"/>
              <a:r>
                <a:rPr lang="en-US" altLang="ko-KR" sz="10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/>
                  </a:solidFill>
                  <a:latin typeface="Gill Sans MT" panose="020B0502020104020203" pitchFamily="34" charset="0"/>
                </a:rPr>
                <a:t>Sensor</a:t>
              </a:r>
              <a:endParaRPr lang="ko-KR" altLang="en-US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/>
                </a:solidFill>
                <a:latin typeface="Gill Sans MT" panose="020B0502020104020203" pitchFamily="34" charset="0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7675145" y="3832115"/>
              <a:ext cx="7938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ko-KR"/>
              </a:defPPr>
              <a:lvl1pPr>
                <a:defRPr sz="1400" b="1"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solidFill>
                    <a:schemeClr val="bg1"/>
                  </a:solidFill>
                </a:defRPr>
              </a:lvl1pPr>
            </a:lstStyle>
            <a:p>
              <a:pPr algn="ctr"/>
              <a:r>
                <a:rPr lang="en-US" altLang="ko-KR" sz="10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/>
                  </a:solidFill>
                  <a:latin typeface="Gill Sans MT" panose="020B0502020104020203" pitchFamily="34" charset="0"/>
                </a:rPr>
                <a:t>Logic</a:t>
              </a:r>
              <a:br>
                <a:rPr lang="en-US" altLang="ko-KR" sz="10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/>
                  </a:solidFill>
                  <a:latin typeface="Gill Sans MT" panose="020B0502020104020203" pitchFamily="34" charset="0"/>
                </a:rPr>
              </a:br>
              <a:r>
                <a:rPr lang="en-US" altLang="ko-KR" sz="10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/>
                  </a:solidFill>
                  <a:latin typeface="Gill Sans MT" panose="020B0502020104020203" pitchFamily="34" charset="0"/>
                </a:rPr>
                <a:t>(Drive</a:t>
              </a:r>
              <a:r>
                <a:rPr lang="ko-KR" altLang="en-US" sz="10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/>
                  </a:solidFill>
                  <a:latin typeface="Gill Sans MT" panose="020B0502020104020203" pitchFamily="34" charset="0"/>
                </a:rPr>
                <a:t> </a:t>
              </a:r>
              <a:r>
                <a:rPr lang="en-US" altLang="ko-KR" sz="10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/>
                  </a:solidFill>
                  <a:latin typeface="Gill Sans MT" panose="020B0502020104020203" pitchFamily="34" charset="0"/>
                </a:rPr>
                <a:t>IC)</a:t>
              </a:r>
              <a:endParaRPr lang="ko-KR" altLang="en-US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/>
                </a:solidFill>
                <a:latin typeface="Gill Sans MT" panose="020B0502020104020203" pitchFamily="34" charset="0"/>
              </a:endParaRPr>
            </a:p>
          </p:txBody>
        </p:sp>
        <p:pic>
          <p:nvPicPr>
            <p:cNvPr id="110" name="Picture 2"/>
            <p:cNvPicPr>
              <a:picLocks noChangeAspect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88256" y="3611979"/>
              <a:ext cx="716986" cy="515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1" name="Picture 3"/>
            <p:cNvPicPr>
              <a:picLocks noChangeAspect="1" noChangeArrowheads="1"/>
            </p:cNvPicPr>
            <p:nvPr/>
          </p:nvPicPr>
          <p:blipFill>
            <a:blip r:embed="rId15" cstate="email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ackgroundRemoval t="9470" b="97727" l="243" r="9830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70084" y="3611979"/>
              <a:ext cx="887958" cy="568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" name="TextBox 70"/>
            <p:cNvSpPr txBox="1">
              <a:spLocks noChangeAspect="1" noChangeArrowheads="1"/>
            </p:cNvSpPr>
            <p:nvPr/>
          </p:nvSpPr>
          <p:spPr bwMode="auto">
            <a:xfrm>
              <a:off x="5678864" y="3404028"/>
              <a:ext cx="7920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1600" b="1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CF2030"/>
                  </a:solidFill>
                  <a:latin typeface="Gill Sans MT" panose="020B0502020104020203" pitchFamily="34" charset="0"/>
                </a:rPr>
                <a:t>200㎜</a:t>
              </a:r>
              <a:endParaRPr lang="ko-KR" altLang="en-US" sz="1600" b="1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F2030"/>
                </a:solidFill>
                <a:latin typeface="Gill Sans MT" panose="020B0502020104020203" pitchFamily="34" charset="0"/>
              </a:endParaRPr>
            </a:p>
          </p:txBody>
        </p:sp>
        <p:cxnSp>
          <p:nvCxnSpPr>
            <p:cNvPr id="113" name="직선 연결선 112"/>
            <p:cNvCxnSpPr/>
            <p:nvPr/>
          </p:nvCxnSpPr>
          <p:spPr>
            <a:xfrm>
              <a:off x="5762847" y="3332779"/>
              <a:ext cx="4309210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모서리가 둥근 직사각형 113"/>
            <p:cNvSpPr/>
            <p:nvPr/>
          </p:nvSpPr>
          <p:spPr>
            <a:xfrm>
              <a:off x="5637153" y="2725270"/>
              <a:ext cx="917658" cy="242646"/>
            </a:xfrm>
            <a:prstGeom prst="roundRect">
              <a:avLst>
                <a:gd name="adj" fmla="val 50000"/>
              </a:avLst>
            </a:prstGeom>
            <a:solidFill>
              <a:srgbClr val="9787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b="1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Gill Sans MT" panose="020B0502020104020203" pitchFamily="34" charset="0"/>
                </a:rPr>
                <a:t>Memory</a:t>
              </a:r>
            </a:p>
          </p:txBody>
        </p:sp>
        <p:sp>
          <p:nvSpPr>
            <p:cNvPr id="115" name="모서리가 둥근 직사각형 114"/>
            <p:cNvSpPr/>
            <p:nvPr/>
          </p:nvSpPr>
          <p:spPr>
            <a:xfrm>
              <a:off x="5565057" y="3751424"/>
              <a:ext cx="1311502" cy="242646"/>
            </a:xfrm>
            <a:prstGeom prst="roundRect">
              <a:avLst>
                <a:gd name="adj" fmla="val 50000"/>
              </a:avLst>
            </a:prstGeom>
            <a:solidFill>
              <a:srgbClr val="9787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b="1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Gill Sans MT" panose="020B0502020104020203" pitchFamily="34" charset="0"/>
                </a:rPr>
                <a:t>Non-Memory</a:t>
              </a:r>
              <a:endParaRPr lang="ko-KR" altLang="en-US" sz="1000" b="1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Gill Sans MT" panose="020B0502020104020203" pitchFamily="34" charset="0"/>
              </a:endParaRPr>
            </a:p>
          </p:txBody>
        </p:sp>
        <p:pic>
          <p:nvPicPr>
            <p:cNvPr id="116" name="Picture 25" descr="낸드에 대한 이미지 검색결과"/>
            <p:cNvPicPr>
              <a:picLocks noChangeAspect="1" noChangeArrowheads="1"/>
            </p:cNvPicPr>
            <p:nvPr/>
          </p:nvPicPr>
          <p:blipFill rotWithShape="1">
            <a:blip r:embed="rId1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974" t="10378" r="21027" b="10920"/>
            <a:stretch/>
          </p:blipFill>
          <p:spPr bwMode="auto">
            <a:xfrm>
              <a:off x="8472269" y="2375991"/>
              <a:ext cx="842334" cy="7591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7" name="직사각형 116"/>
            <p:cNvSpPr/>
            <p:nvPr/>
          </p:nvSpPr>
          <p:spPr>
            <a:xfrm>
              <a:off x="353050" y="3829261"/>
              <a:ext cx="1082345" cy="4280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18" name="직선 연결선 117"/>
            <p:cNvCxnSpPr/>
            <p:nvPr/>
          </p:nvCxnSpPr>
          <p:spPr>
            <a:xfrm>
              <a:off x="5762847" y="4517552"/>
              <a:ext cx="4309210" cy="0"/>
            </a:xfrm>
            <a:prstGeom prst="line">
              <a:avLst/>
            </a:prstGeom>
            <a:ln w="31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104113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153"/>
          <p:cNvSpPr>
            <a:spLocks noChangeArrowheads="1"/>
          </p:cNvSpPr>
          <p:nvPr/>
        </p:nvSpPr>
        <p:spPr bwMode="auto">
          <a:xfrm>
            <a:off x="255097" y="330022"/>
            <a:ext cx="7050577" cy="5355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24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일반현황</a:t>
            </a:r>
            <a:r>
              <a:rPr lang="en-US" altLang="ko-KR" sz="24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_</a:t>
            </a:r>
            <a:r>
              <a:rPr lang="ko-KR" altLang="en-US" sz="24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화학물질 관리</a:t>
            </a:r>
            <a:endParaRPr lang="ko-KR" altLang="en-US" sz="2400" dirty="0">
              <a:solidFill>
                <a:prstClr val="black"/>
              </a:solidFill>
              <a:latin typeface="Tahoma" panose="020B0604030504040204" pitchFamily="34" charset="0"/>
              <a:ea typeface="맑은 고딕" panose="020B0503020000020004" pitchFamily="50" charset="-127"/>
              <a:cs typeface="Tahoma" panose="020B0604030504040204" pitchFamily="34" charset="0"/>
            </a:endParaRPr>
          </a:p>
        </p:txBody>
      </p:sp>
      <p:sp>
        <p:nvSpPr>
          <p:cNvPr id="36" name="Line 7"/>
          <p:cNvSpPr>
            <a:spLocks noChangeShapeType="1"/>
          </p:cNvSpPr>
          <p:nvPr/>
        </p:nvSpPr>
        <p:spPr bwMode="auto">
          <a:xfrm>
            <a:off x="4611694" y="895805"/>
            <a:ext cx="5259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 dirty="0">
              <a:latin typeface="HY바다M" panose="02030600000101010101" pitchFamily="18" charset="-127"/>
            </a:endParaRPr>
          </a:p>
        </p:txBody>
      </p:sp>
      <p:sp>
        <p:nvSpPr>
          <p:cNvPr id="37" name="Line 8"/>
          <p:cNvSpPr>
            <a:spLocks noChangeShapeType="1"/>
          </p:cNvSpPr>
          <p:nvPr/>
        </p:nvSpPr>
        <p:spPr bwMode="auto">
          <a:xfrm flipV="1">
            <a:off x="34931" y="895805"/>
            <a:ext cx="47466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 dirty="0">
              <a:latin typeface="HY바다M" panose="02030600000101010101" pitchFamily="18" charset="-127"/>
            </a:endParaRPr>
          </a:p>
        </p:txBody>
      </p:sp>
      <p:sp>
        <p:nvSpPr>
          <p:cNvPr id="42" name="모서리가 둥근 직사각형 41"/>
          <p:cNvSpPr/>
          <p:nvPr/>
        </p:nvSpPr>
        <p:spPr>
          <a:xfrm>
            <a:off x="255097" y="1173594"/>
            <a:ext cx="2301395" cy="423334"/>
          </a:xfrm>
          <a:prstGeom prst="roundRect">
            <a:avLst>
              <a:gd name="adj" fmla="val 24667"/>
            </a:avLst>
          </a:prstGeom>
          <a:solidFill>
            <a:schemeClr val="accent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/>
              <a:t>화학물질 관리 현황</a:t>
            </a:r>
          </a:p>
        </p:txBody>
      </p:sp>
      <p:graphicFrame>
        <p:nvGraphicFramePr>
          <p:cNvPr id="43" name="표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3227617"/>
              </p:ext>
            </p:extLst>
          </p:nvPr>
        </p:nvGraphicFramePr>
        <p:xfrm>
          <a:off x="597788" y="2130414"/>
          <a:ext cx="4393882" cy="4145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67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32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26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12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413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>
                          <a:latin typeface="+mn-ea"/>
                          <a:ea typeface="+mn-ea"/>
                        </a:rPr>
                        <a:t>인허가</a:t>
                      </a:r>
                      <a:endParaRPr lang="ko-KR" altLang="en-US" sz="1100" b="1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>
                          <a:latin typeface="+mn-ea"/>
                          <a:ea typeface="+mn-ea"/>
                        </a:rPr>
                        <a:t>대상물질</a:t>
                      </a:r>
                      <a:endParaRPr lang="ko-KR" altLang="en-US" sz="1100" b="1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CAS</a:t>
                      </a:r>
                      <a:r>
                        <a:rPr lang="en-US" altLang="ko-KR" sz="1100" b="1" baseline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No.</a:t>
                      </a:r>
                      <a:endParaRPr lang="ko-KR" altLang="en-US" sz="1100" b="1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 err="1">
                          <a:latin typeface="+mn-ea"/>
                          <a:ea typeface="+mn-ea"/>
                        </a:rPr>
                        <a:t>취급량</a:t>
                      </a:r>
                      <a:r>
                        <a:rPr lang="en-US" altLang="ko-KR" sz="1100" b="1" dirty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b="1" dirty="0">
                          <a:latin typeface="+mn-ea"/>
                          <a:ea typeface="+mn-ea"/>
                        </a:rPr>
                        <a:t>톤</a:t>
                      </a:r>
                      <a:r>
                        <a:rPr lang="en-US" altLang="ko-KR" sz="1100" b="1" dirty="0"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100" b="1" dirty="0">
                          <a:latin typeface="+mn-ea"/>
                          <a:ea typeface="+mn-ea"/>
                        </a:rPr>
                        <a:t>년</a:t>
                      </a:r>
                      <a:r>
                        <a:rPr lang="en-US" altLang="ko-KR" sz="1100" b="1" dirty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b="1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6488">
                <a:tc rowSpan="15">
                  <a:txBody>
                    <a:bodyPr/>
                    <a:lstStyle/>
                    <a:p>
                      <a:pPr algn="ctr" latinLnBrk="1"/>
                      <a:r>
                        <a:rPr lang="ko-KR" altLang="en-US" sz="1100">
                          <a:latin typeface="+mn-ea"/>
                          <a:ea typeface="+mn-ea"/>
                        </a:rPr>
                        <a:t>유해화학</a:t>
                      </a:r>
                      <a:endParaRPr lang="en-US" altLang="ko-KR" sz="110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ko-KR" altLang="en-US" sz="1100">
                          <a:latin typeface="+mn-ea"/>
                          <a:ea typeface="+mn-ea"/>
                        </a:rPr>
                        <a:t>물질 </a:t>
                      </a:r>
                      <a:r>
                        <a:rPr lang="en-US" altLang="ko-KR" sz="1100">
                          <a:latin typeface="+mn-ea"/>
                          <a:ea typeface="+mn-ea"/>
                        </a:rPr>
                        <a:t>(14</a:t>
                      </a:r>
                      <a:r>
                        <a:rPr lang="ko-KR" altLang="en-US" sz="1100">
                          <a:latin typeface="+mn-ea"/>
                          <a:ea typeface="+mn-ea"/>
                        </a:rPr>
                        <a:t>종</a:t>
                      </a:r>
                      <a:r>
                        <a:rPr lang="en-US" altLang="ko-KR" sz="1100">
                          <a:latin typeface="+mn-ea"/>
                          <a:ea typeface="+mn-ea"/>
                        </a:rPr>
                        <a:t>)</a:t>
                      </a:r>
                      <a:endParaRPr lang="en-US" altLang="ko-KR" sz="11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수산화나트륨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1310-73-2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550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648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염산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7647-01-0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1300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648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>
                          <a:latin typeface="+mn-ea"/>
                          <a:ea typeface="+mn-ea"/>
                        </a:rPr>
                        <a:t>황산</a:t>
                      </a:r>
                      <a:endParaRPr lang="en-US" altLang="ko-KR" sz="11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7664-93-9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28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648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불산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7664-39-3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420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648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암모늄 수산화물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1336-21-6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1170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648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과산화수소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7722-84-1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>
                          <a:latin typeface="+mn-ea"/>
                          <a:ea typeface="+mn-ea"/>
                        </a:rPr>
                        <a:t>3200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648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수산화칼륨</a:t>
                      </a:r>
                      <a:endParaRPr lang="en-US" altLang="ko-KR" sz="1100" b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1310-58-3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3000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648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불화암모늄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(BOE)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12125-01-8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33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648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무수크롬산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(W/E)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1333-82-0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53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648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중크롬산칼륨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(S/E)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7778-50-9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850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648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질산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7697-37-2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1.2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648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암모니아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저압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7664-41-7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4.2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648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염화수소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저압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7647-01-0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350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6488"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14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실란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저압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7803-62-5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0.3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76488"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14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트리클로로실란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저압</a:t>
                      </a:r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10025-78-2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270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6" name="직사각형 5"/>
          <p:cNvSpPr/>
          <p:nvPr/>
        </p:nvSpPr>
        <p:spPr>
          <a:xfrm>
            <a:off x="541883" y="1714916"/>
            <a:ext cx="4395755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ko-KR" altLang="en-US" sz="1400">
                <a:latin typeface="+mn-ea"/>
                <a:ea typeface="+mn-ea"/>
              </a:rPr>
              <a:t>○ 취급현황 </a:t>
            </a:r>
            <a:r>
              <a:rPr lang="en-US" altLang="ko-KR" sz="1400">
                <a:latin typeface="+mn-ea"/>
                <a:ea typeface="+mn-ea"/>
              </a:rPr>
              <a:t>: </a:t>
            </a:r>
            <a:r>
              <a:rPr lang="ko-KR" altLang="en-US" sz="1400">
                <a:latin typeface="+mn-ea"/>
                <a:ea typeface="+mn-ea"/>
              </a:rPr>
              <a:t>유해화학물질 </a:t>
            </a:r>
            <a:r>
              <a:rPr lang="en-US" altLang="ko-KR" sz="1400">
                <a:latin typeface="+mn-ea"/>
                <a:ea typeface="+mn-ea"/>
              </a:rPr>
              <a:t>14</a:t>
            </a:r>
            <a:r>
              <a:rPr lang="ko-KR" altLang="en-US" sz="1400">
                <a:latin typeface="+mn-ea"/>
                <a:ea typeface="+mn-ea"/>
              </a:rPr>
              <a:t>종</a:t>
            </a:r>
            <a:r>
              <a:rPr lang="en-US" altLang="ko-KR" sz="1400">
                <a:latin typeface="+mn-ea"/>
                <a:ea typeface="+mn-ea"/>
              </a:rPr>
              <a:t>(</a:t>
            </a:r>
            <a:r>
              <a:rPr lang="ko-KR" altLang="en-US" sz="1400">
                <a:latin typeface="+mn-ea"/>
                <a:ea typeface="+mn-ea"/>
              </a:rPr>
              <a:t>사고대비물질 </a:t>
            </a:r>
            <a:r>
              <a:rPr lang="en-US" altLang="ko-KR" sz="1400">
                <a:latin typeface="+mn-ea"/>
                <a:ea typeface="+mn-ea"/>
              </a:rPr>
              <a:t>6</a:t>
            </a:r>
            <a:r>
              <a:rPr lang="ko-KR" altLang="en-US" sz="1400">
                <a:latin typeface="+mn-ea"/>
                <a:ea typeface="+mn-ea"/>
              </a:rPr>
              <a:t>종</a:t>
            </a:r>
            <a:r>
              <a:rPr lang="en-US" altLang="ko-KR" sz="1400">
                <a:latin typeface="+mn-ea"/>
                <a:ea typeface="+mn-ea"/>
              </a:rPr>
              <a:t>)</a:t>
            </a:r>
          </a:p>
        </p:txBody>
      </p:sp>
      <p:sp>
        <p:nvSpPr>
          <p:cNvPr id="81" name="직사각형 80"/>
          <p:cNvSpPr/>
          <p:nvPr/>
        </p:nvSpPr>
        <p:spPr>
          <a:xfrm>
            <a:off x="5473512" y="1710685"/>
            <a:ext cx="3477234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ko-KR" altLang="en-US" sz="1400">
                <a:latin typeface="+mn-ea"/>
                <a:ea typeface="+mn-ea"/>
              </a:rPr>
              <a:t>○ 화학물질</a:t>
            </a:r>
            <a:r>
              <a:rPr lang="en-US" altLang="ko-KR" sz="1400">
                <a:latin typeface="+mn-ea"/>
                <a:ea typeface="+mn-ea"/>
              </a:rPr>
              <a:t>/</a:t>
            </a:r>
            <a:r>
              <a:rPr lang="ko-KR" altLang="en-US" sz="1400">
                <a:latin typeface="+mn-ea"/>
                <a:ea typeface="+mn-ea"/>
              </a:rPr>
              <a:t>안전조직 관리 </a:t>
            </a:r>
            <a:r>
              <a:rPr lang="en-US" altLang="ko-KR" sz="1400">
                <a:latin typeface="+mn-ea"/>
                <a:ea typeface="+mn-ea"/>
              </a:rPr>
              <a:t>R&amp;R </a:t>
            </a:r>
            <a:r>
              <a:rPr lang="ko-KR" altLang="en-US" sz="1400">
                <a:latin typeface="+mn-ea"/>
                <a:ea typeface="+mn-ea"/>
              </a:rPr>
              <a:t>및 목표</a:t>
            </a:r>
            <a:endParaRPr lang="en-US" altLang="ko-KR" sz="1400">
              <a:latin typeface="+mn-ea"/>
              <a:ea typeface="+mn-ea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5522338" y="2235265"/>
            <a:ext cx="4096107" cy="3863857"/>
            <a:chOff x="5522338" y="2235265"/>
            <a:chExt cx="4096107" cy="3863857"/>
          </a:xfrm>
        </p:grpSpPr>
        <p:grpSp>
          <p:nvGrpSpPr>
            <p:cNvPr id="44" name="그룹 43"/>
            <p:cNvGrpSpPr/>
            <p:nvPr/>
          </p:nvGrpSpPr>
          <p:grpSpPr>
            <a:xfrm>
              <a:off x="5524266" y="2235265"/>
              <a:ext cx="4094179" cy="2969957"/>
              <a:chOff x="6919836" y="2937291"/>
              <a:chExt cx="3721981" cy="2454510"/>
            </a:xfrm>
          </p:grpSpPr>
          <p:sp>
            <p:nvSpPr>
              <p:cNvPr id="45" name="Rectangle 4"/>
              <p:cNvSpPr>
                <a:spLocks noChangeArrowheads="1"/>
              </p:cNvSpPr>
              <p:nvPr/>
            </p:nvSpPr>
            <p:spPr bwMode="auto">
              <a:xfrm>
                <a:off x="6919836" y="4055589"/>
                <a:ext cx="804950" cy="24220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1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ko-KR" altLang="en-US" sz="1000" b="0" dirty="0">
                    <a:latin typeface="+mn-ea"/>
                    <a:ea typeface="+mn-ea"/>
                  </a:rPr>
                  <a:t>공정안전 관리</a:t>
                </a:r>
                <a:endParaRPr lang="en-US" altLang="ko-KR" sz="1000" b="0" dirty="0">
                  <a:latin typeface="+mn-ea"/>
                  <a:ea typeface="+mn-ea"/>
                </a:endParaRPr>
              </a:p>
            </p:txBody>
          </p:sp>
          <p:sp>
            <p:nvSpPr>
              <p:cNvPr id="46" name="Rectangle 5"/>
              <p:cNvSpPr>
                <a:spLocks noChangeArrowheads="1"/>
              </p:cNvSpPr>
              <p:nvPr/>
            </p:nvSpPr>
            <p:spPr bwMode="auto">
              <a:xfrm>
                <a:off x="6919836" y="4360391"/>
                <a:ext cx="804950" cy="85067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R="0" lvl="0" defTabSz="914400" rtl="0" eaLnBrk="1" fontAlgn="base" latinLnBrk="1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ts val="1200"/>
                  <a:tabLst/>
                </a:pPr>
                <a:r>
                  <a:rPr kumimoji="1" lang="ko-KR" altLang="en-US" sz="1000" b="0" dirty="0">
                    <a:latin typeface="+mn-ea"/>
                    <a:ea typeface="+mn-ea"/>
                  </a:rPr>
                  <a:t>공정설비진단</a:t>
                </a:r>
                <a:endParaRPr kumimoji="1" lang="ko-KR" altLang="ko-KR" sz="1000" b="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ea typeface="+mn-ea"/>
                </a:endParaRPr>
              </a:p>
              <a:p>
                <a:pPr marR="0" lvl="0" defTabSz="914400" rtl="0" eaLnBrk="1" fontAlgn="base" latinLnBrk="1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ts val="1200"/>
                  <a:tabLst/>
                </a:pPr>
                <a:r>
                  <a:rPr kumimoji="1" lang="en-US" altLang="ko-KR" sz="1000" b="0" dirty="0">
                    <a:latin typeface="+mn-ea"/>
                    <a:ea typeface="+mn-ea"/>
                  </a:rPr>
                  <a:t>SOP</a:t>
                </a:r>
                <a:r>
                  <a:rPr kumimoji="1" lang="ko-KR" altLang="en-US" sz="1000" b="0" dirty="0">
                    <a:latin typeface="+mn-ea"/>
                    <a:ea typeface="+mn-ea"/>
                  </a:rPr>
                  <a:t>실행진단</a:t>
                </a:r>
                <a:endParaRPr kumimoji="1" lang="ko-KR" altLang="ko-KR" sz="1000" b="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ea typeface="+mn-ea"/>
                </a:endParaRPr>
              </a:p>
              <a:p>
                <a:pPr marR="0" lvl="0" defTabSz="914400" rtl="0" eaLnBrk="1" fontAlgn="base" latinLnBrk="1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ts val="1200"/>
                  <a:tabLst/>
                </a:pPr>
                <a:r>
                  <a:rPr lang="ko-KR" altLang="en-US" sz="1000" b="0" dirty="0">
                    <a:latin typeface="+mn-ea"/>
                    <a:ea typeface="+mn-ea"/>
                  </a:rPr>
                  <a:t>조치이행진단</a:t>
                </a:r>
                <a:endParaRPr kumimoji="1" lang="ko-KR" altLang="ko-KR" sz="1000" b="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ea typeface="+mn-ea"/>
                </a:endParaRPr>
              </a:p>
            </p:txBody>
          </p:sp>
          <p:sp>
            <p:nvSpPr>
              <p:cNvPr id="47" name="Line 19"/>
              <p:cNvSpPr>
                <a:spLocks noChangeShapeType="1"/>
              </p:cNvSpPr>
              <p:nvPr/>
            </p:nvSpPr>
            <p:spPr bwMode="auto">
              <a:xfrm>
                <a:off x="7752385" y="3337641"/>
                <a:ext cx="2351163" cy="521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ko-KR" altLang="en-US" sz="1400" b="0" dirty="0">
                  <a:latin typeface="+mn-ea"/>
                  <a:ea typeface="+mn-ea"/>
                </a:endParaRPr>
              </a:p>
            </p:txBody>
          </p:sp>
          <p:sp>
            <p:nvSpPr>
              <p:cNvPr id="48" name="Line 24"/>
              <p:cNvSpPr>
                <a:spLocks noChangeShapeType="1"/>
              </p:cNvSpPr>
              <p:nvPr/>
            </p:nvSpPr>
            <p:spPr bwMode="auto">
              <a:xfrm>
                <a:off x="7319884" y="3903189"/>
                <a:ext cx="0" cy="1524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ko-KR" altLang="en-US" sz="1400" b="0" dirty="0">
                  <a:latin typeface="+mn-ea"/>
                  <a:ea typeface="+mn-ea"/>
                </a:endParaRPr>
              </a:p>
            </p:txBody>
          </p:sp>
          <p:sp>
            <p:nvSpPr>
              <p:cNvPr id="49" name="Line 25"/>
              <p:cNvSpPr>
                <a:spLocks noChangeShapeType="1"/>
              </p:cNvSpPr>
              <p:nvPr/>
            </p:nvSpPr>
            <p:spPr bwMode="auto">
              <a:xfrm>
                <a:off x="7319884" y="3903189"/>
                <a:ext cx="8762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ko-KR" altLang="en-US" sz="1400" b="0" dirty="0">
                  <a:latin typeface="+mn-ea"/>
                  <a:ea typeface="+mn-ea"/>
                </a:endParaRPr>
              </a:p>
            </p:txBody>
          </p:sp>
          <p:sp>
            <p:nvSpPr>
              <p:cNvPr id="61" name="Line 27"/>
              <p:cNvSpPr>
                <a:spLocks noChangeShapeType="1"/>
              </p:cNvSpPr>
              <p:nvPr/>
            </p:nvSpPr>
            <p:spPr bwMode="auto">
              <a:xfrm>
                <a:off x="8196183" y="3903189"/>
                <a:ext cx="0" cy="1524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ko-KR" altLang="en-US" sz="1400" b="0" dirty="0">
                  <a:latin typeface="+mn-ea"/>
                  <a:ea typeface="+mn-ea"/>
                </a:endParaRPr>
              </a:p>
            </p:txBody>
          </p:sp>
          <p:sp>
            <p:nvSpPr>
              <p:cNvPr id="62" name="Rectangle 4"/>
              <p:cNvSpPr>
                <a:spLocks noChangeArrowheads="1"/>
              </p:cNvSpPr>
              <p:nvPr/>
            </p:nvSpPr>
            <p:spPr bwMode="auto">
              <a:xfrm>
                <a:off x="7796126" y="4055589"/>
                <a:ext cx="804950" cy="24220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lvl="0" algn="ctr">
                  <a:lnSpc>
                    <a:spcPct val="120000"/>
                  </a:lnSpc>
                </a:pPr>
                <a:r>
                  <a:rPr lang="ko-KR" altLang="en-US" sz="1000" b="0" dirty="0">
                    <a:latin typeface="+mn-ea"/>
                    <a:ea typeface="+mn-ea"/>
                  </a:rPr>
                  <a:t>공사안전 관리</a:t>
                </a:r>
                <a:endParaRPr lang="ko-KR" altLang="ko-KR" sz="1000" b="0" dirty="0">
                  <a:latin typeface="+mn-ea"/>
                  <a:ea typeface="+mn-ea"/>
                </a:endParaRPr>
              </a:p>
            </p:txBody>
          </p:sp>
          <p:sp>
            <p:nvSpPr>
              <p:cNvPr id="63" name="Rectangle 5"/>
              <p:cNvSpPr>
                <a:spLocks noChangeArrowheads="1"/>
              </p:cNvSpPr>
              <p:nvPr/>
            </p:nvSpPr>
            <p:spPr bwMode="auto">
              <a:xfrm>
                <a:off x="7796126" y="4360391"/>
                <a:ext cx="804950" cy="85067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lvl="0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ts val="1200"/>
                </a:pPr>
                <a:r>
                  <a:rPr kumimoji="1" lang="ko-KR" altLang="en-US" sz="1000" b="0">
                    <a:latin typeface="+mn-ea"/>
                    <a:ea typeface="+mn-ea"/>
                  </a:rPr>
                  <a:t>공사안전진단</a:t>
                </a:r>
                <a:endParaRPr kumimoji="1" lang="ko-KR" altLang="ko-KR" sz="1000" b="0">
                  <a:latin typeface="+mn-ea"/>
                  <a:ea typeface="+mn-ea"/>
                </a:endParaRPr>
              </a:p>
              <a:p>
                <a:pPr lvl="0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ts val="1200"/>
                </a:pPr>
                <a:r>
                  <a:rPr lang="ko-KR" altLang="en-US" sz="1000" b="0">
                    <a:latin typeface="+mn-ea"/>
                    <a:ea typeface="+mn-ea"/>
                  </a:rPr>
                  <a:t>공사 인증제</a:t>
                </a:r>
                <a:endParaRPr kumimoji="1" lang="ko-KR" altLang="ko-KR" sz="1000" b="0">
                  <a:latin typeface="+mn-ea"/>
                  <a:ea typeface="+mn-ea"/>
                </a:endParaRPr>
              </a:p>
              <a:p>
                <a:pPr lvl="0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ts val="1200"/>
                </a:pPr>
                <a:r>
                  <a:rPr kumimoji="1" lang="ko-KR" altLang="en-US" sz="1000" b="0">
                    <a:latin typeface="+mn-ea"/>
                    <a:ea typeface="+mn-ea"/>
                  </a:rPr>
                  <a:t>공사 </a:t>
                </a:r>
                <a:r>
                  <a:rPr kumimoji="1" lang="en-US" altLang="ko-KR" sz="1000" b="0">
                    <a:latin typeface="+mn-ea"/>
                    <a:ea typeface="+mn-ea"/>
                  </a:rPr>
                  <a:t>Sys’</a:t>
                </a:r>
                <a:r>
                  <a:rPr kumimoji="1" lang="ko-KR" altLang="en-US" sz="1000" b="0">
                    <a:latin typeface="+mn-ea"/>
                    <a:ea typeface="+mn-ea"/>
                  </a:rPr>
                  <a:t>관리</a:t>
                </a:r>
                <a:endParaRPr kumimoji="1" lang="ko-KR" altLang="ko-KR" sz="1000" b="0" dirty="0">
                  <a:latin typeface="+mn-ea"/>
                  <a:ea typeface="+mn-ea"/>
                </a:endParaRPr>
              </a:p>
            </p:txBody>
          </p:sp>
          <p:sp>
            <p:nvSpPr>
              <p:cNvPr id="68" name="Rectangle 4"/>
              <p:cNvSpPr>
                <a:spLocks noChangeArrowheads="1"/>
              </p:cNvSpPr>
              <p:nvPr/>
            </p:nvSpPr>
            <p:spPr bwMode="auto">
              <a:xfrm>
                <a:off x="8682941" y="4055589"/>
                <a:ext cx="927531" cy="24220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lvl="0" algn="ctr">
                  <a:lnSpc>
                    <a:spcPct val="120000"/>
                  </a:lnSpc>
                </a:pPr>
                <a:r>
                  <a:rPr lang="ko-KR" altLang="en-US" sz="1000" b="0">
                    <a:latin typeface="+mn-ea"/>
                    <a:ea typeface="+mn-ea"/>
                  </a:rPr>
                  <a:t>화관법 대응</a:t>
                </a:r>
                <a:endParaRPr lang="ko-KR" altLang="ko-KR" sz="1000" b="0" dirty="0">
                  <a:latin typeface="+mn-ea"/>
                  <a:ea typeface="+mn-ea"/>
                </a:endParaRPr>
              </a:p>
            </p:txBody>
          </p:sp>
          <p:sp>
            <p:nvSpPr>
              <p:cNvPr id="69" name="Rectangle 5"/>
              <p:cNvSpPr>
                <a:spLocks noChangeArrowheads="1"/>
              </p:cNvSpPr>
              <p:nvPr/>
            </p:nvSpPr>
            <p:spPr bwMode="auto">
              <a:xfrm>
                <a:off x="8682941" y="4360391"/>
                <a:ext cx="927531" cy="103141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ts val="1200"/>
                </a:pPr>
                <a:r>
                  <a:rPr lang="ko-KR" altLang="en-US" sz="1000" b="0">
                    <a:latin typeface="+mn-ea"/>
                    <a:ea typeface="+mn-ea"/>
                  </a:rPr>
                  <a:t>장평</a:t>
                </a:r>
                <a:r>
                  <a:rPr lang="en-US" altLang="ko-KR" sz="1000" b="0">
                    <a:latin typeface="+mn-ea"/>
                    <a:ea typeface="+mn-ea"/>
                  </a:rPr>
                  <a:t>/</a:t>
                </a:r>
                <a:r>
                  <a:rPr lang="ko-KR" altLang="en-US" sz="1000" b="0">
                    <a:latin typeface="+mn-ea"/>
                    <a:ea typeface="+mn-ea"/>
                  </a:rPr>
                  <a:t>위해관리</a:t>
                </a:r>
                <a:endParaRPr lang="en-US" altLang="ko-KR" sz="1000" b="0">
                  <a:latin typeface="+mn-ea"/>
                  <a:ea typeface="+mn-ea"/>
                </a:endParaRPr>
              </a:p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ts val="1200"/>
                </a:pPr>
                <a:r>
                  <a:rPr kumimoji="1" lang="ko-KR" altLang="en-US" sz="1000" b="0">
                    <a:latin typeface="+mn-ea"/>
                    <a:ea typeface="+mn-ea"/>
                  </a:rPr>
                  <a:t>설치</a:t>
                </a:r>
                <a:r>
                  <a:rPr kumimoji="1" lang="en-US" altLang="ko-KR" sz="1000" b="0">
                    <a:latin typeface="+mn-ea"/>
                    <a:ea typeface="+mn-ea"/>
                  </a:rPr>
                  <a:t>/</a:t>
                </a:r>
                <a:r>
                  <a:rPr kumimoji="1" lang="ko-KR" altLang="en-US" sz="1000" b="0">
                    <a:latin typeface="+mn-ea"/>
                    <a:ea typeface="+mn-ea"/>
                  </a:rPr>
                  <a:t>정기검사</a:t>
                </a:r>
                <a:endParaRPr kumimoji="1" lang="en-US" altLang="ko-KR" sz="1000" b="0">
                  <a:latin typeface="+mn-ea"/>
                  <a:ea typeface="+mn-ea"/>
                </a:endParaRPr>
              </a:p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ts val="1200"/>
                </a:pPr>
                <a:r>
                  <a:rPr kumimoji="1" lang="ko-KR" altLang="en-US" sz="1000" b="0">
                    <a:latin typeface="+mn-ea"/>
                    <a:ea typeface="+mn-ea"/>
                  </a:rPr>
                  <a:t>교육</a:t>
                </a:r>
                <a:r>
                  <a:rPr kumimoji="1" lang="en-US" altLang="ko-KR" sz="900" b="0">
                    <a:latin typeface="+mn-ea"/>
                    <a:ea typeface="+mn-ea"/>
                  </a:rPr>
                  <a:t>(</a:t>
                </a:r>
                <a:r>
                  <a:rPr kumimoji="1" lang="ko-KR" altLang="en-US" sz="900" b="0">
                    <a:latin typeface="+mn-ea"/>
                    <a:ea typeface="+mn-ea"/>
                  </a:rPr>
                  <a:t>종사자</a:t>
                </a:r>
                <a:r>
                  <a:rPr kumimoji="1" lang="en-US" altLang="ko-KR" sz="900" b="0">
                    <a:latin typeface="+mn-ea"/>
                    <a:ea typeface="+mn-ea"/>
                  </a:rPr>
                  <a:t>/</a:t>
                </a:r>
                <a:r>
                  <a:rPr kumimoji="1" lang="ko-KR" altLang="en-US" sz="900" b="0">
                    <a:latin typeface="+mn-ea"/>
                    <a:ea typeface="+mn-ea"/>
                  </a:rPr>
                  <a:t>취급</a:t>
                </a:r>
                <a:r>
                  <a:rPr kumimoji="1" lang="en-US" altLang="ko-KR" sz="900" b="0">
                    <a:latin typeface="+mn-ea"/>
                    <a:ea typeface="+mn-ea"/>
                  </a:rPr>
                  <a:t>)</a:t>
                </a:r>
              </a:p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ts val="1200"/>
                </a:pPr>
                <a:r>
                  <a:rPr kumimoji="1" lang="ko-KR" altLang="en-US" sz="1000" b="0">
                    <a:latin typeface="+mn-ea"/>
                    <a:ea typeface="+mn-ea"/>
                  </a:rPr>
                  <a:t>취급시설 진단</a:t>
                </a:r>
                <a:endParaRPr kumimoji="1" lang="en-US" altLang="ko-KR" sz="1000" b="0">
                  <a:latin typeface="+mn-ea"/>
                  <a:ea typeface="+mn-ea"/>
                </a:endParaRPr>
              </a:p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ts val="1200"/>
                </a:pPr>
                <a:r>
                  <a:rPr kumimoji="1" lang="ko-KR" altLang="en-US" sz="1000" b="0">
                    <a:latin typeface="+mn-ea"/>
                    <a:ea typeface="+mn-ea"/>
                  </a:rPr>
                  <a:t>도급신고</a:t>
                </a:r>
                <a:endParaRPr kumimoji="1" lang="en-US" altLang="ko-KR" sz="1000" b="0">
                  <a:latin typeface="+mn-ea"/>
                  <a:ea typeface="+mn-ea"/>
                </a:endParaRPr>
              </a:p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ts val="1200"/>
                </a:pPr>
                <a:r>
                  <a:rPr kumimoji="1" lang="ko-KR" altLang="en-US" sz="1000" b="0">
                    <a:latin typeface="+mn-ea"/>
                    <a:ea typeface="+mn-ea"/>
                  </a:rPr>
                  <a:t>화학공동체 활동</a:t>
                </a:r>
                <a:r>
                  <a:rPr kumimoji="1" lang="ko-KR" altLang="ko-KR" sz="1000" b="0">
                    <a:latin typeface="+mn-ea"/>
                    <a:ea typeface="+mn-ea"/>
                  </a:rPr>
                  <a:t> </a:t>
                </a:r>
                <a:endParaRPr kumimoji="1" lang="ko-KR" altLang="ko-KR" sz="1000" b="0" dirty="0">
                  <a:latin typeface="+mn-ea"/>
                  <a:ea typeface="+mn-ea"/>
                </a:endParaRPr>
              </a:p>
            </p:txBody>
          </p:sp>
          <p:sp>
            <p:nvSpPr>
              <p:cNvPr id="70" name="Rectangle 4"/>
              <p:cNvSpPr>
                <a:spLocks noChangeArrowheads="1"/>
              </p:cNvSpPr>
              <p:nvPr/>
            </p:nvSpPr>
            <p:spPr bwMode="auto">
              <a:xfrm>
                <a:off x="9674825" y="4055589"/>
                <a:ext cx="966990" cy="24220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lvl="0" algn="ctr">
                  <a:lnSpc>
                    <a:spcPct val="120000"/>
                  </a:lnSpc>
                </a:pPr>
                <a:r>
                  <a:rPr lang="ko-KR" altLang="en-US" sz="900" b="0">
                    <a:latin typeface="+mn-ea"/>
                    <a:ea typeface="+mn-ea"/>
                  </a:rPr>
                  <a:t>온실가스</a:t>
                </a:r>
                <a:r>
                  <a:rPr lang="en-US" altLang="ko-KR" sz="1000" b="0">
                    <a:latin typeface="+mn-ea"/>
                    <a:ea typeface="+mn-ea"/>
                  </a:rPr>
                  <a:t>/</a:t>
                </a:r>
                <a:r>
                  <a:rPr lang="ko-KR" altLang="en-US" sz="1000" b="0">
                    <a:latin typeface="+mn-ea"/>
                    <a:ea typeface="+mn-ea"/>
                  </a:rPr>
                  <a:t>제품규제</a:t>
                </a:r>
                <a:endParaRPr lang="ko-KR" altLang="ko-KR" sz="1000" b="0" dirty="0">
                  <a:latin typeface="+mn-ea"/>
                  <a:ea typeface="+mn-ea"/>
                </a:endParaRPr>
              </a:p>
            </p:txBody>
          </p:sp>
          <p:sp>
            <p:nvSpPr>
              <p:cNvPr id="71" name="Rectangle 5"/>
              <p:cNvSpPr>
                <a:spLocks noChangeArrowheads="1"/>
              </p:cNvSpPr>
              <p:nvPr/>
            </p:nvSpPr>
            <p:spPr bwMode="auto">
              <a:xfrm>
                <a:off x="9674826" y="4360391"/>
                <a:ext cx="966991" cy="103141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ts val="1200"/>
                </a:pPr>
                <a:r>
                  <a:rPr lang="ko-KR" altLang="en-US" sz="1000" b="0">
                    <a:latin typeface="+mn-ea"/>
                    <a:ea typeface="+mn-ea"/>
                  </a:rPr>
                  <a:t>배출권 </a:t>
                </a:r>
                <a:r>
                  <a:rPr lang="en-US" altLang="ko-KR" sz="1000" b="0">
                    <a:latin typeface="+mn-ea"/>
                    <a:ea typeface="+mn-ea"/>
                  </a:rPr>
                  <a:t>MRV</a:t>
                </a:r>
              </a:p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ts val="1200"/>
                </a:pPr>
                <a:r>
                  <a:rPr kumimoji="1" lang="ko-KR" altLang="en-US" sz="1000" b="0">
                    <a:latin typeface="+mn-ea"/>
                    <a:ea typeface="+mn-ea"/>
                  </a:rPr>
                  <a:t>온실가스</a:t>
                </a:r>
                <a:endParaRPr kumimoji="1" lang="en-US" altLang="ko-KR" sz="1000" b="0">
                  <a:latin typeface="+mn-ea"/>
                  <a:ea typeface="+mn-ea"/>
                </a:endParaRPr>
              </a:p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ts val="1200"/>
                </a:pPr>
                <a:r>
                  <a:rPr kumimoji="1" lang="ko-KR" altLang="en-US" sz="1000" b="0">
                    <a:latin typeface="+mn-ea"/>
                    <a:ea typeface="+mn-ea"/>
                  </a:rPr>
                  <a:t>모니터링계획</a:t>
                </a:r>
                <a:endParaRPr kumimoji="1" lang="en-US" altLang="ko-KR" sz="1000" b="0">
                  <a:latin typeface="+mn-ea"/>
                  <a:ea typeface="+mn-ea"/>
                </a:endParaRPr>
              </a:p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ts val="1200"/>
                </a:pPr>
                <a:r>
                  <a:rPr kumimoji="1" lang="ko-KR" altLang="en-US" sz="1000" b="0">
                    <a:latin typeface="+mn-ea"/>
                    <a:ea typeface="+mn-ea"/>
                  </a:rPr>
                  <a:t>할당신청</a:t>
                </a:r>
                <a:endParaRPr kumimoji="1" lang="en-US" altLang="ko-KR" sz="1000" b="0">
                  <a:latin typeface="+mn-ea"/>
                  <a:ea typeface="+mn-ea"/>
                </a:endParaRPr>
              </a:p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ts val="1200"/>
                </a:pPr>
                <a:r>
                  <a:rPr kumimoji="1" lang="en-US" altLang="ko-KR" sz="1000" b="0">
                    <a:latin typeface="+mn-ea"/>
                    <a:ea typeface="+mn-ea"/>
                  </a:rPr>
                  <a:t>ZWTL</a:t>
                </a:r>
              </a:p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ts val="1200"/>
                </a:pPr>
                <a:r>
                  <a:rPr kumimoji="1" lang="ko-KR" altLang="en-US" sz="1000" b="0">
                    <a:latin typeface="+mn-ea"/>
                    <a:ea typeface="+mn-ea"/>
                  </a:rPr>
                  <a:t>제품규제</a:t>
                </a:r>
                <a:r>
                  <a:rPr kumimoji="1" lang="en-US" altLang="ko-KR" sz="1000" b="0">
                    <a:latin typeface="+mn-ea"/>
                    <a:ea typeface="+mn-ea"/>
                  </a:rPr>
                  <a:t> </a:t>
                </a:r>
                <a:endParaRPr kumimoji="1" lang="ko-KR" altLang="ko-KR" sz="1000" b="0" dirty="0">
                  <a:latin typeface="+mn-ea"/>
                  <a:ea typeface="+mn-ea"/>
                </a:endParaRPr>
              </a:p>
            </p:txBody>
          </p:sp>
          <p:sp>
            <p:nvSpPr>
              <p:cNvPr id="72" name="Line 27"/>
              <p:cNvSpPr>
                <a:spLocks noChangeShapeType="1"/>
              </p:cNvSpPr>
              <p:nvPr/>
            </p:nvSpPr>
            <p:spPr bwMode="auto">
              <a:xfrm flipH="1">
                <a:off x="7751715" y="3336372"/>
                <a:ext cx="0" cy="56681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ko-KR" altLang="en-US" sz="1400" b="0" dirty="0">
                  <a:latin typeface="+mn-ea"/>
                  <a:ea typeface="+mn-ea"/>
                </a:endParaRPr>
              </a:p>
            </p:txBody>
          </p:sp>
          <p:sp>
            <p:nvSpPr>
              <p:cNvPr id="73" name="Line 27"/>
              <p:cNvSpPr>
                <a:spLocks noChangeShapeType="1"/>
              </p:cNvSpPr>
              <p:nvPr/>
            </p:nvSpPr>
            <p:spPr bwMode="auto">
              <a:xfrm>
                <a:off x="9130836" y="3342856"/>
                <a:ext cx="7101" cy="71273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ko-KR" altLang="en-US" sz="1400" b="0" dirty="0">
                  <a:latin typeface="+mn-ea"/>
                  <a:ea typeface="+mn-ea"/>
                </a:endParaRPr>
              </a:p>
            </p:txBody>
          </p:sp>
          <p:sp>
            <p:nvSpPr>
              <p:cNvPr id="74" name="Line 27"/>
              <p:cNvSpPr>
                <a:spLocks noChangeShapeType="1"/>
              </p:cNvSpPr>
              <p:nvPr/>
            </p:nvSpPr>
            <p:spPr bwMode="auto">
              <a:xfrm>
                <a:off x="10103548" y="3336371"/>
                <a:ext cx="1" cy="71620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ko-KR" altLang="en-US" sz="1400" b="0" dirty="0">
                  <a:latin typeface="+mn-ea"/>
                  <a:ea typeface="+mn-ea"/>
                </a:endParaRPr>
              </a:p>
            </p:txBody>
          </p:sp>
          <p:sp>
            <p:nvSpPr>
              <p:cNvPr id="76" name="Rectangle 32"/>
              <p:cNvSpPr>
                <a:spLocks noChangeArrowheads="1"/>
              </p:cNvSpPr>
              <p:nvPr/>
            </p:nvSpPr>
            <p:spPr bwMode="auto">
              <a:xfrm>
                <a:off x="8407946" y="2937291"/>
                <a:ext cx="817515" cy="236225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lvl="0" algn="ctr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ko-KR" altLang="en-US" sz="1000" b="0">
                    <a:latin typeface="+mn-ea"/>
                    <a:ea typeface="+mn-ea"/>
                  </a:rPr>
                  <a:t>공정안전팀</a:t>
                </a:r>
                <a:endParaRPr kumimoji="1" lang="ko-KR" altLang="ko-KR" sz="1000" b="0" dirty="0">
                  <a:latin typeface="+mn-ea"/>
                  <a:ea typeface="+mn-ea"/>
                </a:endParaRPr>
              </a:p>
            </p:txBody>
          </p:sp>
          <p:sp>
            <p:nvSpPr>
              <p:cNvPr id="77" name="Rectangle 32"/>
              <p:cNvSpPr>
                <a:spLocks noChangeArrowheads="1"/>
              </p:cNvSpPr>
              <p:nvPr/>
            </p:nvSpPr>
            <p:spPr bwMode="auto">
              <a:xfrm>
                <a:off x="7347710" y="3486663"/>
                <a:ext cx="817515" cy="236225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1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ko-KR" altLang="en-US" sz="1000" b="0" dirty="0">
                    <a:latin typeface="+mn-ea"/>
                    <a:ea typeface="+mn-ea"/>
                  </a:rPr>
                  <a:t>공정안전</a:t>
                </a:r>
                <a:r>
                  <a:rPr kumimoji="1" lang="en-US" altLang="ko-KR" sz="1000" b="0" i="0" u="none" strike="noStrike" cap="none" normalizeH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ea"/>
                    <a:ea typeface="+mn-ea"/>
                  </a:rPr>
                  <a:t> part</a:t>
                </a:r>
                <a:endParaRPr kumimoji="1" lang="ko-KR" altLang="ko-KR" sz="1000" b="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ea typeface="+mn-ea"/>
                </a:endParaRPr>
              </a:p>
            </p:txBody>
          </p:sp>
          <p:sp>
            <p:nvSpPr>
              <p:cNvPr id="78" name="Rectangle 32"/>
              <p:cNvSpPr>
                <a:spLocks noChangeArrowheads="1"/>
              </p:cNvSpPr>
              <p:nvPr/>
            </p:nvSpPr>
            <p:spPr bwMode="auto">
              <a:xfrm>
                <a:off x="9682938" y="3478920"/>
                <a:ext cx="817515" cy="236225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lvl="0" algn="ctr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ko-KR" sz="1000" b="0">
                    <a:latin typeface="+mn-ea"/>
                    <a:ea typeface="+mn-ea"/>
                  </a:rPr>
                  <a:t>ESG</a:t>
                </a:r>
                <a:r>
                  <a:rPr kumimoji="1" lang="en-US" altLang="ko-KR" sz="1000" b="0">
                    <a:latin typeface="+mn-ea"/>
                    <a:ea typeface="+mn-ea"/>
                  </a:rPr>
                  <a:t> part</a:t>
                </a:r>
                <a:endParaRPr kumimoji="1" lang="ko-KR" altLang="ko-KR" sz="1000" b="0" dirty="0">
                  <a:latin typeface="+mn-ea"/>
                  <a:ea typeface="+mn-ea"/>
                </a:endParaRPr>
              </a:p>
            </p:txBody>
          </p:sp>
          <p:sp>
            <p:nvSpPr>
              <p:cNvPr id="79" name="Rectangle 32"/>
              <p:cNvSpPr>
                <a:spLocks noChangeArrowheads="1"/>
              </p:cNvSpPr>
              <p:nvPr/>
            </p:nvSpPr>
            <p:spPr bwMode="auto">
              <a:xfrm>
                <a:off x="8717326" y="3481933"/>
                <a:ext cx="817515" cy="236225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lvl="0" algn="ctr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ko-KR" altLang="en-US" sz="1000" b="0">
                    <a:latin typeface="+mn-ea"/>
                    <a:ea typeface="+mn-ea"/>
                  </a:rPr>
                  <a:t>화학물질</a:t>
                </a:r>
                <a:r>
                  <a:rPr kumimoji="1" lang="en-US" altLang="ko-KR" sz="1000" b="0">
                    <a:latin typeface="+mn-ea"/>
                    <a:ea typeface="+mn-ea"/>
                  </a:rPr>
                  <a:t> part</a:t>
                </a:r>
                <a:endParaRPr kumimoji="1" lang="ko-KR" altLang="ko-KR" sz="1000" b="0" dirty="0">
                  <a:latin typeface="+mn-ea"/>
                  <a:ea typeface="+mn-ea"/>
                </a:endParaRPr>
              </a:p>
            </p:txBody>
          </p:sp>
          <p:sp>
            <p:nvSpPr>
              <p:cNvPr id="80" name="Line 27"/>
              <p:cNvSpPr>
                <a:spLocks noChangeShapeType="1"/>
              </p:cNvSpPr>
              <p:nvPr/>
            </p:nvSpPr>
            <p:spPr bwMode="auto">
              <a:xfrm>
                <a:off x="8831183" y="3180285"/>
                <a:ext cx="0" cy="1524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ko-KR" altLang="en-US" sz="1400" b="0" dirty="0">
                  <a:latin typeface="+mn-ea"/>
                  <a:ea typeface="+mn-ea"/>
                </a:endParaRPr>
              </a:p>
            </p:txBody>
          </p:sp>
        </p:grpSp>
        <p:sp>
          <p:nvSpPr>
            <p:cNvPr id="85" name="직사각형 84"/>
            <p:cNvSpPr/>
            <p:nvPr/>
          </p:nvSpPr>
          <p:spPr>
            <a:xfrm>
              <a:off x="5522338" y="5075365"/>
              <a:ext cx="1865237" cy="101566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000" b="0" dirty="0">
                  <a:latin typeface="+mn-ea"/>
                  <a:ea typeface="+mn-ea"/>
                </a:rPr>
                <a:t>불합리 설비 개선</a:t>
              </a:r>
              <a:endParaRPr lang="en-US" altLang="ko-KR" sz="1000" b="0" dirty="0">
                <a:latin typeface="+mn-ea"/>
                <a:ea typeface="+mn-ea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000" b="0" dirty="0">
                  <a:latin typeface="+mn-ea"/>
                  <a:ea typeface="+mn-ea"/>
                </a:rPr>
                <a:t>Potential Risk </a:t>
              </a:r>
              <a:r>
                <a:rPr lang="ko-KR" altLang="en-US" sz="1000" b="0" dirty="0">
                  <a:latin typeface="+mn-ea"/>
                  <a:ea typeface="+mn-ea"/>
                </a:rPr>
                <a:t>제거</a:t>
              </a:r>
              <a:endParaRPr lang="en-US" altLang="ko-KR" sz="1000" b="0" dirty="0">
                <a:latin typeface="+mn-ea"/>
                <a:ea typeface="+mn-ea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sz="1000" b="0" dirty="0">
                  <a:latin typeface="+mn-ea"/>
                  <a:ea typeface="+mn-ea"/>
                </a:rPr>
                <a:t>공정안전 진단추진</a:t>
              </a:r>
              <a:endParaRPr lang="en-US" altLang="ko-KR" sz="1000" b="0" dirty="0">
                <a:latin typeface="+mn-ea"/>
                <a:ea typeface="+mn-ea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sz="1000" b="0" dirty="0">
                  <a:latin typeface="+mn-ea"/>
                  <a:ea typeface="+mn-ea"/>
                </a:rPr>
                <a:t>공정안전 </a:t>
              </a:r>
              <a:r>
                <a:rPr lang="en-US" altLang="ko-KR" sz="1000" b="0" dirty="0">
                  <a:latin typeface="+mn-ea"/>
                  <a:ea typeface="+mn-ea"/>
                </a:rPr>
                <a:t>Issue </a:t>
              </a:r>
              <a:r>
                <a:rPr lang="ko-KR" altLang="en-US" sz="1000" b="0" dirty="0">
                  <a:latin typeface="+mn-ea"/>
                  <a:ea typeface="+mn-ea"/>
                </a:rPr>
                <a:t>제거</a:t>
              </a:r>
              <a:endParaRPr lang="en-US" altLang="ko-KR" sz="1000" b="0" dirty="0">
                <a:latin typeface="+mn-ea"/>
                <a:ea typeface="+mn-ea"/>
              </a:endParaRPr>
            </a:p>
          </p:txBody>
        </p:sp>
        <p:sp>
          <p:nvSpPr>
            <p:cNvPr id="86" name="직사각형 85"/>
            <p:cNvSpPr/>
            <p:nvPr/>
          </p:nvSpPr>
          <p:spPr>
            <a:xfrm>
              <a:off x="7463683" y="5314292"/>
              <a:ext cx="1020284" cy="7848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000" b="0">
                  <a:latin typeface="+mn-ea"/>
                  <a:ea typeface="+mn-ea"/>
                </a:rPr>
                <a:t>환경규제 대응</a:t>
              </a:r>
              <a:endParaRPr lang="en-US" altLang="ko-KR" sz="1000" b="0">
                <a:latin typeface="+mn-ea"/>
                <a:ea typeface="+mn-ea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sz="1000" b="0">
                  <a:latin typeface="+mn-ea"/>
                  <a:ea typeface="+mn-ea"/>
                </a:rPr>
                <a:t>화학물질 사고 </a:t>
              </a:r>
              <a:r>
                <a:rPr lang="en-US" altLang="ko-KR" sz="1000" b="0">
                  <a:latin typeface="+mn-ea"/>
                  <a:ea typeface="+mn-ea"/>
                </a:rPr>
                <a:t>Risk </a:t>
              </a:r>
              <a:r>
                <a:rPr lang="ko-KR" altLang="en-US" sz="1000" b="0">
                  <a:latin typeface="+mn-ea"/>
                  <a:ea typeface="+mn-ea"/>
                </a:rPr>
                <a:t>감소</a:t>
              </a:r>
              <a:endParaRPr lang="en-US" altLang="ko-KR" sz="1000" b="0" dirty="0">
                <a:latin typeface="+mn-ea"/>
                <a:ea typeface="+mn-ea"/>
              </a:endParaRPr>
            </a:p>
          </p:txBody>
        </p:sp>
        <p:sp>
          <p:nvSpPr>
            <p:cNvPr id="87" name="직사각형 86"/>
            <p:cNvSpPr/>
            <p:nvPr/>
          </p:nvSpPr>
          <p:spPr>
            <a:xfrm>
              <a:off x="8560072" y="5314292"/>
              <a:ext cx="1058371" cy="7848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1000" b="0" dirty="0">
                  <a:latin typeface="+mn-ea"/>
                  <a:ea typeface="+mn-ea"/>
                </a:rPr>
                <a:t>Carbon Trad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1000" b="0" dirty="0" err="1">
                  <a:latin typeface="+mn-ea"/>
                  <a:ea typeface="+mn-ea"/>
                </a:rPr>
                <a:t>ing</a:t>
              </a:r>
              <a:r>
                <a:rPr lang="en-US" altLang="ko-KR" sz="1000" b="0" dirty="0">
                  <a:latin typeface="+mn-ea"/>
                  <a:ea typeface="+mn-ea"/>
                </a:rPr>
                <a:t> </a:t>
              </a:r>
              <a:r>
                <a:rPr lang="ko-KR" altLang="en-US" sz="1000" b="0" dirty="0">
                  <a:latin typeface="+mn-ea"/>
                  <a:ea typeface="+mn-ea"/>
                </a:rPr>
                <a:t>효율증대</a:t>
              </a:r>
              <a:endParaRPr lang="en-US" altLang="ko-KR" sz="1000" b="0" dirty="0">
                <a:latin typeface="+mn-ea"/>
                <a:ea typeface="+mn-ea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sz="1000" b="0" dirty="0">
                  <a:latin typeface="+mn-ea"/>
                  <a:ea typeface="+mn-ea"/>
                </a:rPr>
                <a:t>감축사업 등록 </a:t>
              </a:r>
              <a:endParaRPr lang="en-US" altLang="ko-KR" sz="1000" b="0" dirty="0">
                <a:latin typeface="+mn-ea"/>
                <a:ea typeface="+mn-ea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6281827" y="-6689"/>
            <a:ext cx="3637325" cy="470850"/>
            <a:chOff x="6079698" y="2936"/>
            <a:chExt cx="3637325" cy="470850"/>
          </a:xfrm>
        </p:grpSpPr>
        <p:sp>
          <p:nvSpPr>
            <p:cNvPr id="2" name="오각형 1"/>
            <p:cNvSpPr/>
            <p:nvPr/>
          </p:nvSpPr>
          <p:spPr>
            <a:xfrm>
              <a:off x="6079698" y="22212"/>
              <a:ext cx="1029190" cy="427870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>
                  <a:latin typeface="+mn-ea"/>
                </a:rPr>
                <a:t>일반현황</a:t>
              </a:r>
            </a:p>
          </p:txBody>
        </p:sp>
        <p:sp>
          <p:nvSpPr>
            <p:cNvPr id="3" name="갈매기형 수장 2"/>
            <p:cNvSpPr/>
            <p:nvPr/>
          </p:nvSpPr>
          <p:spPr>
            <a:xfrm>
              <a:off x="6977249" y="15117"/>
              <a:ext cx="996554" cy="440466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50" name="갈매기형 수장 49"/>
            <p:cNvSpPr/>
            <p:nvPr/>
          </p:nvSpPr>
          <p:spPr>
            <a:xfrm>
              <a:off x="7821344" y="23266"/>
              <a:ext cx="996554" cy="440466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51" name="갈매기형 수장 50"/>
            <p:cNvSpPr/>
            <p:nvPr/>
          </p:nvSpPr>
          <p:spPr>
            <a:xfrm>
              <a:off x="8667009" y="23266"/>
              <a:ext cx="996554" cy="440466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077936" y="2936"/>
              <a:ext cx="7951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활동계획</a:t>
              </a:r>
              <a:endParaRPr lang="en-US" altLang="ko-KR">
                <a:solidFill>
                  <a:schemeClr val="bg1"/>
                </a:solidFill>
                <a:latin typeface="+mn-ea"/>
                <a:ea typeface="+mn-ea"/>
              </a:endParaRPr>
            </a:p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실행내용</a:t>
              </a: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7959827" y="12121"/>
              <a:ext cx="890839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주요성과</a:t>
              </a:r>
              <a:endParaRPr lang="en-US" altLang="ko-KR">
                <a:solidFill>
                  <a:schemeClr val="bg1"/>
                </a:solidFill>
                <a:latin typeface="+mn-ea"/>
                <a:ea typeface="+mn-ea"/>
              </a:endParaRPr>
            </a:p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   평가</a:t>
              </a:r>
            </a:p>
          </p:txBody>
        </p:sp>
        <p:sp>
          <p:nvSpPr>
            <p:cNvPr id="52" name="직사각형 51"/>
            <p:cNvSpPr/>
            <p:nvPr/>
          </p:nvSpPr>
          <p:spPr>
            <a:xfrm>
              <a:off x="8826184" y="86106"/>
              <a:ext cx="890839" cy="27699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향후계획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32874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153"/>
          <p:cNvSpPr>
            <a:spLocks noChangeArrowheads="1"/>
          </p:cNvSpPr>
          <p:nvPr/>
        </p:nvSpPr>
        <p:spPr bwMode="auto">
          <a:xfrm>
            <a:off x="255097" y="352208"/>
            <a:ext cx="7050577" cy="4911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24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추진방향</a:t>
            </a:r>
            <a:endParaRPr lang="ko-KR" altLang="en-US" sz="2000" dirty="0">
              <a:solidFill>
                <a:prstClr val="black"/>
              </a:solidFill>
              <a:latin typeface="Tahoma" panose="020B0604030504040204" pitchFamily="34" charset="0"/>
              <a:ea typeface="맑은 고딕" panose="020B0503020000020004" pitchFamily="50" charset="-127"/>
              <a:cs typeface="Tahoma" panose="020B0604030504040204" pitchFamily="34" charset="0"/>
            </a:endParaRPr>
          </a:p>
        </p:txBody>
      </p:sp>
      <p:sp>
        <p:nvSpPr>
          <p:cNvPr id="34" name="Line 7"/>
          <p:cNvSpPr>
            <a:spLocks noChangeShapeType="1"/>
          </p:cNvSpPr>
          <p:nvPr/>
        </p:nvSpPr>
        <p:spPr bwMode="auto">
          <a:xfrm>
            <a:off x="4611694" y="895805"/>
            <a:ext cx="5259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 dirty="0">
              <a:latin typeface="HY바다M" panose="02030600000101010101" pitchFamily="18" charset="-127"/>
            </a:endParaRPr>
          </a:p>
        </p:txBody>
      </p:sp>
      <p:sp>
        <p:nvSpPr>
          <p:cNvPr id="35" name="Line 8"/>
          <p:cNvSpPr>
            <a:spLocks noChangeShapeType="1"/>
          </p:cNvSpPr>
          <p:nvPr/>
        </p:nvSpPr>
        <p:spPr bwMode="auto">
          <a:xfrm flipV="1">
            <a:off x="34931" y="895805"/>
            <a:ext cx="47466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 dirty="0">
              <a:latin typeface="HY바다M" panose="02030600000101010101" pitchFamily="18" charset="-127"/>
            </a:endParaRPr>
          </a:p>
        </p:txBody>
      </p:sp>
      <p:grpSp>
        <p:nvGrpSpPr>
          <p:cNvPr id="23" name="그룹 22"/>
          <p:cNvGrpSpPr/>
          <p:nvPr/>
        </p:nvGrpSpPr>
        <p:grpSpPr>
          <a:xfrm>
            <a:off x="6281827" y="-6689"/>
            <a:ext cx="3637325" cy="470850"/>
            <a:chOff x="6079698" y="2936"/>
            <a:chExt cx="3637325" cy="470850"/>
          </a:xfrm>
        </p:grpSpPr>
        <p:sp>
          <p:nvSpPr>
            <p:cNvPr id="24" name="오각형 23"/>
            <p:cNvSpPr/>
            <p:nvPr/>
          </p:nvSpPr>
          <p:spPr>
            <a:xfrm>
              <a:off x="6079698" y="22212"/>
              <a:ext cx="1029190" cy="427870"/>
            </a:xfrm>
            <a:prstGeom prst="homePlat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>
                  <a:latin typeface="+mn-ea"/>
                </a:rPr>
                <a:t>일반현황</a:t>
              </a:r>
            </a:p>
          </p:txBody>
        </p:sp>
        <p:sp>
          <p:nvSpPr>
            <p:cNvPr id="31" name="갈매기형 수장 30"/>
            <p:cNvSpPr/>
            <p:nvPr/>
          </p:nvSpPr>
          <p:spPr>
            <a:xfrm>
              <a:off x="6977249" y="15117"/>
              <a:ext cx="996554" cy="440466"/>
            </a:xfrm>
            <a:prstGeom prst="chevron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2" name="갈매기형 수장 31"/>
            <p:cNvSpPr/>
            <p:nvPr/>
          </p:nvSpPr>
          <p:spPr>
            <a:xfrm>
              <a:off x="7821344" y="23266"/>
              <a:ext cx="996554" cy="440466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3" name="갈매기형 수장 32"/>
            <p:cNvSpPr/>
            <p:nvPr/>
          </p:nvSpPr>
          <p:spPr>
            <a:xfrm>
              <a:off x="8667009" y="23266"/>
              <a:ext cx="996554" cy="440466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7077936" y="2936"/>
              <a:ext cx="7951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활동계획</a:t>
              </a:r>
              <a:endParaRPr lang="en-US" altLang="ko-KR">
                <a:solidFill>
                  <a:schemeClr val="bg1"/>
                </a:solidFill>
                <a:latin typeface="+mn-ea"/>
                <a:ea typeface="+mn-ea"/>
              </a:endParaRPr>
            </a:p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실행내용</a:t>
              </a:r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7959827" y="12121"/>
              <a:ext cx="890839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주요성과</a:t>
              </a:r>
              <a:endParaRPr lang="en-US" altLang="ko-KR">
                <a:solidFill>
                  <a:schemeClr val="bg1"/>
                </a:solidFill>
                <a:latin typeface="+mn-ea"/>
                <a:ea typeface="+mn-ea"/>
              </a:endParaRPr>
            </a:p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   평가</a:t>
              </a:r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8826184" y="86106"/>
              <a:ext cx="890839" cy="27699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향후계획</a:t>
              </a:r>
            </a:p>
          </p:txBody>
        </p:sp>
      </p:grpSp>
      <p:sp>
        <p:nvSpPr>
          <p:cNvPr id="54" name="Rectangle 5"/>
          <p:cNvSpPr>
            <a:spLocks noChangeArrowheads="1"/>
          </p:cNvSpPr>
          <p:nvPr/>
        </p:nvSpPr>
        <p:spPr bwMode="auto">
          <a:xfrm>
            <a:off x="0" y="1088534"/>
            <a:ext cx="9906000" cy="68390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2075" tIns="46037" rIns="92075" bIns="46037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1600"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화학물질 안전관리 체계 구축을 위한 주요 추진실적 및 향후계획</a:t>
            </a:r>
            <a:endParaRPr lang="en-US" altLang="ko-KR" sz="1600">
              <a:latin typeface="Tahoma" panose="020B0604030504040204" pitchFamily="34" charset="0"/>
              <a:ea typeface="맑은 고딕" panose="020B0503020000020004" pitchFamily="50" charset="-127"/>
              <a:cs typeface="Tahoma" panose="020B060403050404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ko-KR" altLang="en-US" sz="1600"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화학물질관리법 및 화학사고 </a:t>
            </a:r>
            <a:r>
              <a:rPr lang="en-US" altLang="ko-KR" sz="1600"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RISK ZERO </a:t>
            </a:r>
            <a:r>
              <a:rPr lang="ko-KR" altLang="en-US" sz="1600"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化</a:t>
            </a:r>
            <a:endParaRPr lang="en-US" altLang="ko-KR" sz="1600">
              <a:latin typeface="Tahoma" panose="020B0604030504040204" pitchFamily="34" charset="0"/>
              <a:ea typeface="맑은 고딕" panose="020B0503020000020004" pitchFamily="50" charset="-127"/>
              <a:cs typeface="Tahom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64593" y="2040489"/>
            <a:ext cx="1896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0">
              <a:defRPr/>
            </a:pPr>
            <a:r>
              <a:rPr lang="ko-KR" altLang="en-US" sz="1400" kern="0">
                <a:solidFill>
                  <a:prstClr val="black"/>
                </a:solidFill>
                <a:latin typeface="+mn-ea"/>
                <a:ea typeface="+mn-ea"/>
              </a:rPr>
              <a:t>안전체계 강화방안</a:t>
            </a:r>
            <a:endParaRPr lang="ko-KR" altLang="en-US" sz="1400" kern="0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534489" y="2040489"/>
            <a:ext cx="2942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0">
              <a:defRPr/>
            </a:pPr>
            <a:r>
              <a:rPr lang="ko-KR" altLang="en-US" sz="1400" kern="0">
                <a:solidFill>
                  <a:prstClr val="black"/>
                </a:solidFill>
                <a:latin typeface="+mn-ea"/>
                <a:ea typeface="+mn-ea"/>
              </a:rPr>
              <a:t>주요 추진실적</a:t>
            </a:r>
            <a:endParaRPr lang="ko-KR" altLang="en-US" sz="1400" kern="0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70674" y="2046470"/>
            <a:ext cx="16609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0">
              <a:defRPr/>
            </a:pPr>
            <a:r>
              <a:rPr lang="ko-KR" altLang="en-US" sz="1400" kern="0">
                <a:solidFill>
                  <a:prstClr val="black"/>
                </a:solidFill>
                <a:latin typeface="+mn-ea"/>
                <a:ea typeface="+mn-ea"/>
              </a:rPr>
              <a:t>구분</a:t>
            </a:r>
            <a:endParaRPr lang="ko-KR" altLang="en-US" sz="1400" kern="0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661519" y="2514888"/>
            <a:ext cx="8391276" cy="3688517"/>
            <a:chOff x="661519" y="2448786"/>
            <a:chExt cx="8391276" cy="3688517"/>
          </a:xfrm>
        </p:grpSpPr>
        <p:grpSp>
          <p:nvGrpSpPr>
            <p:cNvPr id="8" name="그룹 7"/>
            <p:cNvGrpSpPr/>
            <p:nvPr/>
          </p:nvGrpSpPr>
          <p:grpSpPr>
            <a:xfrm>
              <a:off x="764349" y="4018513"/>
              <a:ext cx="8288446" cy="1394156"/>
              <a:chOff x="764349" y="4018513"/>
              <a:chExt cx="8288446" cy="1394156"/>
            </a:xfrm>
            <a:noFill/>
            <a:effectLst/>
          </p:grpSpPr>
          <p:cxnSp>
            <p:nvCxnSpPr>
              <p:cNvPr id="3" name="직선 연결선 2"/>
              <p:cNvCxnSpPr/>
              <p:nvPr/>
            </p:nvCxnSpPr>
            <p:spPr>
              <a:xfrm flipV="1">
                <a:off x="764349" y="4018513"/>
                <a:ext cx="8288446" cy="972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직선 연결선 37"/>
              <p:cNvCxnSpPr/>
              <p:nvPr/>
            </p:nvCxnSpPr>
            <p:spPr>
              <a:xfrm flipV="1">
                <a:off x="764349" y="5402941"/>
                <a:ext cx="8288446" cy="972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TextBox 46"/>
            <p:cNvSpPr txBox="1"/>
            <p:nvPr/>
          </p:nvSpPr>
          <p:spPr>
            <a:xfrm flipH="1">
              <a:off x="661519" y="2867709"/>
              <a:ext cx="1213178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ctr">
                <a:lnSpc>
                  <a:spcPct val="150000"/>
                </a:lnSpc>
              </a:pPr>
              <a:r>
                <a:rPr lang="ko-KR" altLang="en-US" sz="1300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안전관리계획 강화</a:t>
              </a:r>
              <a:endParaRPr lang="en-US" altLang="ko-KR" sz="1300" b="0" spc="-15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 flipH="1">
              <a:off x="661519" y="4200306"/>
              <a:ext cx="1213178" cy="9925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ctr">
                <a:lnSpc>
                  <a:spcPct val="150000"/>
                </a:lnSpc>
              </a:pPr>
              <a:r>
                <a:rPr lang="ko-KR" altLang="en-US" sz="1300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내</a:t>
              </a:r>
              <a:r>
                <a:rPr lang="en-US" altLang="ko-KR" sz="1300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/</a:t>
              </a:r>
              <a:r>
                <a:rPr lang="ko-KR" altLang="en-US" sz="1300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외부</a:t>
              </a:r>
              <a:endParaRPr lang="en-US" altLang="ko-KR" sz="1300" b="0" spc="-15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endParaRPr>
            </a:p>
            <a:p>
              <a:pPr algn="ctr" fontAlgn="ctr">
                <a:lnSpc>
                  <a:spcPct val="150000"/>
                </a:lnSpc>
              </a:pPr>
              <a:r>
                <a:rPr lang="ko-KR" altLang="en-US" sz="1300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비상대응</a:t>
              </a:r>
              <a:endParaRPr lang="en-US" altLang="ko-KR" sz="1300" b="0" spc="-15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endParaRPr>
            </a:p>
            <a:p>
              <a:pPr algn="ctr" fontAlgn="ctr">
                <a:lnSpc>
                  <a:spcPct val="150000"/>
                </a:lnSpc>
              </a:pPr>
              <a:r>
                <a:rPr lang="ko-KR" altLang="en-US" sz="1300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체계 강화</a:t>
              </a:r>
              <a:endParaRPr lang="en-US" altLang="ko-KR" sz="1300" b="0" spc="-15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 flipH="1">
              <a:off x="661519" y="5444806"/>
              <a:ext cx="1213178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ctr">
                <a:lnSpc>
                  <a:spcPct val="150000"/>
                </a:lnSpc>
              </a:pPr>
              <a:r>
                <a:rPr lang="ko-KR" altLang="en-US" sz="1300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기타 화학안전</a:t>
              </a:r>
              <a:endParaRPr lang="en-US" altLang="ko-KR" sz="1300" b="0" spc="-15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endParaRPr>
            </a:p>
            <a:p>
              <a:pPr algn="ctr" fontAlgn="ctr">
                <a:lnSpc>
                  <a:spcPct val="150000"/>
                </a:lnSpc>
              </a:pPr>
              <a:r>
                <a:rPr lang="ko-KR" altLang="en-US" sz="1300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강화</a:t>
              </a:r>
              <a:endParaRPr lang="en-US" altLang="ko-KR" sz="1300" b="0" spc="-15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 flipH="1">
              <a:off x="2488321" y="2740051"/>
              <a:ext cx="121317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fontAlgn="ctr">
                <a:lnSpc>
                  <a:spcPct val="150000"/>
                </a:lnSpc>
              </a:pPr>
              <a:r>
                <a:rPr lang="en-US" altLang="ko-KR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- </a:t>
              </a:r>
              <a:r>
                <a:rPr lang="ko-KR" altLang="en-US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취급기준 개선</a:t>
              </a:r>
              <a:endParaRPr lang="en-US" altLang="ko-KR" b="0" spc="-15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endParaRPr>
            </a:p>
            <a:p>
              <a:pPr algn="just" fontAlgn="ctr">
                <a:lnSpc>
                  <a:spcPct val="150000"/>
                </a:lnSpc>
              </a:pPr>
              <a:r>
                <a:rPr lang="en-US" altLang="ko-KR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- </a:t>
              </a:r>
              <a:r>
                <a:rPr lang="ko-KR" altLang="en-US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시설기준 개선</a:t>
              </a:r>
              <a:endParaRPr lang="en-US" altLang="ko-KR" b="0" spc="-15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endParaRPr>
            </a:p>
            <a:p>
              <a:pPr algn="just" fontAlgn="ctr">
                <a:lnSpc>
                  <a:spcPct val="150000"/>
                </a:lnSpc>
              </a:pPr>
              <a:r>
                <a:rPr lang="en-US" altLang="ko-KR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- </a:t>
              </a:r>
              <a:r>
                <a:rPr lang="ko-KR" altLang="en-US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내부소통 강화</a:t>
              </a:r>
              <a:endParaRPr lang="en-US" altLang="ko-KR" b="0" spc="-15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 flipH="1">
              <a:off x="2488321" y="4197986"/>
              <a:ext cx="232553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fontAlgn="ctr">
                <a:lnSpc>
                  <a:spcPct val="150000"/>
                </a:lnSpc>
              </a:pPr>
              <a:r>
                <a:rPr lang="en-US" altLang="ko-KR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- </a:t>
              </a:r>
              <a:r>
                <a:rPr lang="ko-KR" altLang="en-US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안전문화 혁신</a:t>
              </a:r>
              <a:endParaRPr lang="en-US" altLang="ko-KR" b="0" spc="-15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endParaRPr>
            </a:p>
            <a:p>
              <a:pPr algn="just" fontAlgn="ctr">
                <a:lnSpc>
                  <a:spcPct val="150000"/>
                </a:lnSpc>
              </a:pPr>
              <a:r>
                <a:rPr lang="en-US" altLang="ko-KR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- </a:t>
              </a:r>
              <a:r>
                <a:rPr lang="ko-KR" altLang="en-US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현장안전 모니터링 강화</a:t>
              </a:r>
              <a:endParaRPr lang="en-US" altLang="ko-KR" b="0" spc="-15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endParaRPr>
            </a:p>
            <a:p>
              <a:pPr algn="just" fontAlgn="ctr">
                <a:lnSpc>
                  <a:spcPct val="150000"/>
                </a:lnSpc>
              </a:pPr>
              <a:r>
                <a:rPr lang="en-US" altLang="ko-KR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- </a:t>
              </a:r>
              <a:r>
                <a:rPr lang="ko-KR" altLang="en-US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대</a:t>
              </a:r>
              <a:r>
                <a:rPr lang="en-US" altLang="ko-KR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·</a:t>
              </a:r>
              <a:r>
                <a:rPr lang="ko-KR" altLang="en-US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내외 </a:t>
              </a:r>
              <a:r>
                <a:rPr lang="en-US" altLang="ko-KR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Safety Net </a:t>
              </a:r>
              <a:r>
                <a:rPr lang="ko-KR" altLang="en-US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강화</a:t>
              </a:r>
              <a:endParaRPr lang="en-US" altLang="ko-KR" b="0" spc="-15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 flipH="1">
              <a:off x="2488321" y="5560645"/>
              <a:ext cx="23255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fontAlgn="ctr">
                <a:lnSpc>
                  <a:spcPct val="150000"/>
                </a:lnSpc>
              </a:pPr>
              <a:r>
                <a:rPr lang="en-US" altLang="ko-KR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- </a:t>
              </a:r>
              <a:r>
                <a:rPr lang="ko-KR" altLang="en-US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인허가 변경관리 시스템 구축</a:t>
              </a:r>
              <a:endParaRPr lang="en-US" altLang="ko-KR" b="0" spc="-15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 flipH="1">
              <a:off x="5219988" y="2448786"/>
              <a:ext cx="3797177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fontAlgn="ctr">
                <a:lnSpc>
                  <a:spcPct val="150000"/>
                </a:lnSpc>
              </a:pPr>
              <a:r>
                <a:rPr lang="en-US" altLang="ko-KR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- </a:t>
              </a:r>
              <a:r>
                <a:rPr lang="ko-KR" altLang="en-US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유해화학물질관리자 법정기준 선임 확대</a:t>
              </a:r>
              <a:endParaRPr lang="en-US" altLang="ko-KR" b="0" spc="-15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endParaRPr>
            </a:p>
            <a:p>
              <a:pPr algn="just" fontAlgn="ctr">
                <a:lnSpc>
                  <a:spcPct val="150000"/>
                </a:lnSpc>
              </a:pPr>
              <a:r>
                <a:rPr lang="en-US" altLang="ko-KR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- </a:t>
              </a:r>
              <a:r>
                <a:rPr lang="ko-KR" altLang="en-US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화학물질 노출 위험도 감소활동</a:t>
              </a:r>
              <a:endParaRPr lang="en-US" altLang="ko-KR" b="0" spc="-15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endParaRPr>
            </a:p>
            <a:p>
              <a:pPr algn="just" fontAlgn="ctr">
                <a:lnSpc>
                  <a:spcPct val="150000"/>
                </a:lnSpc>
              </a:pPr>
              <a:r>
                <a:rPr lang="en-US" altLang="ko-KR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- </a:t>
              </a:r>
              <a:r>
                <a:rPr lang="ko-KR" altLang="en-US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화학물질 취급개소 안전운전절차서 개선계획 수립</a:t>
              </a:r>
              <a:endParaRPr lang="en-US" altLang="ko-KR" b="0" spc="-15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endParaRPr>
            </a:p>
            <a:p>
              <a:pPr algn="just" fontAlgn="ctr">
                <a:lnSpc>
                  <a:spcPct val="150000"/>
                </a:lnSpc>
              </a:pPr>
              <a:r>
                <a:rPr lang="en-US" altLang="ko-KR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- </a:t>
              </a:r>
              <a:r>
                <a:rPr lang="ko-KR" altLang="en-US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화관법 별표</a:t>
              </a:r>
              <a:r>
                <a:rPr lang="en-US" altLang="ko-KR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5 </a:t>
              </a:r>
              <a:r>
                <a:rPr lang="ko-KR" altLang="en-US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시설 개선계획 수립</a:t>
              </a:r>
              <a:endParaRPr lang="en-US" altLang="ko-KR" b="0" spc="-15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endParaRPr>
            </a:p>
            <a:p>
              <a:pPr algn="just" fontAlgn="ctr">
                <a:lnSpc>
                  <a:spcPct val="150000"/>
                </a:lnSpc>
              </a:pPr>
              <a:r>
                <a:rPr lang="en-US" altLang="ko-KR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- </a:t>
              </a:r>
              <a:r>
                <a:rPr lang="ko-KR" altLang="en-US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유해화학물질 대체제품 적용</a:t>
              </a:r>
              <a:endParaRPr lang="en-US" altLang="ko-KR" b="0" spc="-15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 flipH="1">
              <a:off x="5231136" y="4073012"/>
              <a:ext cx="379717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fontAlgn="ctr">
                <a:lnSpc>
                  <a:spcPct val="150000"/>
                </a:lnSpc>
              </a:pPr>
              <a:r>
                <a:rPr lang="en-US" altLang="ko-KR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- </a:t>
              </a:r>
              <a:r>
                <a:rPr lang="ko-KR" altLang="en-US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현장 안전 모니터링 조직 신설</a:t>
              </a:r>
              <a:r>
                <a:rPr lang="en-US" altLang="ko-KR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(</a:t>
              </a:r>
              <a:r>
                <a:rPr lang="ko-KR" altLang="en-US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공정안전팀</a:t>
              </a:r>
              <a:r>
                <a:rPr lang="en-US" altLang="ko-KR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)</a:t>
              </a:r>
            </a:p>
            <a:p>
              <a:pPr algn="just" fontAlgn="ctr">
                <a:lnSpc>
                  <a:spcPct val="150000"/>
                </a:lnSpc>
              </a:pPr>
              <a:r>
                <a:rPr lang="en-US" altLang="ko-KR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- </a:t>
              </a:r>
              <a:r>
                <a:rPr lang="ko-KR" altLang="en-US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화학물질 안전점검 및 조치강화</a:t>
              </a:r>
              <a:endParaRPr lang="en-US" altLang="ko-KR" b="0" spc="-15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endParaRPr>
            </a:p>
            <a:p>
              <a:pPr algn="just" fontAlgn="ctr">
                <a:lnSpc>
                  <a:spcPct val="150000"/>
                </a:lnSpc>
              </a:pPr>
              <a:r>
                <a:rPr lang="en-US" altLang="ko-KR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- </a:t>
              </a:r>
              <a:r>
                <a:rPr lang="ko-KR" altLang="en-US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한국환경공단</a:t>
              </a:r>
              <a:r>
                <a:rPr lang="en-US" altLang="ko-KR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/</a:t>
              </a:r>
              <a:r>
                <a:rPr lang="ko-KR" altLang="en-US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대구지방환경청 화관법 관련 </a:t>
              </a:r>
              <a:r>
                <a:rPr lang="en-US" altLang="ko-KR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MOU</a:t>
              </a:r>
            </a:p>
            <a:p>
              <a:pPr algn="just" fontAlgn="ctr">
                <a:lnSpc>
                  <a:spcPct val="150000"/>
                </a:lnSpc>
              </a:pPr>
              <a:r>
                <a:rPr lang="en-US" altLang="ko-KR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- </a:t>
              </a:r>
              <a:r>
                <a:rPr lang="ko-KR" altLang="en-US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구미소방서 및 화학재난합동방재센터 합동훈련</a:t>
              </a:r>
              <a:endParaRPr lang="en-US" altLang="ko-KR" b="0" spc="-15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 flipH="1">
              <a:off x="5231136" y="5444806"/>
              <a:ext cx="379717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fontAlgn="ctr">
                <a:lnSpc>
                  <a:spcPct val="150000"/>
                </a:lnSpc>
              </a:pPr>
              <a:r>
                <a:rPr lang="en-US" altLang="ko-KR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- </a:t>
              </a:r>
              <a:r>
                <a:rPr lang="ko-KR" altLang="en-US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화학물질관리 </a:t>
              </a:r>
              <a:r>
                <a:rPr lang="en-US" altLang="ko-KR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: CMS</a:t>
              </a:r>
              <a:r>
                <a:rPr lang="ko-KR" altLang="en-US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시스템을 통한 신규</a:t>
              </a:r>
              <a:r>
                <a:rPr lang="en-US" altLang="ko-KR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/</a:t>
              </a:r>
              <a:r>
                <a:rPr lang="ko-KR" altLang="en-US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변경 검토</a:t>
              </a:r>
              <a:endParaRPr lang="en-US" altLang="ko-KR" b="0" spc="-15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endParaRPr>
            </a:p>
            <a:p>
              <a:pPr algn="just" fontAlgn="ctr">
                <a:lnSpc>
                  <a:spcPct val="150000"/>
                </a:lnSpc>
              </a:pPr>
              <a:r>
                <a:rPr lang="en-US" altLang="ko-KR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- </a:t>
              </a:r>
              <a:r>
                <a:rPr lang="ko-KR" altLang="en-US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설비 </a:t>
              </a:r>
              <a:r>
                <a:rPr lang="en-US" altLang="ko-KR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· </a:t>
              </a:r>
              <a:r>
                <a:rPr lang="ko-KR" altLang="en-US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장비</a:t>
              </a:r>
              <a:r>
                <a:rPr lang="en-US" altLang="ko-KR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 · </a:t>
              </a:r>
              <a:r>
                <a:rPr lang="ko-KR" altLang="en-US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법규관리 </a:t>
              </a:r>
              <a:r>
                <a:rPr lang="en-US" altLang="ko-KR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: SHE</a:t>
              </a:r>
              <a:r>
                <a:rPr lang="ko-KR" altLang="en-US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시스템을 통한 신규</a:t>
              </a:r>
              <a:r>
                <a:rPr lang="en-US" altLang="ko-KR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/</a:t>
              </a:r>
              <a:r>
                <a:rPr lang="ko-KR" altLang="en-US" b="0" spc="-1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latin typeface="+mj-ea"/>
                  <a:ea typeface="+mj-ea"/>
                </a:rPr>
                <a:t>변경 검토</a:t>
              </a:r>
              <a:endParaRPr lang="en-US" altLang="ko-KR" b="0" spc="-15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+mj-ea"/>
                <a:ea typeface="+mj-ea"/>
              </a:endParaRPr>
            </a:p>
          </p:txBody>
        </p:sp>
      </p:grpSp>
      <p:cxnSp>
        <p:nvCxnSpPr>
          <p:cNvPr id="68" name="직선 연결선 67"/>
          <p:cNvCxnSpPr/>
          <p:nvPr/>
        </p:nvCxnSpPr>
        <p:spPr>
          <a:xfrm flipV="1">
            <a:off x="764349" y="2486357"/>
            <a:ext cx="8288446" cy="9728"/>
          </a:xfrm>
          <a:prstGeom prst="lin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84218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0857" y="2817106"/>
            <a:ext cx="1347406" cy="2002320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569401" y="2512014"/>
            <a:ext cx="4131367" cy="4224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>
              <a:lnSpc>
                <a:spcPct val="150000"/>
              </a:lnSpc>
              <a:defRPr/>
            </a:pPr>
            <a:r>
              <a:rPr lang="ko-KR" altLang="en-US" kern="0">
                <a:solidFill>
                  <a:prstClr val="black"/>
                </a:solidFill>
                <a:latin typeface="+mn-ea"/>
              </a:rPr>
              <a:t>■ </a:t>
            </a:r>
            <a:r>
              <a:rPr kumimoji="1" lang="ko-KR" altLang="en-US" kern="0">
                <a:solidFill>
                  <a:prstClr val="black"/>
                </a:solidFill>
                <a:latin typeface="+mn-ea"/>
                <a:ea typeface="+mn-ea"/>
              </a:rPr>
              <a:t>추진배경</a:t>
            </a:r>
            <a:endParaRPr kumimoji="1" lang="en-US" altLang="ko-KR" ker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1100" kern="0">
                <a:solidFill>
                  <a:prstClr val="black"/>
                </a:solidFill>
                <a:latin typeface="+mn-ea"/>
                <a:ea typeface="+mn-ea"/>
              </a:rPr>
              <a:t>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유해화학물질 관리자 법정선임기준은 화관법 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 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취급기준 준수가 어려움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취급공정 內 잠재 위험요인 발굴 및 개선 필요</a:t>
            </a:r>
            <a:endParaRPr kumimoji="1"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관리자 다수 선임으로 전사 및 사업주 관심 유도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SHE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조직 주도관리에서 현업중심 화학안전 강화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ko-KR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ko-KR" altLang="en-US" kern="0">
                <a:solidFill>
                  <a:prstClr val="black"/>
                </a:solidFill>
                <a:latin typeface="+mn-ea"/>
                <a:ea typeface="+mn-ea"/>
              </a:rPr>
              <a:t>■ 추진사항</a:t>
            </a:r>
            <a:endParaRPr lang="en-US" altLang="ko-KR" ker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1100" kern="0">
                <a:solidFill>
                  <a:prstClr val="black"/>
                </a:solidFill>
                <a:latin typeface="+mn-ea"/>
                <a:ea typeface="+mn-ea"/>
              </a:rPr>
              <a:t>1. </a:t>
            </a:r>
            <a:r>
              <a:rPr kumimoji="1" lang="ko-KR" altLang="en-US" sz="1100" kern="0">
                <a:solidFill>
                  <a:prstClr val="black"/>
                </a:solidFill>
                <a:latin typeface="+mn-ea"/>
                <a:ea typeface="+mn-ea"/>
              </a:rPr>
              <a:t>유해화학물질관리자 법정기준 선임 확대</a:t>
            </a:r>
            <a:endParaRPr kumimoji="1" lang="en-US" altLang="ko-KR" sz="1100" ker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前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:</a:t>
            </a:r>
            <a:r>
              <a:rPr kumimoji="1"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1</a:t>
            </a:r>
            <a:r>
              <a:rPr kumimoji="1"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공장</a:t>
            </a:r>
            <a:r>
              <a:rPr kumimoji="1"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(2</a:t>
            </a:r>
            <a:r>
              <a:rPr kumimoji="1"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명</a:t>
            </a:r>
            <a:r>
              <a:rPr kumimoji="1"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), 2</a:t>
            </a:r>
            <a:r>
              <a:rPr kumimoji="1"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공장</a:t>
            </a:r>
            <a:r>
              <a:rPr kumimoji="1"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(2</a:t>
            </a:r>
            <a:r>
              <a:rPr kumimoji="1"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명</a:t>
            </a:r>
            <a:r>
              <a:rPr kumimoji="1"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), 3</a:t>
            </a:r>
            <a:r>
              <a:rPr kumimoji="1"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공장</a:t>
            </a:r>
            <a:r>
              <a:rPr kumimoji="1"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(3</a:t>
            </a:r>
            <a:r>
              <a:rPr kumimoji="1"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명</a:t>
            </a:r>
            <a:r>
              <a:rPr kumimoji="1"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)</a:t>
            </a:r>
          </a:p>
          <a:p>
            <a:pPr latinLnBrk="0">
              <a:lnSpc>
                <a:spcPct val="150000"/>
              </a:lnSpc>
              <a:defRPr/>
            </a:pPr>
            <a:r>
              <a:rPr kumimoji="1"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後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: 1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공장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(9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명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), 2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공장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(17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명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), 3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공장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(29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명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)</a:t>
            </a:r>
          </a:p>
          <a:p>
            <a:pPr latinLnBrk="0">
              <a:lnSpc>
                <a:spcPct val="150000"/>
              </a:lnSpc>
              <a:defRPr/>
            </a:pPr>
            <a:endParaRPr lang="en-US" altLang="ko-KR" sz="110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kern="0">
                <a:solidFill>
                  <a:prstClr val="black"/>
                </a:solidFill>
                <a:latin typeface="+mn-ea"/>
                <a:ea typeface="+mn-ea"/>
              </a:rPr>
              <a:t>2. </a:t>
            </a:r>
            <a:r>
              <a:rPr lang="ko-KR" altLang="en-US" sz="1100" kern="0">
                <a:solidFill>
                  <a:prstClr val="black"/>
                </a:solidFill>
                <a:latin typeface="+mn-ea"/>
                <a:ea typeface="+mn-ea"/>
              </a:rPr>
              <a:t>화학물질 노출 위험도 감소활동</a:t>
            </a:r>
            <a:endParaRPr lang="en-US" altLang="ko-KR" sz="110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화학물질 접촉으로 인한 화학적 화상 방지 연고 비치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 (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사용방법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: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화학물질 취급 작업 전 피부 도포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)</a:t>
            </a:r>
          </a:p>
          <a:p>
            <a:pPr latinLnBrk="0">
              <a:lnSpc>
                <a:spcPct val="150000"/>
              </a:lnSpc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화학사고 발생시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Hume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으로 인한 급성중독 예방 손수건 비치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</p:txBody>
      </p:sp>
      <p:cxnSp>
        <p:nvCxnSpPr>
          <p:cNvPr id="46" name="직선 연결선 45"/>
          <p:cNvCxnSpPr/>
          <p:nvPr/>
        </p:nvCxnSpPr>
        <p:spPr bwMode="auto">
          <a:xfrm>
            <a:off x="6065388" y="2268756"/>
            <a:ext cx="2921112" cy="0"/>
          </a:xfrm>
          <a:prstGeom prst="line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직선 연결선 48"/>
          <p:cNvCxnSpPr/>
          <p:nvPr/>
        </p:nvCxnSpPr>
        <p:spPr bwMode="auto">
          <a:xfrm>
            <a:off x="821900" y="2268756"/>
            <a:ext cx="2921112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6072183" y="1957998"/>
            <a:ext cx="2942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 latinLnBrk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1400" b="1" kern="0">
                <a:solidFill>
                  <a:prstClr val="black"/>
                </a:solidFill>
                <a:latin typeface="+mn-ea"/>
                <a:ea typeface="+mn-ea"/>
              </a:rPr>
              <a:t>추진실적</a:t>
            </a:r>
            <a:endParaRPr kumimoji="1" lang="ko-KR" altLang="en-US" sz="1400" b="1" kern="0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00500" y="1957998"/>
            <a:ext cx="2942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0">
              <a:defRPr/>
            </a:pPr>
            <a:r>
              <a:rPr lang="ko-KR" altLang="en-US" sz="1400" kern="0">
                <a:solidFill>
                  <a:prstClr val="black"/>
                </a:solidFill>
                <a:latin typeface="+mn-ea"/>
                <a:ea typeface="+mn-ea"/>
              </a:rPr>
              <a:t>개선사항</a:t>
            </a:r>
            <a:endParaRPr lang="ko-KR" altLang="en-US" sz="1400" kern="0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27" name="Rectangle 153"/>
          <p:cNvSpPr>
            <a:spLocks noChangeArrowheads="1"/>
          </p:cNvSpPr>
          <p:nvPr/>
        </p:nvSpPr>
        <p:spPr bwMode="auto">
          <a:xfrm>
            <a:off x="255097" y="330022"/>
            <a:ext cx="7050577" cy="5355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24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안전관리계획 강화</a:t>
            </a:r>
            <a:r>
              <a:rPr lang="en-US" altLang="ko-KR" sz="24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_</a:t>
            </a:r>
            <a:r>
              <a:rPr lang="ko-KR" altLang="en-US" sz="20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취급기준</a:t>
            </a:r>
            <a:r>
              <a:rPr lang="en-US" altLang="ko-KR" sz="20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 </a:t>
            </a:r>
            <a:r>
              <a:rPr lang="ko-KR" altLang="en-US" sz="20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①</a:t>
            </a:r>
            <a:endParaRPr lang="ko-KR" altLang="en-US" sz="2000" dirty="0">
              <a:solidFill>
                <a:prstClr val="black"/>
              </a:solidFill>
              <a:latin typeface="Tahoma" panose="020B0604030504040204" pitchFamily="34" charset="0"/>
              <a:ea typeface="맑은 고딕" panose="020B0503020000020004" pitchFamily="50" charset="-127"/>
              <a:cs typeface="Tahoma" panose="020B0604030504040204" pitchFamily="34" charset="0"/>
            </a:endParaRPr>
          </a:p>
        </p:txBody>
      </p:sp>
      <p:sp>
        <p:nvSpPr>
          <p:cNvPr id="34" name="Line 7"/>
          <p:cNvSpPr>
            <a:spLocks noChangeShapeType="1"/>
          </p:cNvSpPr>
          <p:nvPr/>
        </p:nvSpPr>
        <p:spPr bwMode="auto">
          <a:xfrm>
            <a:off x="4611694" y="895805"/>
            <a:ext cx="5259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 dirty="0">
              <a:latin typeface="HY바다M" panose="02030600000101010101" pitchFamily="18" charset="-127"/>
            </a:endParaRPr>
          </a:p>
        </p:txBody>
      </p:sp>
      <p:sp>
        <p:nvSpPr>
          <p:cNvPr id="35" name="Line 8"/>
          <p:cNvSpPr>
            <a:spLocks noChangeShapeType="1"/>
          </p:cNvSpPr>
          <p:nvPr/>
        </p:nvSpPr>
        <p:spPr bwMode="auto">
          <a:xfrm flipV="1">
            <a:off x="34931" y="895805"/>
            <a:ext cx="47466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 dirty="0">
              <a:latin typeface="HY바다M" panose="02030600000101010101" pitchFamily="18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1156" y="2817106"/>
            <a:ext cx="1283213" cy="2002320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24192" y="2817106"/>
            <a:ext cx="1308522" cy="2002320"/>
          </a:xfrm>
          <a:prstGeom prst="rect">
            <a:avLst/>
          </a:prstGeom>
        </p:spPr>
      </p:pic>
      <p:sp>
        <p:nvSpPr>
          <p:cNvPr id="28" name="자유형 27"/>
          <p:cNvSpPr/>
          <p:nvPr/>
        </p:nvSpPr>
        <p:spPr bwMode="auto">
          <a:xfrm>
            <a:off x="4781556" y="3208668"/>
            <a:ext cx="198817" cy="2748070"/>
          </a:xfrm>
          <a:custGeom>
            <a:avLst/>
            <a:gdLst>
              <a:gd name="connsiteX0" fmla="*/ 0 w 651933"/>
              <a:gd name="connsiteY0" fmla="*/ 0 h 3903133"/>
              <a:gd name="connsiteX1" fmla="*/ 651933 w 651933"/>
              <a:gd name="connsiteY1" fmla="*/ 2023533 h 3903133"/>
              <a:gd name="connsiteX2" fmla="*/ 8467 w 651933"/>
              <a:gd name="connsiteY2" fmla="*/ 3903133 h 39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1933" h="3903133">
                <a:moveTo>
                  <a:pt x="0" y="0"/>
                </a:moveTo>
                <a:lnTo>
                  <a:pt x="651933" y="2023533"/>
                </a:lnTo>
                <a:lnTo>
                  <a:pt x="8467" y="3903133"/>
                </a:lnTo>
              </a:path>
            </a:pathLst>
          </a:custGeom>
          <a:noFill/>
          <a:ln w="31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800" ker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0" y="1088534"/>
            <a:ext cx="9906000" cy="68390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2075" tIns="46037" rIns="92075" bIns="46037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16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자체점검 결과</a:t>
            </a:r>
            <a:r>
              <a:rPr lang="en-US" altLang="ko-KR" sz="16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, </a:t>
            </a:r>
            <a:r>
              <a:rPr lang="ko-KR" altLang="en-US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화학물질 안전체계 구축</a:t>
            </a:r>
            <a:r>
              <a:rPr lang="ko-KR" altLang="en-US" sz="16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을 위한 화관법 취급기준 불합리 도출 下</a:t>
            </a:r>
            <a:r>
              <a:rPr lang="en-US" altLang="ko-KR" sz="16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,</a:t>
            </a:r>
          </a:p>
          <a:p>
            <a:pPr algn="ctr">
              <a:lnSpc>
                <a:spcPct val="120000"/>
              </a:lnSpc>
            </a:pPr>
            <a:r>
              <a:rPr lang="ko-KR" altLang="en-US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유해화학물질 관리자 법정기준 선임 확대</a:t>
            </a:r>
            <a:r>
              <a:rPr lang="en-US" altLang="ko-KR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, </a:t>
            </a:r>
            <a:r>
              <a:rPr lang="ko-KR" altLang="en-US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화학물질 노출 위험도 감소활동 추진</a:t>
            </a:r>
            <a:endParaRPr lang="en-US" altLang="ko-KR" sz="1600">
              <a:solidFill>
                <a:srgbClr val="002060"/>
              </a:solidFill>
              <a:latin typeface="Tahoma" panose="020B0604030504040204" pitchFamily="34" charset="0"/>
              <a:ea typeface="맑은 고딕" panose="020B0503020000020004" pitchFamily="50" charset="-127"/>
              <a:cs typeface="Tahoma" panose="020B0604030504040204" pitchFamily="34" charset="0"/>
            </a:endParaRPr>
          </a:p>
        </p:txBody>
      </p:sp>
      <p:grpSp>
        <p:nvGrpSpPr>
          <p:cNvPr id="23" name="그룹 22"/>
          <p:cNvGrpSpPr/>
          <p:nvPr/>
        </p:nvGrpSpPr>
        <p:grpSpPr>
          <a:xfrm>
            <a:off x="6281827" y="-6689"/>
            <a:ext cx="3637325" cy="470850"/>
            <a:chOff x="6079698" y="2936"/>
            <a:chExt cx="3637325" cy="470850"/>
          </a:xfrm>
        </p:grpSpPr>
        <p:sp>
          <p:nvSpPr>
            <p:cNvPr id="24" name="오각형 23"/>
            <p:cNvSpPr/>
            <p:nvPr/>
          </p:nvSpPr>
          <p:spPr>
            <a:xfrm>
              <a:off x="6079698" y="22212"/>
              <a:ext cx="1029190" cy="427870"/>
            </a:xfrm>
            <a:prstGeom prst="homePlat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>
                  <a:latin typeface="+mn-ea"/>
                </a:rPr>
                <a:t>일반현황</a:t>
              </a:r>
            </a:p>
          </p:txBody>
        </p:sp>
        <p:sp>
          <p:nvSpPr>
            <p:cNvPr id="31" name="갈매기형 수장 30"/>
            <p:cNvSpPr/>
            <p:nvPr/>
          </p:nvSpPr>
          <p:spPr>
            <a:xfrm>
              <a:off x="6977249" y="15117"/>
              <a:ext cx="996554" cy="440466"/>
            </a:xfrm>
            <a:prstGeom prst="chevron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2" name="갈매기형 수장 31"/>
            <p:cNvSpPr/>
            <p:nvPr/>
          </p:nvSpPr>
          <p:spPr>
            <a:xfrm>
              <a:off x="7821344" y="23266"/>
              <a:ext cx="996554" cy="440466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3" name="갈매기형 수장 32"/>
            <p:cNvSpPr/>
            <p:nvPr/>
          </p:nvSpPr>
          <p:spPr>
            <a:xfrm>
              <a:off x="8667009" y="23266"/>
              <a:ext cx="996554" cy="440466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7077936" y="2936"/>
              <a:ext cx="7951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활동계획</a:t>
              </a:r>
              <a:endParaRPr lang="en-US" altLang="ko-KR">
                <a:solidFill>
                  <a:schemeClr val="bg1"/>
                </a:solidFill>
                <a:latin typeface="+mn-ea"/>
                <a:ea typeface="+mn-ea"/>
              </a:endParaRPr>
            </a:p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실행내용</a:t>
              </a:r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7959827" y="12121"/>
              <a:ext cx="890839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주요성과</a:t>
              </a:r>
              <a:endParaRPr lang="en-US" altLang="ko-KR">
                <a:solidFill>
                  <a:schemeClr val="bg1"/>
                </a:solidFill>
                <a:latin typeface="+mn-ea"/>
                <a:ea typeface="+mn-ea"/>
              </a:endParaRPr>
            </a:p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   평가</a:t>
              </a:r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8826184" y="86106"/>
              <a:ext cx="890839" cy="27699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향후계획</a:t>
              </a:r>
            </a:p>
          </p:txBody>
        </p:sp>
      </p:grpSp>
      <p:pic>
        <p:nvPicPr>
          <p:cNvPr id="44" name="그림 43">
            <a:extLst>
              <a:ext uri="{FF2B5EF4-FFF2-40B4-BE49-F238E27FC236}">
                <a16:creationId xmlns:a16="http://schemas.microsoft.com/office/drawing/2014/main" id="{7647DC26-5329-40F7-A6EA-7FAB4AF48EC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190" y="4916114"/>
            <a:ext cx="1307700" cy="1814194"/>
          </a:xfrm>
          <a:prstGeom prst="rect">
            <a:avLst/>
          </a:prstGeom>
        </p:spPr>
      </p:pic>
      <p:pic>
        <p:nvPicPr>
          <p:cNvPr id="45" name="그림 44">
            <a:extLst>
              <a:ext uri="{FF2B5EF4-FFF2-40B4-BE49-F238E27FC236}">
                <a16:creationId xmlns:a16="http://schemas.microsoft.com/office/drawing/2014/main" id="{B63334A5-B9CF-4718-90D2-D6FF6C47E1E3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0852" y="4906489"/>
            <a:ext cx="1545215" cy="1823819"/>
          </a:xfrm>
          <a:prstGeom prst="rect">
            <a:avLst/>
          </a:prstGeom>
        </p:spPr>
      </p:pic>
      <p:pic>
        <p:nvPicPr>
          <p:cNvPr id="47" name="그림 46">
            <a:extLst>
              <a:ext uri="{FF2B5EF4-FFF2-40B4-BE49-F238E27FC236}">
                <a16:creationId xmlns:a16="http://schemas.microsoft.com/office/drawing/2014/main" id="{3476AF0C-51B0-4EDD-8E60-ED6967C9079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5" t="11123" r="73043" b="24348"/>
          <a:stretch/>
        </p:blipFill>
        <p:spPr>
          <a:xfrm>
            <a:off x="5539330" y="4916114"/>
            <a:ext cx="1317072" cy="1814194"/>
          </a:xfrm>
          <a:prstGeom prst="rect">
            <a:avLst/>
          </a:prstGeom>
        </p:spPr>
      </p:pic>
      <p:sp>
        <p:nvSpPr>
          <p:cNvPr id="36" name="모서리가 둥근 직사각형 35"/>
          <p:cNvSpPr/>
          <p:nvPr/>
        </p:nvSpPr>
        <p:spPr>
          <a:xfrm rot="20166498">
            <a:off x="6344260" y="3564366"/>
            <a:ext cx="2911136" cy="381936"/>
          </a:xfrm>
          <a:prstGeom prst="roundRect">
            <a:avLst/>
          </a:prstGeom>
          <a:gradFill flip="none" rotWithShape="1">
            <a:gsLst>
              <a:gs pos="0">
                <a:schemeClr val="accent6">
                  <a:alpha val="50000"/>
                </a:schemeClr>
              </a:gs>
              <a:gs pos="100000">
                <a:srgbClr val="C00000">
                  <a:alpha val="7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/>
              <a:t>유해화학물질 관리자 법정선임 인원 확대</a:t>
            </a:r>
          </a:p>
        </p:txBody>
      </p:sp>
      <p:sp>
        <p:nvSpPr>
          <p:cNvPr id="37" name="모서리가 둥근 직사각형 36"/>
          <p:cNvSpPr/>
          <p:nvPr/>
        </p:nvSpPr>
        <p:spPr>
          <a:xfrm rot="20166498">
            <a:off x="6344261" y="5627430"/>
            <a:ext cx="2911136" cy="381936"/>
          </a:xfrm>
          <a:prstGeom prst="roundRect">
            <a:avLst/>
          </a:prstGeom>
          <a:gradFill flip="none" rotWithShape="1">
            <a:gsLst>
              <a:gs pos="0">
                <a:schemeClr val="accent6">
                  <a:alpha val="50000"/>
                </a:schemeClr>
              </a:gs>
              <a:gs pos="100000">
                <a:srgbClr val="C00000">
                  <a:alpha val="7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/>
              <a:t>화학물질 노출위험도 감소 활동</a:t>
            </a:r>
          </a:p>
        </p:txBody>
      </p:sp>
    </p:spTree>
    <p:extLst>
      <p:ext uri="{BB962C8B-B14F-4D97-AF65-F5344CB8AC3E}">
        <p14:creationId xmlns:p14="http://schemas.microsoft.com/office/powerpoint/2010/main" val="12252223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569402" y="2512014"/>
            <a:ext cx="3606223" cy="3208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>
              <a:lnSpc>
                <a:spcPct val="150000"/>
              </a:lnSpc>
              <a:defRPr/>
            </a:pPr>
            <a:r>
              <a:rPr lang="ko-KR" altLang="en-US" kern="0">
                <a:solidFill>
                  <a:prstClr val="black"/>
                </a:solidFill>
                <a:latin typeface="+mn-ea"/>
                <a:ea typeface="+mn-ea"/>
              </a:rPr>
              <a:t>■ </a:t>
            </a:r>
            <a:r>
              <a:rPr kumimoji="1" lang="ko-KR" altLang="en-US" kern="0">
                <a:solidFill>
                  <a:prstClr val="black"/>
                </a:solidFill>
                <a:latin typeface="+mn-ea"/>
                <a:ea typeface="+mn-ea"/>
              </a:rPr>
              <a:t>추진배경</a:t>
            </a:r>
            <a:endParaRPr kumimoji="1" lang="en-US" altLang="ko-KR" ker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1100" kern="0">
                <a:solidFill>
                  <a:prstClr val="black"/>
                </a:solidFill>
                <a:latin typeface="+mn-ea"/>
                <a:ea typeface="+mn-ea"/>
              </a:rPr>
              <a:t>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-</a:t>
            </a:r>
            <a:r>
              <a:rPr kumimoji="1"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취급공정 內 잠재 위험요인 발굴 및 개선 필요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유해화학물질 취급개소 안전운전작업지침 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 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법규준수여부 점검</a:t>
            </a:r>
            <a:endParaRPr kumimoji="1"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- SHE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조직 주도관리에서 현업중심 화학안전 강화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endParaRPr lang="en-US" altLang="ko-KR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lang="ko-KR" altLang="en-US" kern="0">
                <a:solidFill>
                  <a:prstClr val="black"/>
                </a:solidFill>
                <a:latin typeface="+mn-ea"/>
                <a:ea typeface="+mn-ea"/>
              </a:rPr>
              <a:t>■ 추진사항</a:t>
            </a:r>
            <a:endParaRPr lang="en-US" altLang="ko-KR" ker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1100" kern="0">
                <a:solidFill>
                  <a:prstClr val="black"/>
                </a:solidFill>
                <a:latin typeface="+mn-ea"/>
                <a:ea typeface="+mn-ea"/>
              </a:rPr>
              <a:t>3. </a:t>
            </a:r>
            <a:r>
              <a:rPr lang="ko-KR" altLang="en-US" sz="1100" kern="0">
                <a:solidFill>
                  <a:prstClr val="black"/>
                </a:solidFill>
                <a:latin typeface="+mn-ea"/>
                <a:ea typeface="+mn-ea"/>
              </a:rPr>
              <a:t>화학물질 취급개소 안전운전절차서 개선계획 수립</a:t>
            </a:r>
            <a:endParaRPr lang="en-US" altLang="ko-KR" sz="1100" ker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前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: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개인보호장구 취급기준 수립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     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 현장 작업 時 불완전한 형태 작업 파악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latinLnBrk="0">
              <a:lnSpc>
                <a:spcPct val="150000"/>
              </a:lnSpc>
              <a:defRPr/>
            </a:pPr>
            <a:r>
              <a:rPr kumimoji="1"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-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後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: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취급개소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SOP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현실 化 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-&gt; 458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건 개선 完</a:t>
            </a:r>
            <a:endParaRPr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  <a:p>
            <a:pPr fontAlgn="base" latinLnBrk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      (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비상대피로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추가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, </a:t>
            </a:r>
            <a:r>
              <a:rPr lang="ko-KR" altLang="en-US" sz="1100" b="0" kern="0">
                <a:solidFill>
                  <a:prstClr val="black"/>
                </a:solidFill>
                <a:latin typeface="+mn-ea"/>
                <a:ea typeface="+mn-ea"/>
              </a:rPr>
              <a:t>불완전개소 사항 개선</a:t>
            </a:r>
            <a:r>
              <a:rPr lang="en-US" altLang="ko-KR" sz="1100" b="0" kern="0">
                <a:solidFill>
                  <a:prstClr val="black"/>
                </a:solidFill>
                <a:latin typeface="+mn-ea"/>
                <a:ea typeface="+mn-ea"/>
              </a:rPr>
              <a:t>)</a:t>
            </a:r>
            <a:endParaRPr kumimoji="1" lang="en-US" altLang="ko-KR" sz="1100" b="0" kern="0">
              <a:solidFill>
                <a:prstClr val="black"/>
              </a:solidFill>
              <a:latin typeface="+mn-ea"/>
              <a:ea typeface="+mn-ea"/>
            </a:endParaRPr>
          </a:p>
        </p:txBody>
      </p:sp>
      <p:cxnSp>
        <p:nvCxnSpPr>
          <p:cNvPr id="46" name="직선 연결선 45"/>
          <p:cNvCxnSpPr/>
          <p:nvPr/>
        </p:nvCxnSpPr>
        <p:spPr bwMode="auto">
          <a:xfrm>
            <a:off x="6065388" y="2268756"/>
            <a:ext cx="2921112" cy="0"/>
          </a:xfrm>
          <a:prstGeom prst="line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직선 연결선 48"/>
          <p:cNvCxnSpPr/>
          <p:nvPr/>
        </p:nvCxnSpPr>
        <p:spPr bwMode="auto">
          <a:xfrm>
            <a:off x="821900" y="2268756"/>
            <a:ext cx="2921112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6072183" y="1957998"/>
            <a:ext cx="2942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 latinLnBrk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1400" b="1" kern="0">
                <a:solidFill>
                  <a:prstClr val="black"/>
                </a:solidFill>
                <a:latin typeface="+mn-ea"/>
                <a:ea typeface="+mn-ea"/>
              </a:rPr>
              <a:t>추진실적</a:t>
            </a:r>
            <a:endParaRPr kumimoji="1" lang="ko-KR" altLang="en-US" sz="1400" b="1" kern="0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00500" y="1957998"/>
            <a:ext cx="2942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0">
              <a:defRPr/>
            </a:pPr>
            <a:r>
              <a:rPr lang="ko-KR" altLang="en-US" sz="1400" kern="0">
                <a:solidFill>
                  <a:prstClr val="black"/>
                </a:solidFill>
                <a:latin typeface="+mn-ea"/>
                <a:ea typeface="+mn-ea"/>
              </a:rPr>
              <a:t>개선사항</a:t>
            </a:r>
            <a:endParaRPr lang="ko-KR" altLang="en-US" sz="1400" kern="0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27" name="Rectangle 153"/>
          <p:cNvSpPr>
            <a:spLocks noChangeArrowheads="1"/>
          </p:cNvSpPr>
          <p:nvPr/>
        </p:nvSpPr>
        <p:spPr bwMode="auto">
          <a:xfrm>
            <a:off x="255097" y="330022"/>
            <a:ext cx="7050577" cy="5355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24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안전관리계획 강화</a:t>
            </a:r>
            <a:r>
              <a:rPr lang="en-US" altLang="ko-KR" sz="24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_</a:t>
            </a:r>
            <a:r>
              <a:rPr lang="ko-KR" altLang="en-US" sz="20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취급기준 ②</a:t>
            </a:r>
            <a:endParaRPr lang="ko-KR" altLang="en-US" sz="2000" dirty="0">
              <a:solidFill>
                <a:prstClr val="black"/>
              </a:solidFill>
              <a:latin typeface="Tahoma" panose="020B0604030504040204" pitchFamily="34" charset="0"/>
              <a:ea typeface="맑은 고딕" panose="020B0503020000020004" pitchFamily="50" charset="-127"/>
              <a:cs typeface="Tahoma" panose="020B0604030504040204" pitchFamily="34" charset="0"/>
            </a:endParaRPr>
          </a:p>
        </p:txBody>
      </p:sp>
      <p:sp>
        <p:nvSpPr>
          <p:cNvPr id="34" name="Line 7"/>
          <p:cNvSpPr>
            <a:spLocks noChangeShapeType="1"/>
          </p:cNvSpPr>
          <p:nvPr/>
        </p:nvSpPr>
        <p:spPr bwMode="auto">
          <a:xfrm>
            <a:off x="4611694" y="895805"/>
            <a:ext cx="5259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 dirty="0">
              <a:latin typeface="HY바다M" panose="02030600000101010101" pitchFamily="18" charset="-127"/>
            </a:endParaRPr>
          </a:p>
        </p:txBody>
      </p:sp>
      <p:sp>
        <p:nvSpPr>
          <p:cNvPr id="35" name="Line 8"/>
          <p:cNvSpPr>
            <a:spLocks noChangeShapeType="1"/>
          </p:cNvSpPr>
          <p:nvPr/>
        </p:nvSpPr>
        <p:spPr bwMode="auto">
          <a:xfrm flipV="1">
            <a:off x="34931" y="895805"/>
            <a:ext cx="47466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 dirty="0">
              <a:latin typeface="HY바다M" panose="02030600000101010101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0539" y="2832315"/>
            <a:ext cx="2429297" cy="3470273"/>
          </a:xfrm>
          <a:prstGeom prst="rect">
            <a:avLst/>
          </a:prstGeom>
        </p:spPr>
      </p:pic>
      <p:sp>
        <p:nvSpPr>
          <p:cNvPr id="28" name="자유형 27"/>
          <p:cNvSpPr/>
          <p:nvPr/>
        </p:nvSpPr>
        <p:spPr bwMode="auto">
          <a:xfrm>
            <a:off x="4781556" y="3208668"/>
            <a:ext cx="198817" cy="2748070"/>
          </a:xfrm>
          <a:custGeom>
            <a:avLst/>
            <a:gdLst>
              <a:gd name="connsiteX0" fmla="*/ 0 w 651933"/>
              <a:gd name="connsiteY0" fmla="*/ 0 h 3903133"/>
              <a:gd name="connsiteX1" fmla="*/ 651933 w 651933"/>
              <a:gd name="connsiteY1" fmla="*/ 2023533 h 3903133"/>
              <a:gd name="connsiteX2" fmla="*/ 8467 w 651933"/>
              <a:gd name="connsiteY2" fmla="*/ 3903133 h 3903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1933" h="3903133">
                <a:moveTo>
                  <a:pt x="0" y="0"/>
                </a:moveTo>
                <a:lnTo>
                  <a:pt x="651933" y="2023533"/>
                </a:lnTo>
                <a:lnTo>
                  <a:pt x="8467" y="3903133"/>
                </a:lnTo>
              </a:path>
            </a:pathLst>
          </a:custGeom>
          <a:noFill/>
          <a:ln w="31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800" ker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0" y="1088534"/>
            <a:ext cx="9906000" cy="68390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2075" tIns="46037" rIns="92075" bIns="46037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16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자체점검 결과</a:t>
            </a:r>
            <a:r>
              <a:rPr lang="en-US" altLang="ko-KR" sz="16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, </a:t>
            </a:r>
            <a:r>
              <a:rPr lang="ko-KR" altLang="en-US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화학물질 안전체계 구축</a:t>
            </a:r>
            <a:r>
              <a:rPr lang="ko-KR" altLang="en-US" sz="16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을 위한 화관법 취급기준 불합리 도출 下</a:t>
            </a:r>
            <a:r>
              <a:rPr lang="en-US" altLang="ko-KR" sz="1600">
                <a:solidFill>
                  <a:prstClr val="black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,</a:t>
            </a:r>
          </a:p>
          <a:p>
            <a:pPr algn="ctr">
              <a:lnSpc>
                <a:spcPct val="120000"/>
              </a:lnSpc>
            </a:pPr>
            <a:r>
              <a:rPr lang="ko-KR" altLang="en-US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유해화학물질 취급개소 </a:t>
            </a:r>
            <a:r>
              <a:rPr lang="en-US" altLang="ko-KR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SOP </a:t>
            </a:r>
            <a:r>
              <a:rPr lang="ko-KR" altLang="en-US" sz="1600">
                <a:solidFill>
                  <a:srgbClr val="002060"/>
                </a:solidFill>
                <a:latin typeface="Tahoma" panose="020B0604030504040204" pitchFamily="34" charset="0"/>
                <a:ea typeface="맑은 고딕" panose="020B0503020000020004" pitchFamily="50" charset="-127"/>
                <a:cs typeface="Tahoma" panose="020B0604030504040204" pitchFamily="34" charset="0"/>
              </a:rPr>
              <a:t>개선 및 현장 불합리 개선 추진</a:t>
            </a:r>
            <a:endParaRPr lang="en-US" altLang="ko-KR" sz="1600">
              <a:solidFill>
                <a:srgbClr val="002060"/>
              </a:solidFill>
              <a:latin typeface="Tahoma" panose="020B0604030504040204" pitchFamily="34" charset="0"/>
              <a:ea typeface="맑은 고딕" panose="020B0503020000020004" pitchFamily="50" charset="-127"/>
              <a:cs typeface="Tahoma" panose="020B0604030504040204" pitchFamily="34" charset="0"/>
            </a:endParaRPr>
          </a:p>
        </p:txBody>
      </p:sp>
      <p:grpSp>
        <p:nvGrpSpPr>
          <p:cNvPr id="23" name="그룹 22"/>
          <p:cNvGrpSpPr/>
          <p:nvPr/>
        </p:nvGrpSpPr>
        <p:grpSpPr>
          <a:xfrm>
            <a:off x="6281827" y="-6689"/>
            <a:ext cx="3637325" cy="470850"/>
            <a:chOff x="6079698" y="2936"/>
            <a:chExt cx="3637325" cy="470850"/>
          </a:xfrm>
        </p:grpSpPr>
        <p:sp>
          <p:nvSpPr>
            <p:cNvPr id="24" name="오각형 23"/>
            <p:cNvSpPr/>
            <p:nvPr/>
          </p:nvSpPr>
          <p:spPr>
            <a:xfrm>
              <a:off x="6079698" y="22212"/>
              <a:ext cx="1029190" cy="427870"/>
            </a:xfrm>
            <a:prstGeom prst="homePlat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>
                  <a:latin typeface="+mn-ea"/>
                </a:rPr>
                <a:t>일반현황</a:t>
              </a:r>
            </a:p>
          </p:txBody>
        </p:sp>
        <p:sp>
          <p:nvSpPr>
            <p:cNvPr id="31" name="갈매기형 수장 30"/>
            <p:cNvSpPr/>
            <p:nvPr/>
          </p:nvSpPr>
          <p:spPr>
            <a:xfrm>
              <a:off x="6977249" y="15117"/>
              <a:ext cx="996554" cy="440466"/>
            </a:xfrm>
            <a:prstGeom prst="chevron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2" name="갈매기형 수장 31"/>
            <p:cNvSpPr/>
            <p:nvPr/>
          </p:nvSpPr>
          <p:spPr>
            <a:xfrm>
              <a:off x="7821344" y="23266"/>
              <a:ext cx="996554" cy="440466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3" name="갈매기형 수장 32"/>
            <p:cNvSpPr/>
            <p:nvPr/>
          </p:nvSpPr>
          <p:spPr>
            <a:xfrm>
              <a:off x="8667009" y="23266"/>
              <a:ext cx="996554" cy="440466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7077936" y="2936"/>
              <a:ext cx="7951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활동계획</a:t>
              </a:r>
              <a:endParaRPr lang="en-US" altLang="ko-KR">
                <a:solidFill>
                  <a:schemeClr val="bg1"/>
                </a:solidFill>
                <a:latin typeface="+mn-ea"/>
                <a:ea typeface="+mn-ea"/>
              </a:endParaRPr>
            </a:p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실행내용</a:t>
              </a:r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7959827" y="12121"/>
              <a:ext cx="890839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주요성과</a:t>
              </a:r>
              <a:endParaRPr lang="en-US" altLang="ko-KR">
                <a:solidFill>
                  <a:schemeClr val="bg1"/>
                </a:solidFill>
                <a:latin typeface="+mn-ea"/>
                <a:ea typeface="+mn-ea"/>
              </a:endParaRPr>
            </a:p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   평가</a:t>
              </a:r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8826184" y="86106"/>
              <a:ext cx="890839" cy="27699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ko-KR" altLang="en-US">
                  <a:solidFill>
                    <a:schemeClr val="bg1"/>
                  </a:solidFill>
                  <a:latin typeface="+mn-ea"/>
                  <a:ea typeface="+mn-ea"/>
                </a:rPr>
                <a:t>향후계획</a:t>
              </a:r>
            </a:p>
          </p:txBody>
        </p:sp>
      </p:grpSp>
      <p:pic>
        <p:nvPicPr>
          <p:cNvPr id="30" name="그림 29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7831212" y="2838743"/>
            <a:ext cx="1967076" cy="1862344"/>
          </a:xfrm>
          <a:prstGeom prst="rect">
            <a:avLst/>
          </a:prstGeom>
        </p:spPr>
      </p:pic>
      <p:pic>
        <p:nvPicPr>
          <p:cNvPr id="36" name="그림 3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1212" y="4781108"/>
            <a:ext cx="1967076" cy="1588858"/>
          </a:xfrm>
          <a:prstGeom prst="rect">
            <a:avLst/>
          </a:prstGeom>
          <a:ln>
            <a:noFill/>
          </a:ln>
        </p:spPr>
      </p:pic>
      <p:sp>
        <p:nvSpPr>
          <p:cNvPr id="38" name="모서리가 둥근 직사각형 37"/>
          <p:cNvSpPr/>
          <p:nvPr/>
        </p:nvSpPr>
        <p:spPr>
          <a:xfrm rot="20166498">
            <a:off x="4786041" y="2670092"/>
            <a:ext cx="1398321" cy="309988"/>
          </a:xfrm>
          <a:prstGeom prst="roundRect">
            <a:avLst/>
          </a:prstGeom>
          <a:gradFill flip="none" rotWithShape="1">
            <a:gsLst>
              <a:gs pos="0">
                <a:schemeClr val="accent6">
                  <a:alpha val="50000"/>
                </a:schemeClr>
              </a:gs>
              <a:gs pos="100000">
                <a:srgbClr val="C00000">
                  <a:alpha val="7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/>
              <a:t>안전작업지침 개선</a:t>
            </a:r>
          </a:p>
        </p:txBody>
      </p:sp>
      <p:sp>
        <p:nvSpPr>
          <p:cNvPr id="39" name="모서리가 둥근 직사각형 38"/>
          <p:cNvSpPr/>
          <p:nvPr/>
        </p:nvSpPr>
        <p:spPr>
          <a:xfrm rot="20166498">
            <a:off x="7324312" y="2670091"/>
            <a:ext cx="1398321" cy="309988"/>
          </a:xfrm>
          <a:prstGeom prst="roundRect">
            <a:avLst/>
          </a:prstGeom>
          <a:gradFill flip="none" rotWithShape="1">
            <a:gsLst>
              <a:gs pos="0">
                <a:schemeClr val="accent6">
                  <a:alpha val="50000"/>
                </a:schemeClr>
              </a:gs>
              <a:gs pos="100000">
                <a:srgbClr val="C00000">
                  <a:alpha val="7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/>
              <a:t>현장 불합리 개선</a:t>
            </a:r>
          </a:p>
        </p:txBody>
      </p:sp>
    </p:spTree>
    <p:extLst>
      <p:ext uri="{BB962C8B-B14F-4D97-AF65-F5344CB8AC3E}">
        <p14:creationId xmlns:p14="http://schemas.microsoft.com/office/powerpoint/2010/main" val="3650715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3">
      <a:majorFont>
        <a:latin typeface="Trebuchet MS"/>
        <a:ea typeface="맑은 고딕"/>
        <a:cs typeface=""/>
      </a:majorFont>
      <a:minorFont>
        <a:latin typeface="Trebuchet MS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기본 디자인">
  <a:themeElements>
    <a:clrScheme name="2_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돋움" pitchFamily="50" charset="-127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돋움" pitchFamily="50" charset="-127"/>
            <a:ea typeface="돋움" pitchFamily="50" charset="-127"/>
          </a:defRPr>
        </a:defPPr>
      </a:lstStyle>
    </a:lnDef>
  </a:objectDefaults>
  <a:extraClrSchemeLst>
    <a:extraClrScheme>
      <a:clrScheme name="2_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3">
      <a:majorFont>
        <a:latin typeface="Trebuchet MS"/>
        <a:ea typeface="맑은 고딕"/>
        <a:cs typeface=""/>
      </a:majorFont>
      <a:minorFont>
        <a:latin typeface="Trebuchet MS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0_기본 디자인">
  <a:themeElements>
    <a:clrScheme name="1_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CC0066">
            <a:alpha val="80000"/>
          </a:srgbClr>
        </a:solidFill>
        <a:ln>
          <a:headEnd type="none" w="med" len="med"/>
          <a:tailEnd type="none" w="med" len="med"/>
        </a:ln>
      </a:spPr>
      <a:bodyPr vert="horz" wrap="square" lIns="72000" tIns="0" rIns="0" bIns="0" numCol="1" rtlCol="0" anchor="ctr" anchorCtr="0" compatLnSpc="1">
        <a:prstTxWarp prst="textNoShape">
          <a:avLst/>
        </a:prstTxWarp>
        <a:noAutofit/>
      </a:bodyPr>
      <a:lstStyle>
        <a:defPPr marL="0" marR="0" indent="0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sz="1200" b="0" u="none" strike="noStrike" cap="none" normalizeH="0" baseline="0" dirty="0" err="1" smtClean="0">
            <a:ln>
              <a:noFill/>
            </a:ln>
            <a:solidFill>
              <a:schemeClr val="bg1"/>
            </a:solidFill>
            <a:effectLst/>
            <a:latin typeface="HY동녘M" panose="02030600000101010101" pitchFamily="18" charset="-127"/>
            <a:ea typeface="HY동녘M" panose="02030600000101010101" pitchFamily="18" charset="-127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  <a:lnDef>
      <a:spPr bwMode="auto">
        <a:ln w="9525">
          <a:solidFill>
            <a:srgbClr val="FFC000"/>
          </a:solidFill>
          <a:prstDash val="sysDash"/>
          <a:headEnd type="none" w="med" len="med"/>
          <a:tailEnd type="none" w="med" len="med"/>
        </a:ln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sz="1600" b="0" kern="0" dirty="0" smtClean="0">
            <a:solidFill>
              <a:schemeClr val="bg1">
                <a:lumMod val="50000"/>
              </a:schemeClr>
            </a:solidFill>
          </a:defRPr>
        </a:defPPr>
      </a:lstStyle>
    </a:txDef>
  </a:objectDefaults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74023</TotalTime>
  <Words>2605</Words>
  <Application>Microsoft Office PowerPoint</Application>
  <PresentationFormat>A4 용지(210x297mm)</PresentationFormat>
  <Paragraphs>663</Paragraphs>
  <Slides>19</Slides>
  <Notes>18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4</vt:i4>
      </vt:variant>
      <vt:variant>
        <vt:lpstr>슬라이드 제목</vt:lpstr>
      </vt:variant>
      <vt:variant>
        <vt:i4>19</vt:i4>
      </vt:variant>
    </vt:vector>
  </HeadingPairs>
  <TitlesOfParts>
    <vt:vector size="33" baseType="lpstr">
      <vt:lpstr>HY바다M</vt:lpstr>
      <vt:lpstr>굴림</vt:lpstr>
      <vt:lpstr>돋움</vt:lpstr>
      <vt:lpstr>맑은 고딕</vt:lpstr>
      <vt:lpstr>Arial</vt:lpstr>
      <vt:lpstr>Arial Narrow</vt:lpstr>
      <vt:lpstr>Gill Sans MT</vt:lpstr>
      <vt:lpstr>Tahoma</vt:lpstr>
      <vt:lpstr>Trebuchet MS</vt:lpstr>
      <vt:lpstr>Wingdings</vt:lpstr>
      <vt:lpstr>Office 테마</vt:lpstr>
      <vt:lpstr>3_기본 디자인</vt:lpstr>
      <vt:lpstr>1_Office 테마</vt:lpstr>
      <vt:lpstr>10_기본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LG경제연구원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제목 없음</dc:title>
  <dc:creator>LGERI</dc:creator>
  <cp:lastModifiedBy>owner</cp:lastModifiedBy>
  <cp:revision>1561</cp:revision>
  <cp:lastPrinted>2019-03-13T14:08:39Z</cp:lastPrinted>
  <dcterms:created xsi:type="dcterms:W3CDTF">2000-03-21T03:56:59Z</dcterms:created>
  <dcterms:modified xsi:type="dcterms:W3CDTF">2021-11-02T02:58:30Z</dcterms:modified>
</cp:coreProperties>
</file>