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5"/>
  </p:notesMasterIdLst>
  <p:sldIdLst>
    <p:sldId id="516" r:id="rId2"/>
    <p:sldId id="563" r:id="rId3"/>
    <p:sldId id="564" r:id="rId4"/>
    <p:sldId id="695" r:id="rId5"/>
    <p:sldId id="699" r:id="rId6"/>
    <p:sldId id="701" r:id="rId7"/>
    <p:sldId id="704" r:id="rId8"/>
    <p:sldId id="700" r:id="rId9"/>
    <p:sldId id="707" r:id="rId10"/>
    <p:sldId id="708" r:id="rId11"/>
    <p:sldId id="705" r:id="rId12"/>
    <p:sldId id="641" r:id="rId13"/>
    <p:sldId id="581" r:id="rId14"/>
  </p:sldIdLst>
  <p:sldSz cx="9904413" cy="6858000"/>
  <p:notesSz cx="6797675" cy="9926638"/>
  <p:embeddedFontLst>
    <p:embeddedFont>
      <p:font typeface="맑은 고딕" panose="020B0503020000020004" pitchFamily="50" charset="-127"/>
      <p:regular r:id="rId16"/>
      <p:bold r:id="rId17"/>
    </p:embeddedFont>
    <p:embeddedFont>
      <p:font typeface="휴먼모음T" panose="02030504000101010101" pitchFamily="18" charset="-127"/>
      <p:regular r:id="rId18"/>
    </p:embeddedFont>
    <p:embeddedFont>
      <p:font typeface="HY헤드라인M" panose="02030600000101010101" pitchFamily="18" charset="-127"/>
      <p:regular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61">
          <p15:clr>
            <a:srgbClr val="A4A3A4"/>
          </p15:clr>
        </p15:guide>
        <p15:guide id="2" orient="horz" pos="2750">
          <p15:clr>
            <a:srgbClr val="A4A3A4"/>
          </p15:clr>
        </p15:guide>
        <p15:guide id="3" orient="horz" pos="1117">
          <p15:clr>
            <a:srgbClr val="A4A3A4"/>
          </p15:clr>
        </p15:guide>
        <p15:guide id="4" orient="horz" pos="527">
          <p15:clr>
            <a:srgbClr val="A4A3A4"/>
          </p15:clr>
        </p15:guide>
        <p15:guide id="5" orient="horz" pos="2523">
          <p15:clr>
            <a:srgbClr val="A4A3A4"/>
          </p15:clr>
        </p15:guide>
        <p15:guide id="6" orient="horz" pos="3929">
          <p15:clr>
            <a:srgbClr val="A4A3A4"/>
          </p15:clr>
        </p15:guide>
        <p15:guide id="7" pos="4162">
          <p15:clr>
            <a:srgbClr val="A4A3A4"/>
          </p15:clr>
        </p15:guide>
        <p15:guide id="8" pos="1214">
          <p15:clr>
            <a:srgbClr val="A4A3A4"/>
          </p15:clr>
        </p15:guide>
        <p15:guide id="9" pos="2756">
          <p15:clr>
            <a:srgbClr val="A4A3A4"/>
          </p15:clr>
        </p15:guide>
        <p15:guide id="10" pos="502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5D9"/>
    <a:srgbClr val="FF3300"/>
    <a:srgbClr val="FF0000"/>
    <a:srgbClr val="F9340D"/>
    <a:srgbClr val="003399"/>
    <a:srgbClr val="F9F945"/>
    <a:srgbClr val="93CDDD"/>
    <a:srgbClr val="FDEADA"/>
    <a:srgbClr val="FCD5B5"/>
    <a:srgbClr val="016B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5" autoAdjust="0"/>
    <p:restoredTop sz="98039" autoAdjust="0"/>
  </p:normalViewPr>
  <p:slideViewPr>
    <p:cSldViewPr>
      <p:cViewPr>
        <p:scale>
          <a:sx n="112" d="100"/>
          <a:sy n="112" d="100"/>
        </p:scale>
        <p:origin x="-1266" y="-120"/>
      </p:cViewPr>
      <p:guideLst>
        <p:guide orient="horz" pos="1661"/>
        <p:guide orient="horz" pos="2750"/>
        <p:guide orient="horz" pos="1117"/>
        <p:guide orient="horz" pos="527"/>
        <p:guide orient="horz" pos="2523"/>
        <p:guide orient="horz" pos="3929"/>
        <p:guide pos="4162"/>
        <p:guide pos="1214"/>
        <p:guide pos="2756"/>
        <p:guide pos="50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2" d="100"/>
          <a:sy n="72" d="100"/>
        </p:scale>
        <p:origin x="-2220" y="-11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1CF294-F4DE-4C49-AEB7-A5DAF013EBCA}" type="datetimeFigureOut">
              <a:rPr lang="ko-KR" altLang="en-US" smtClean="0"/>
              <a:pPr/>
              <a:t>2021-09-13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DB880-8165-4A09-BDF4-50EA9816FDA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7845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DB880-8165-4A09-BDF4-50EA9816FDA4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DB880-8165-4A09-BDF4-50EA9816FDA4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DB880-8165-4A09-BDF4-50EA9816FDA4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DB880-8165-4A09-BDF4-50EA9816FDA4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DB880-8165-4A09-BDF4-50EA9816FDA4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DB880-8165-4A09-BDF4-50EA9816FDA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DB880-8165-4A09-BDF4-50EA9816FDA4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DB880-8165-4A09-BDF4-50EA9816FDA4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DB880-8165-4A09-BDF4-50EA9816FDA4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DB880-8165-4A09-BDF4-50EA9816FDA4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DB880-8165-4A09-BDF4-50EA9816FDA4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DB880-8165-4A09-BDF4-50EA9816FDA4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DB880-8165-4A09-BDF4-50EA9816FDA4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내지-01.jpg"/>
          <p:cNvPicPr>
            <a:picLocks noChangeAspect="1"/>
          </p:cNvPicPr>
          <p:nvPr userDrawn="1"/>
        </p:nvPicPr>
        <p:blipFill rotWithShape="1">
          <a:blip r:embed="rId2" cstate="print"/>
          <a:srcRect l="4923"/>
          <a:stretch/>
        </p:blipFill>
        <p:spPr>
          <a:xfrm>
            <a:off x="0" y="-45351"/>
            <a:ext cx="9906000" cy="4045855"/>
          </a:xfrm>
          <a:prstGeom prst="rect">
            <a:avLst/>
          </a:prstGeom>
        </p:spPr>
      </p:pic>
      <p:sp>
        <p:nvSpPr>
          <p:cNvPr id="10" name="제목 1"/>
          <p:cNvSpPr>
            <a:spLocks noGrp="1"/>
          </p:cNvSpPr>
          <p:nvPr>
            <p:ph type="title"/>
          </p:nvPr>
        </p:nvSpPr>
        <p:spPr>
          <a:xfrm>
            <a:off x="194441" y="68238"/>
            <a:ext cx="7730627" cy="523875"/>
          </a:xfrm>
          <a:prstGeom prst="rect">
            <a:avLst/>
          </a:prstGeom>
        </p:spPr>
        <p:txBody>
          <a:bodyPr/>
          <a:lstStyle>
            <a:lvl1pPr marL="0" algn="l" defTabSz="914400" rtl="0" eaLnBrk="1" latinLnBrk="1" hangingPunct="1">
              <a:defRPr lang="ko-KR" altLang="en-US" sz="2400" b="1" kern="1200" spc="-150" dirty="0" smtClean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127000" dir="2700000" algn="tl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  <a:cs typeface="+mn-cs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2663180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내지-01.jpg"/>
          <p:cNvPicPr>
            <a:picLocks noChangeAspect="1"/>
          </p:cNvPicPr>
          <p:nvPr/>
        </p:nvPicPr>
        <p:blipFill rotWithShape="1">
          <a:blip r:embed="rId3" cstate="print"/>
          <a:srcRect l="4923"/>
          <a:stretch/>
        </p:blipFill>
        <p:spPr>
          <a:xfrm>
            <a:off x="0" y="0"/>
            <a:ext cx="9906000" cy="4045855"/>
          </a:xfrm>
          <a:prstGeom prst="rect">
            <a:avLst/>
          </a:prstGeom>
        </p:spPr>
      </p:pic>
      <p:cxnSp>
        <p:nvCxnSpPr>
          <p:cNvPr id="3" name="직선 연결선 2"/>
          <p:cNvCxnSpPr/>
          <p:nvPr/>
        </p:nvCxnSpPr>
        <p:spPr>
          <a:xfrm>
            <a:off x="0" y="620688"/>
            <a:ext cx="990441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제목 1"/>
          <p:cNvSpPr txBox="1">
            <a:spLocks/>
          </p:cNvSpPr>
          <p:nvPr/>
        </p:nvSpPr>
        <p:spPr>
          <a:xfrm>
            <a:off x="194441" y="68238"/>
            <a:ext cx="7730627" cy="523875"/>
          </a:xfrm>
          <a:prstGeom prst="rect">
            <a:avLst/>
          </a:prstGeom>
        </p:spPr>
        <p:txBody>
          <a:bodyPr/>
          <a:lstStyle>
            <a:lvl1pPr marL="0" algn="l" defTabSz="914400" rtl="0" eaLnBrk="1" latinLnBrk="1" hangingPunct="1">
              <a:defRPr lang="ko-KR" altLang="en-US" sz="2400" b="1" kern="1200" spc="-150" dirty="0" smtClean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127000" dir="2700000" algn="tl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  <a:cs typeface="+mn-cs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-150" normalizeH="0" baseline="0" noProof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1270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ea"/>
                <a:ea typeface="+mj-ea"/>
                <a:cs typeface="+mn-cs"/>
              </a:rPr>
              <a:t>마스터 제목 스타일 편집</a:t>
            </a:r>
            <a:endParaRPr kumimoji="0" lang="ko-KR" altLang="en-US" sz="2400" b="1" i="0" u="none" strike="noStrike" kern="1200" cap="none" spc="-150" normalizeH="0" baseline="0" noProof="0" dirty="0">
              <a:ln>
                <a:solidFill>
                  <a:schemeClr val="bg1">
                    <a:alpha val="5000"/>
                  </a:schemeClr>
                </a:solidFill>
              </a:ln>
              <a:solidFill>
                <a:schemeClr val="bg1"/>
              </a:solidFill>
              <a:effectLst>
                <a:outerShdw blurRad="1270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ea"/>
              <a:ea typeface="+mj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1206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tiff"/><Relationship Id="rId5" Type="http://schemas.openxmlformats.org/officeDocument/2006/relationships/image" Target="../media/image10.tiff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10" Type="http://schemas.openxmlformats.org/officeDocument/2006/relationships/image" Target="../media/image25.emf"/><Relationship Id="rId4" Type="http://schemas.openxmlformats.org/officeDocument/2006/relationships/image" Target="../media/image19.emf"/><Relationship Id="rId9" Type="http://schemas.openxmlformats.org/officeDocument/2006/relationships/image" Target="../media/image2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 txBox="1">
            <a:spLocks/>
          </p:cNvSpPr>
          <p:nvPr/>
        </p:nvSpPr>
        <p:spPr>
          <a:xfrm>
            <a:off x="1514598" y="2432498"/>
            <a:ext cx="7445061" cy="70788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lvl1pPr marL="0" algn="l" defTabSz="914400" rtl="0" eaLnBrk="1" latinLnBrk="1" hangingPunct="1">
              <a:spcBef>
                <a:spcPct val="0"/>
              </a:spcBef>
              <a:buNone/>
              <a:defRPr lang="ko-KR" altLang="en-US" sz="4000" b="1" kern="1200" spc="-150" dirty="0" smtClean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127000" dir="2700000" algn="tl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  <a:cs typeface="+mn-cs"/>
              </a:defRPr>
            </a:lvl1pPr>
          </a:lstStyle>
          <a:p>
            <a:r>
              <a:rPr lang="ko-KR" altLang="en-US" dirty="0"/>
              <a:t>최근 </a:t>
            </a:r>
            <a:r>
              <a:rPr lang="en-US" altLang="ko-KR" dirty="0"/>
              <a:t>IT </a:t>
            </a:r>
            <a:r>
              <a:rPr lang="ko-KR" altLang="en-US" dirty="0"/>
              <a:t>보안 동향</a:t>
            </a:r>
          </a:p>
        </p:txBody>
      </p:sp>
      <p:sp>
        <p:nvSpPr>
          <p:cNvPr id="7" name="텍스트 개체 틀 2"/>
          <p:cNvSpPr txBox="1">
            <a:spLocks/>
          </p:cNvSpPr>
          <p:nvPr/>
        </p:nvSpPr>
        <p:spPr>
          <a:xfrm>
            <a:off x="1423814" y="-71462"/>
            <a:ext cx="24609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lang="ko-KR" altLang="en-US" sz="2000" b="1" kern="1200" spc="-150" smtClean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chemeClr val="accent3"/>
                </a:solidFill>
                <a:latin typeface="+mj-ea"/>
                <a:ea typeface="+mj-ea"/>
                <a:cs typeface="+mn-cs"/>
              </a:defRPr>
            </a:lvl1pPr>
            <a:lvl2pPr marL="45720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>
                <a:solidFill>
                  <a:schemeClr val="tx2"/>
                </a:solidFill>
              </a:rPr>
              <a:t>마스터 텍스트 스타일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475" y="276964"/>
            <a:ext cx="119135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0" b="1" spc="-150" dirty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127000" dir="2700000" algn="tl" rotWithShape="0">
                    <a:schemeClr val="bg1">
                      <a:alpha val="40000"/>
                    </a:schemeClr>
                  </a:outerShdw>
                </a:effectLst>
                <a:latin typeface="+mj-ea"/>
                <a:ea typeface="+mj-ea"/>
              </a:rPr>
              <a:t>Ⅰ</a:t>
            </a:r>
            <a:endParaRPr lang="ko-KR" altLang="en-US" sz="8000" b="1" spc="-150" dirty="0">
              <a:ln>
                <a:solidFill>
                  <a:schemeClr val="bg1">
                    <a:alpha val="5000"/>
                  </a:schemeClr>
                </a:solidFill>
              </a:ln>
              <a:solidFill>
                <a:schemeClr val="bg1"/>
              </a:solidFill>
              <a:effectLst>
                <a:outerShdw blurRad="127000" dir="2700000" algn="tl" rotWithShape="0">
                  <a:schemeClr val="bg1">
                    <a:alpha val="40000"/>
                  </a:schemeClr>
                </a:outerShdw>
              </a:effectLst>
              <a:latin typeface="+mj-ea"/>
              <a:ea typeface="+mj-ea"/>
            </a:endParaRPr>
          </a:p>
        </p:txBody>
      </p:sp>
      <p:pic>
        <p:nvPicPr>
          <p:cNvPr id="5" name="Picture 3" descr="C:\Users\IGLOO\Desktop\세종 pt표지효과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27303" y="-27384"/>
            <a:ext cx="9931716" cy="688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제목 5"/>
          <p:cNvSpPr txBox="1">
            <a:spLocks/>
          </p:cNvSpPr>
          <p:nvPr/>
        </p:nvSpPr>
        <p:spPr>
          <a:xfrm>
            <a:off x="1162190" y="2060848"/>
            <a:ext cx="8149875" cy="648072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ko-KR" altLang="en-US" sz="2800" dirty="0" smtClean="0">
                <a:solidFill>
                  <a:srgbClr val="003399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HY헤드라인M" pitchFamily="18" charset="-127"/>
                <a:ea typeface="HY헤드라인M" pitchFamily="18" charset="-127"/>
              </a:rPr>
              <a:t>        </a:t>
            </a:r>
            <a:r>
              <a:rPr lang="ko-KR" altLang="en-US" sz="3200" dirty="0" smtClean="0">
                <a:solidFill>
                  <a:srgbClr val="003399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HY헤드라인M" pitchFamily="18" charset="-127"/>
                <a:ea typeface="HY헤드라인M" pitchFamily="18" charset="-127"/>
              </a:rPr>
              <a:t>해상에 유출된 검댕의 식별 사례 연구   </a:t>
            </a:r>
            <a:endParaRPr lang="en-US" altLang="ko-KR" sz="3200" dirty="0" smtClean="0">
              <a:solidFill>
                <a:srgbClr val="003399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4003063" y="4780695"/>
            <a:ext cx="374441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buClr>
                <a:srgbClr val="FFFF00"/>
              </a:buClr>
              <a:buFont typeface="Wingdings" pitchFamily="2" charset="2"/>
              <a:buNone/>
            </a:pP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해양경찰연구센터 </a:t>
            </a:r>
            <a:endParaRPr lang="en-US" altLang="ko-KR" sz="2400" dirty="0" smtClean="0">
              <a:latin typeface="HY헤드라인M" pitchFamily="18" charset="-127"/>
              <a:ea typeface="HY헤드라인M" pitchFamily="18" charset="-127"/>
            </a:endParaRPr>
          </a:p>
          <a:p>
            <a:pPr algn="ctr">
              <a:lnSpc>
                <a:spcPct val="90000"/>
              </a:lnSpc>
              <a:spcBef>
                <a:spcPct val="50000"/>
              </a:spcBef>
              <a:buClr>
                <a:srgbClr val="FFFF00"/>
              </a:buClr>
              <a:buFont typeface="Wingdings" pitchFamily="2" charset="2"/>
              <a:buNone/>
            </a:pPr>
            <a:r>
              <a:rPr lang="ko-KR" altLang="en-US" sz="1600" u="sng" dirty="0" smtClean="0">
                <a:latin typeface="HY헤드라인M" pitchFamily="18" charset="-127"/>
                <a:ea typeface="HY헤드라인M" pitchFamily="18" charset="-127"/>
              </a:rPr>
              <a:t>이두원</a:t>
            </a:r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이희진</a:t>
            </a:r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600" dirty="0" smtClean="0">
                <a:latin typeface="HY헤드라인M" pitchFamily="18" charset="-127"/>
                <a:ea typeface="HY헤드라인M" pitchFamily="18" charset="-127"/>
              </a:rPr>
              <a:t>서정목</a:t>
            </a:r>
            <a:r>
              <a:rPr lang="en-US" altLang="ko-KR" sz="16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endParaRPr lang="en-US" altLang="ko-KR" sz="1600" dirty="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9" name="내용 개체 틀 3"/>
          <p:cNvPicPr preferRelativeResize="0">
            <a:picLocks/>
          </p:cNvPicPr>
          <p:nvPr/>
        </p:nvPicPr>
        <p:blipFill>
          <a:blip r:embed="rId4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2826" y="4869160"/>
            <a:ext cx="960237" cy="715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4736182" y="3415903"/>
            <a:ext cx="1149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2021. 09. </a:t>
            </a:r>
            <a:endParaRPr lang="ko-KR" altLang="en-US" sz="16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444737" y="123075"/>
            <a:ext cx="1920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i="1" u="sng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2021 </a:t>
            </a:r>
            <a:r>
              <a:rPr lang="ko-KR" altLang="en-US" sz="1400" b="1" i="1" u="sng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한국위험물학회</a:t>
            </a:r>
          </a:p>
        </p:txBody>
      </p:sp>
    </p:spTree>
    <p:extLst>
      <p:ext uri="{BB962C8B-B14F-4D97-AF65-F5344CB8AC3E}">
        <p14:creationId xmlns:p14="http://schemas.microsoft.com/office/powerpoint/2010/main" val="217577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Rectangle 3"/>
          <p:cNvSpPr>
            <a:spLocks noChangeArrowheads="1"/>
          </p:cNvSpPr>
          <p:nvPr/>
        </p:nvSpPr>
        <p:spPr bwMode="gray">
          <a:xfrm>
            <a:off x="403158" y="1484784"/>
            <a:ext cx="9052499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79388" lvl="1" algn="just" eaLnBrk="0" latinLnBrk="0" hangingPunct="0">
              <a:lnSpc>
                <a:spcPct val="150000"/>
              </a:lnSpc>
              <a:spcBef>
                <a:spcPct val="0"/>
              </a:spcBef>
              <a:buClr>
                <a:schemeClr val="accent2"/>
              </a:buClr>
            </a:pPr>
            <a:endParaRPr lang="en-US" altLang="ko-KR" sz="2000" dirty="0" smtClean="0">
              <a:latin typeface="+mj-ea"/>
              <a:ea typeface="+mj-ea"/>
            </a:endParaRPr>
          </a:p>
        </p:txBody>
      </p:sp>
      <p:sp>
        <p:nvSpPr>
          <p:cNvPr id="22" name="제목 1"/>
          <p:cNvSpPr txBox="1">
            <a:spLocks/>
          </p:cNvSpPr>
          <p:nvPr/>
        </p:nvSpPr>
        <p:spPr>
          <a:xfrm>
            <a:off x="221975" y="119043"/>
            <a:ext cx="7730627" cy="523875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0"/>
              </a:spcBef>
              <a:defRPr/>
            </a:pPr>
            <a:r>
              <a:rPr lang="en-US" altLang="ko-KR" sz="2800" b="1" spc="-150" dirty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rgbClr val="003399"/>
                </a:solidFill>
                <a:latin typeface="+mj-ea"/>
              </a:rPr>
              <a:t>Ⅲ.</a:t>
            </a:r>
            <a:r>
              <a:rPr lang="en-US" altLang="ko-KR" sz="2800" b="1" spc="-150" dirty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rgbClr val="003399"/>
                </a:solidFill>
                <a:latin typeface="+mj-ea"/>
              </a:rPr>
              <a:t> </a:t>
            </a:r>
            <a:r>
              <a:rPr lang="ko-KR" altLang="en-US" sz="2800" b="1" spc="-150" dirty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rgbClr val="003399"/>
                </a:solidFill>
                <a:latin typeface="+mj-ea"/>
              </a:rPr>
              <a:t>연구결과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343694" y="908720"/>
            <a:ext cx="9217024" cy="430887"/>
          </a:xfrm>
          <a:prstGeom prst="rect">
            <a:avLst/>
          </a:prstGeom>
          <a:gradFill flip="none" rotWithShape="1">
            <a:gsLst>
              <a:gs pos="3000">
                <a:schemeClr val="bg1">
                  <a:lumMod val="85000"/>
                </a:schemeClr>
              </a:gs>
              <a:gs pos="0">
                <a:schemeClr val="bg1"/>
              </a:gs>
              <a:gs pos="23000">
                <a:schemeClr val="bg1"/>
              </a:gs>
              <a:gs pos="28000">
                <a:schemeClr val="bg1">
                  <a:lumMod val="85000"/>
                </a:schemeClr>
              </a:gs>
              <a:gs pos="68000">
                <a:schemeClr val="bg1"/>
              </a:gs>
            </a:gsLst>
            <a:lin ang="0" scaled="1"/>
            <a:tileRect/>
          </a:gradFill>
          <a:ln>
            <a:solidFill>
              <a:srgbClr val="0070C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22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z="2200" b="1" dirty="0" err="1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가스크로마토그래피</a:t>
            </a:r>
            <a:r>
              <a:rPr lang="en-US" altLang="ko-KR" sz="22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2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용매추출</a:t>
            </a:r>
            <a:r>
              <a:rPr lang="en-US" altLang="ko-KR" sz="22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22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분석 </a:t>
            </a:r>
            <a:endParaRPr lang="ko-KR" altLang="en-US" sz="2200" b="1" dirty="0">
              <a:solidFill>
                <a:srgbClr val="0070C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67830" y="2708920"/>
            <a:ext cx="59766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  </a:t>
            </a:r>
            <a:r>
              <a:rPr lang="ko-KR" altLang="en-US" sz="11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크로마토그램</a:t>
            </a:r>
            <a:r>
              <a:rPr lang="ko-KR" altLang="en-US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비교</a:t>
            </a:r>
            <a:r>
              <a:rPr lang="en-US" altLang="ko-KR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en-US" altLang="ko-KR" sz="11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Dibenz</a:t>
            </a:r>
            <a:r>
              <a:rPr lang="en-US" altLang="ko-KR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1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a,h</a:t>
            </a:r>
            <a:r>
              <a:rPr lang="en-US" altLang="ko-KR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)anthracene (m/z 278)] , </a:t>
            </a:r>
            <a:r>
              <a:rPr lang="ko-KR" altLang="en-US" sz="1100" u="sng" dirty="0" smtClean="0">
                <a:solidFill>
                  <a:srgbClr val="0F05D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시료 </a:t>
            </a:r>
            <a:r>
              <a:rPr lang="en-US" altLang="ko-KR" sz="1100" u="sng" dirty="0" smtClean="0">
                <a:solidFill>
                  <a:srgbClr val="0F05D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B, </a:t>
            </a:r>
            <a:r>
              <a:rPr lang="ko-KR" altLang="en-US" sz="1100" u="sng" dirty="0" smtClean="0">
                <a:solidFill>
                  <a:srgbClr val="0F05D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시료 </a:t>
            </a:r>
            <a:r>
              <a:rPr lang="en-US" altLang="ko-KR" sz="1100" u="sng" dirty="0" smtClean="0">
                <a:solidFill>
                  <a:srgbClr val="0F05D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B-1 </a:t>
            </a:r>
            <a:r>
              <a:rPr lang="ko-KR" altLang="en-US" sz="1100" u="sng" dirty="0">
                <a:solidFill>
                  <a:srgbClr val="0F05D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검출</a:t>
            </a:r>
            <a:r>
              <a:rPr lang="en-US" altLang="ko-KR" sz="1100" u="sng" dirty="0">
                <a:solidFill>
                  <a:srgbClr val="0F05D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X </a:t>
            </a:r>
            <a:endParaRPr lang="ko-KR" altLang="en-US" sz="1100" u="sng" dirty="0" smtClean="0">
              <a:solidFill>
                <a:srgbClr val="0F05D9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52" name="Picture 19"/>
          <p:cNvPicPr preferRelativeResize="0"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4174" y="1628920"/>
            <a:ext cx="4320000" cy="1080000"/>
          </a:xfrm>
          <a:prstGeom prst="rect">
            <a:avLst/>
          </a:prstGeom>
          <a:noFill/>
        </p:spPr>
      </p:pic>
      <p:pic>
        <p:nvPicPr>
          <p:cNvPr id="54" name="Picture 22"/>
          <p:cNvPicPr preferRelativeResize="0"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64174" y="3140968"/>
            <a:ext cx="4320000" cy="1080000"/>
          </a:xfrm>
          <a:prstGeom prst="rect">
            <a:avLst/>
          </a:prstGeom>
          <a:noFill/>
        </p:spPr>
      </p:pic>
      <p:sp>
        <p:nvSpPr>
          <p:cNvPr id="55" name="TextBox 54"/>
          <p:cNvSpPr txBox="1"/>
          <p:nvPr/>
        </p:nvSpPr>
        <p:spPr>
          <a:xfrm>
            <a:off x="1567830" y="4221088"/>
            <a:ext cx="70567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크로마토그램</a:t>
            </a:r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비교</a:t>
            </a:r>
            <a:r>
              <a:rPr lang="en-US" altLang="ko-KR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[Benzo(</a:t>
            </a:r>
            <a:r>
              <a:rPr lang="en-US" altLang="ko-KR" sz="11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g,h,i</a:t>
            </a:r>
            <a:r>
              <a:rPr lang="en-US" altLang="ko-KR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en-US" altLang="ko-KR" sz="11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perylene</a:t>
            </a:r>
            <a:r>
              <a:rPr lang="en-US" altLang="ko-KR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en-US" altLang="ko-KR" sz="11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indeno</a:t>
            </a:r>
            <a:r>
              <a:rPr lang="en-US" altLang="ko-KR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(1,2,3-c,d)pyrene  (m/z 276)], </a:t>
            </a:r>
            <a:r>
              <a:rPr lang="ko-KR" altLang="en-US" sz="1100" u="sng" dirty="0">
                <a:solidFill>
                  <a:srgbClr val="0F05D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시료 </a:t>
            </a:r>
            <a:r>
              <a:rPr lang="en-US" altLang="ko-KR" sz="1100" u="sng" dirty="0">
                <a:solidFill>
                  <a:srgbClr val="0F05D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B, </a:t>
            </a:r>
            <a:r>
              <a:rPr lang="ko-KR" altLang="en-US" sz="1100" u="sng" dirty="0">
                <a:solidFill>
                  <a:srgbClr val="0F05D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시료 </a:t>
            </a:r>
            <a:r>
              <a:rPr lang="en-US" altLang="ko-KR" sz="1100" u="sng" dirty="0">
                <a:solidFill>
                  <a:srgbClr val="0F05D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B-1 </a:t>
            </a:r>
            <a:r>
              <a:rPr lang="ko-KR" altLang="en-US" sz="1100" u="sng" dirty="0">
                <a:solidFill>
                  <a:srgbClr val="0F05D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검출</a:t>
            </a:r>
            <a:r>
              <a:rPr lang="en-US" altLang="ko-KR" sz="1100" u="sng" dirty="0">
                <a:solidFill>
                  <a:srgbClr val="0F05D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X </a:t>
            </a:r>
            <a:endParaRPr lang="ko-KR" altLang="en-US" sz="11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57" name="Picture 25"/>
          <p:cNvPicPr preferRelativeResize="0"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64654" y="4581248"/>
            <a:ext cx="4320000" cy="1080000"/>
          </a:xfrm>
          <a:prstGeom prst="rect">
            <a:avLst/>
          </a:prstGeom>
          <a:noFill/>
        </p:spPr>
      </p:pic>
      <p:sp>
        <p:nvSpPr>
          <p:cNvPr id="58" name="TextBox 57"/>
          <p:cNvSpPr txBox="1"/>
          <p:nvPr/>
        </p:nvSpPr>
        <p:spPr>
          <a:xfrm>
            <a:off x="1567830" y="5615662"/>
            <a:ext cx="64807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크로마토그램</a:t>
            </a:r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비교</a:t>
            </a:r>
            <a:r>
              <a:rPr lang="en-US" altLang="ko-KR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[Benzo(</a:t>
            </a:r>
            <a:r>
              <a:rPr lang="en-US" altLang="ko-KR" sz="11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b,k</a:t>
            </a:r>
            <a:r>
              <a:rPr lang="en-US" altLang="ko-KR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en-US" altLang="ko-KR" sz="11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fluoranthene</a:t>
            </a:r>
            <a:r>
              <a:rPr lang="en-US" altLang="ko-KR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/ benzo(</a:t>
            </a:r>
            <a:r>
              <a:rPr lang="en-US" altLang="ko-KR" sz="11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a,e</a:t>
            </a:r>
            <a:r>
              <a:rPr lang="en-US" altLang="ko-KR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)pyrene  (m/z 252)], </a:t>
            </a:r>
            <a:r>
              <a:rPr lang="ko-KR" altLang="en-US" sz="1100" u="sng" dirty="0">
                <a:solidFill>
                  <a:srgbClr val="0F05D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시료 </a:t>
            </a:r>
            <a:r>
              <a:rPr lang="en-US" altLang="ko-KR" sz="1100" u="sng" dirty="0">
                <a:solidFill>
                  <a:srgbClr val="0F05D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B, </a:t>
            </a:r>
            <a:r>
              <a:rPr lang="ko-KR" altLang="en-US" sz="1100" u="sng" dirty="0">
                <a:solidFill>
                  <a:srgbClr val="0F05D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시료 </a:t>
            </a:r>
            <a:r>
              <a:rPr lang="en-US" altLang="ko-KR" sz="1100" u="sng" dirty="0">
                <a:solidFill>
                  <a:srgbClr val="0F05D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B-1 </a:t>
            </a:r>
            <a:r>
              <a:rPr lang="ko-KR" altLang="en-US" sz="1100" u="sng" dirty="0">
                <a:solidFill>
                  <a:srgbClr val="0F05D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검출</a:t>
            </a:r>
            <a:r>
              <a:rPr lang="en-US" altLang="ko-KR" sz="1100" u="sng" dirty="0">
                <a:solidFill>
                  <a:srgbClr val="0F05D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X</a:t>
            </a:r>
            <a:r>
              <a:rPr lang="en-US" altLang="ko-KR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ko-KR" altLang="en-US" sz="11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344174" y="1628920"/>
            <a:ext cx="4320000" cy="1080000"/>
            <a:chOff x="344174" y="1628920"/>
            <a:chExt cx="4320000" cy="1080000"/>
          </a:xfrm>
        </p:grpSpPr>
        <p:pic>
          <p:nvPicPr>
            <p:cNvPr id="51" name="Picture 18"/>
            <p:cNvPicPr preferRelativeResize="0"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174" y="1628920"/>
              <a:ext cx="4320000" cy="1080000"/>
            </a:xfrm>
            <a:prstGeom prst="rect">
              <a:avLst/>
            </a:prstGeom>
            <a:noFill/>
          </p:spPr>
        </p:pic>
        <p:sp>
          <p:nvSpPr>
            <p:cNvPr id="59" name="TextBox 58"/>
            <p:cNvSpPr txBox="1"/>
            <p:nvPr/>
          </p:nvSpPr>
          <p:spPr>
            <a:xfrm>
              <a:off x="2359918" y="1700808"/>
              <a:ext cx="136815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dirty="0" err="1" smtClean="0"/>
                <a:t>Dibenz</a:t>
              </a:r>
              <a:r>
                <a:rPr lang="en-US" altLang="ko-KR" sz="800" dirty="0" smtClean="0"/>
                <a:t>(</a:t>
              </a:r>
              <a:r>
                <a:rPr lang="en-US" altLang="ko-KR" sz="800" dirty="0" err="1" smtClean="0"/>
                <a:t>a,h</a:t>
              </a:r>
              <a:r>
                <a:rPr lang="en-US" altLang="ko-KR" sz="800" dirty="0" smtClean="0"/>
                <a:t>)anthracene</a:t>
              </a:r>
              <a:endParaRPr lang="ko-KR" altLang="en-US" sz="800" dirty="0" smtClean="0"/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344174" y="3140968"/>
            <a:ext cx="4320000" cy="1080000"/>
            <a:chOff x="344174" y="3140968"/>
            <a:chExt cx="4320000" cy="1080000"/>
          </a:xfrm>
        </p:grpSpPr>
        <p:pic>
          <p:nvPicPr>
            <p:cNvPr id="53" name="Picture 21"/>
            <p:cNvPicPr preferRelativeResize="0"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44174" y="3140968"/>
              <a:ext cx="4320000" cy="1080000"/>
            </a:xfrm>
            <a:prstGeom prst="rect">
              <a:avLst/>
            </a:prstGeom>
            <a:noFill/>
          </p:spPr>
        </p:pic>
        <p:sp>
          <p:nvSpPr>
            <p:cNvPr id="60" name="TextBox 59"/>
            <p:cNvSpPr txBox="1"/>
            <p:nvPr/>
          </p:nvSpPr>
          <p:spPr>
            <a:xfrm>
              <a:off x="2215902" y="3140968"/>
              <a:ext cx="136815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dirty="0" smtClean="0"/>
                <a:t>Benzo(</a:t>
              </a:r>
              <a:r>
                <a:rPr lang="en-US" altLang="ko-KR" sz="800" dirty="0" err="1" smtClean="0"/>
                <a:t>g,h,i</a:t>
              </a:r>
              <a:r>
                <a:rPr lang="en-US" altLang="ko-KR" sz="800" dirty="0" smtClean="0"/>
                <a:t>)</a:t>
              </a:r>
              <a:r>
                <a:rPr lang="en-US" altLang="ko-KR" sz="800" dirty="0" err="1" smtClean="0"/>
                <a:t>perylene</a:t>
              </a:r>
              <a:endParaRPr lang="ko-KR" altLang="en-US" sz="800" dirty="0" smtClean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063774" y="3573016"/>
              <a:ext cx="129614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dirty="0" err="1" smtClean="0"/>
                <a:t>Indeno</a:t>
              </a:r>
              <a:r>
                <a:rPr lang="en-US" altLang="ko-KR" sz="800" dirty="0" smtClean="0"/>
                <a:t>(1,2,3-c,d)pyrene</a:t>
              </a:r>
              <a:endParaRPr lang="ko-KR" altLang="en-US" sz="800" dirty="0" smtClean="0"/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344174" y="4581248"/>
            <a:ext cx="4320000" cy="1080000"/>
            <a:chOff x="344174" y="4581248"/>
            <a:chExt cx="4320000" cy="1080000"/>
          </a:xfrm>
        </p:grpSpPr>
        <p:pic>
          <p:nvPicPr>
            <p:cNvPr id="56" name="Picture 24"/>
            <p:cNvPicPr preferRelativeResize="0"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44174" y="4581248"/>
              <a:ext cx="4320000" cy="1080000"/>
            </a:xfrm>
            <a:prstGeom prst="rect">
              <a:avLst/>
            </a:prstGeom>
            <a:noFill/>
          </p:spPr>
        </p:pic>
        <p:sp>
          <p:nvSpPr>
            <p:cNvPr id="62" name="TextBox 61"/>
            <p:cNvSpPr txBox="1"/>
            <p:nvPr/>
          </p:nvSpPr>
          <p:spPr>
            <a:xfrm>
              <a:off x="1135782" y="4674622"/>
              <a:ext cx="12961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dirty="0" smtClean="0"/>
                <a:t>Benzo(b)</a:t>
              </a:r>
              <a:r>
                <a:rPr lang="en-US" altLang="ko-KR" sz="800" dirty="0" err="1" smtClean="0"/>
                <a:t>fluoranthene</a:t>
              </a:r>
              <a:r>
                <a:rPr lang="en-US" altLang="ko-KR" sz="800" dirty="0" smtClean="0"/>
                <a:t>+</a:t>
              </a:r>
            </a:p>
            <a:p>
              <a:r>
                <a:rPr lang="en-US" altLang="ko-KR" sz="800" dirty="0" smtClean="0"/>
                <a:t>Benzo(k)</a:t>
              </a:r>
              <a:r>
                <a:rPr lang="en-US" altLang="ko-KR" sz="800" dirty="0" err="1" smtClean="0"/>
                <a:t>fluoranthene</a:t>
              </a:r>
              <a:endParaRPr lang="ko-KR" altLang="en-US" sz="800" dirty="0" smtClean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2728425" y="4695471"/>
              <a:ext cx="43204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dirty="0" err="1" smtClean="0"/>
                <a:t>BePy</a:t>
              </a:r>
              <a:endParaRPr lang="ko-KR" altLang="en-US" sz="800" dirty="0" smtClean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007990" y="4869740"/>
              <a:ext cx="43204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dirty="0" err="1" smtClean="0"/>
                <a:t>BaPy</a:t>
              </a:r>
              <a:endParaRPr lang="ko-KR" altLang="en-US" sz="800" dirty="0" smtClean="0"/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487710" y="6093296"/>
            <a:ext cx="8928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latin typeface="바탕"/>
                <a:ea typeface="바탕"/>
              </a:rPr>
              <a:t>☞ </a:t>
            </a:r>
            <a:r>
              <a:rPr lang="ko-KR" altLang="en-US" sz="1400" dirty="0" smtClean="0"/>
              <a:t>유출시료</a:t>
            </a:r>
            <a:r>
              <a:rPr lang="en-US" altLang="ko-KR" sz="1400" dirty="0" smtClean="0"/>
              <a:t>(B, C)</a:t>
            </a:r>
            <a:r>
              <a:rPr lang="ko-KR" altLang="en-US" sz="1400" dirty="0" smtClean="0"/>
              <a:t>와 비교시료</a:t>
            </a:r>
            <a:r>
              <a:rPr lang="en-US" altLang="ko-KR" sz="1400" dirty="0" smtClean="0"/>
              <a:t>(B-1, C-1)</a:t>
            </a:r>
            <a:r>
              <a:rPr lang="ko-KR" altLang="en-US" sz="1400" dirty="0"/>
              <a:t>는</a:t>
            </a:r>
            <a:r>
              <a:rPr lang="ko-KR" altLang="en-US" sz="1400" dirty="0" smtClean="0"/>
              <a:t> </a:t>
            </a:r>
            <a:r>
              <a:rPr lang="ko-KR" altLang="en-US" sz="1400" dirty="0" err="1" smtClean="0"/>
              <a:t>크로마토그램의</a:t>
            </a:r>
            <a:r>
              <a:rPr lang="ko-KR" altLang="en-US" sz="1400" dirty="0" smtClean="0"/>
              <a:t> 형태가 유사하게 나타났으며</a:t>
            </a:r>
            <a:r>
              <a:rPr lang="en-US" altLang="ko-KR" sz="1400" dirty="0" smtClean="0"/>
              <a:t>, B</a:t>
            </a:r>
            <a:r>
              <a:rPr lang="ko-KR" altLang="en-US" sz="1400" dirty="0" smtClean="0"/>
              <a:t>와 </a:t>
            </a:r>
            <a:r>
              <a:rPr lang="en-US" altLang="ko-KR" sz="1400" dirty="0" smtClean="0"/>
              <a:t>C</a:t>
            </a:r>
            <a:r>
              <a:rPr lang="ko-KR" altLang="en-US" sz="1400" dirty="0" smtClean="0"/>
              <a:t>시료는 </a:t>
            </a:r>
            <a:r>
              <a:rPr lang="en-US" altLang="ko-KR" sz="1400" dirty="0" smtClean="0"/>
              <a:t>PAHs </a:t>
            </a:r>
          </a:p>
          <a:p>
            <a:r>
              <a:rPr lang="en-US" altLang="ko-KR" sz="1400" dirty="0"/>
              <a:t> </a:t>
            </a:r>
            <a:r>
              <a:rPr lang="en-US" altLang="ko-KR" sz="1400" dirty="0" smtClean="0"/>
              <a:t>   </a:t>
            </a:r>
            <a:r>
              <a:rPr lang="ko-KR" altLang="en-US" sz="1400" dirty="0" smtClean="0"/>
              <a:t>성분들의 조성이</a:t>
            </a:r>
            <a:r>
              <a:rPr lang="en-US" altLang="ko-KR" sz="1400" dirty="0"/>
              <a:t> </a:t>
            </a:r>
            <a:r>
              <a:rPr lang="ko-KR" altLang="en-US" sz="1400" dirty="0" smtClean="0"/>
              <a:t>차이가 나타남</a:t>
            </a:r>
            <a:endParaRPr lang="ko-KR" altLang="en-US" sz="1400" dirty="0" smtClean="0"/>
          </a:p>
        </p:txBody>
      </p:sp>
      <p:sp>
        <p:nvSpPr>
          <p:cNvPr id="67" name="TextBox 66"/>
          <p:cNvSpPr txBox="1"/>
          <p:nvPr/>
        </p:nvSpPr>
        <p:spPr>
          <a:xfrm>
            <a:off x="3671871" y="1700808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C</a:t>
            </a:r>
            <a:endParaRPr lang="ko-KR" altLang="en-US" sz="1400" dirty="0" smtClean="0"/>
          </a:p>
        </p:txBody>
      </p:sp>
      <p:sp>
        <p:nvSpPr>
          <p:cNvPr id="68" name="TextBox 67"/>
          <p:cNvSpPr txBox="1"/>
          <p:nvPr/>
        </p:nvSpPr>
        <p:spPr>
          <a:xfrm>
            <a:off x="7984137" y="1702793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C-1</a:t>
            </a:r>
            <a:endParaRPr lang="ko-KR" altLang="en-US" sz="1400" dirty="0" smtClean="0"/>
          </a:p>
        </p:txBody>
      </p:sp>
      <p:sp>
        <p:nvSpPr>
          <p:cNvPr id="69" name="TextBox 68"/>
          <p:cNvSpPr txBox="1"/>
          <p:nvPr/>
        </p:nvSpPr>
        <p:spPr>
          <a:xfrm>
            <a:off x="3671871" y="3212976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C</a:t>
            </a:r>
            <a:endParaRPr lang="ko-KR" altLang="en-US" sz="1400" dirty="0" smtClean="0"/>
          </a:p>
        </p:txBody>
      </p:sp>
      <p:sp>
        <p:nvSpPr>
          <p:cNvPr id="70" name="TextBox 69"/>
          <p:cNvSpPr txBox="1"/>
          <p:nvPr/>
        </p:nvSpPr>
        <p:spPr>
          <a:xfrm>
            <a:off x="3656062" y="4653136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C</a:t>
            </a:r>
            <a:endParaRPr lang="ko-KR" altLang="en-US" sz="1400" dirty="0" smtClean="0"/>
          </a:p>
        </p:txBody>
      </p:sp>
      <p:sp>
        <p:nvSpPr>
          <p:cNvPr id="71" name="TextBox 70"/>
          <p:cNvSpPr txBox="1"/>
          <p:nvPr/>
        </p:nvSpPr>
        <p:spPr>
          <a:xfrm>
            <a:off x="8048550" y="3212976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C-1</a:t>
            </a:r>
            <a:endParaRPr lang="ko-KR" altLang="en-US" sz="1400" dirty="0" smtClean="0"/>
          </a:p>
        </p:txBody>
      </p:sp>
      <p:sp>
        <p:nvSpPr>
          <p:cNvPr id="72" name="TextBox 71"/>
          <p:cNvSpPr txBox="1"/>
          <p:nvPr/>
        </p:nvSpPr>
        <p:spPr>
          <a:xfrm>
            <a:off x="7976542" y="4653136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C-1</a:t>
            </a:r>
            <a:endParaRPr lang="ko-KR" alt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322609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Rectangle 3"/>
          <p:cNvSpPr>
            <a:spLocks noChangeArrowheads="1"/>
          </p:cNvSpPr>
          <p:nvPr/>
        </p:nvSpPr>
        <p:spPr bwMode="gray">
          <a:xfrm>
            <a:off x="403158" y="1484784"/>
            <a:ext cx="9052499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79388" lvl="1" algn="just" eaLnBrk="0" latinLnBrk="0" hangingPunct="0">
              <a:lnSpc>
                <a:spcPct val="150000"/>
              </a:lnSpc>
              <a:spcBef>
                <a:spcPct val="0"/>
              </a:spcBef>
              <a:buClr>
                <a:schemeClr val="accent2"/>
              </a:buClr>
            </a:pPr>
            <a:endParaRPr lang="en-US" altLang="ko-KR" sz="2000" dirty="0" smtClean="0">
              <a:latin typeface="+mj-ea"/>
              <a:ea typeface="+mj-ea"/>
            </a:endParaRPr>
          </a:p>
        </p:txBody>
      </p:sp>
      <p:sp>
        <p:nvSpPr>
          <p:cNvPr id="22" name="제목 1"/>
          <p:cNvSpPr txBox="1">
            <a:spLocks/>
          </p:cNvSpPr>
          <p:nvPr/>
        </p:nvSpPr>
        <p:spPr>
          <a:xfrm>
            <a:off x="221975" y="119043"/>
            <a:ext cx="7730627" cy="523875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0"/>
              </a:spcBef>
              <a:defRPr/>
            </a:pPr>
            <a:r>
              <a:rPr lang="en-US" altLang="ko-KR" sz="2800" b="1" spc="-150" dirty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rgbClr val="003399"/>
                </a:solidFill>
                <a:latin typeface="+mj-ea"/>
              </a:rPr>
              <a:t>Ⅲ. </a:t>
            </a:r>
            <a:r>
              <a:rPr lang="ko-KR" altLang="en-US" sz="2800" b="1" spc="-150" dirty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rgbClr val="003399"/>
                </a:solidFill>
                <a:latin typeface="+mj-ea"/>
              </a:rPr>
              <a:t>연구결과</a:t>
            </a:r>
            <a:endParaRPr lang="ko-KR" altLang="en-US" sz="2800" b="1" spc="-150" dirty="0">
              <a:ln>
                <a:solidFill>
                  <a:schemeClr val="bg1">
                    <a:alpha val="5000"/>
                  </a:schemeClr>
                </a:solidFill>
              </a:ln>
              <a:solidFill>
                <a:srgbClr val="003399"/>
              </a:solidFill>
              <a:latin typeface="+mj-ea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Rectangle 3"/>
          <p:cNvSpPr>
            <a:spLocks noChangeArrowheads="1"/>
          </p:cNvSpPr>
          <p:nvPr/>
        </p:nvSpPr>
        <p:spPr bwMode="gray">
          <a:xfrm>
            <a:off x="343694" y="1628800"/>
            <a:ext cx="921702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522288" lvl="1" indent="-342900" eaLnBrk="0" latinLnBrk="0" hangingPunct="0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altLang="ko-KR" sz="2000" dirty="0" err="1" smtClean="0">
                <a:latin typeface="+mj-ea"/>
                <a:ea typeface="+mj-ea"/>
              </a:rPr>
              <a:t>Py</a:t>
            </a:r>
            <a:r>
              <a:rPr lang="en-US" altLang="ko-KR" sz="2000" dirty="0" smtClean="0">
                <a:latin typeface="+mj-ea"/>
                <a:ea typeface="+mj-ea"/>
              </a:rPr>
              <a:t>(</a:t>
            </a:r>
            <a:r>
              <a:rPr lang="ko-KR" altLang="en-US" sz="2000" dirty="0" smtClean="0">
                <a:latin typeface="+mj-ea"/>
                <a:ea typeface="+mj-ea"/>
              </a:rPr>
              <a:t>열분해</a:t>
            </a:r>
            <a:r>
              <a:rPr lang="en-US" altLang="ko-KR" sz="2000" dirty="0" smtClean="0">
                <a:latin typeface="+mj-ea"/>
                <a:ea typeface="+mj-ea"/>
              </a:rPr>
              <a:t>)-</a:t>
            </a:r>
            <a:r>
              <a:rPr lang="ko-KR" altLang="en-US" sz="2000" dirty="0" smtClean="0">
                <a:latin typeface="+mj-ea"/>
                <a:ea typeface="+mj-ea"/>
              </a:rPr>
              <a:t> </a:t>
            </a:r>
            <a:r>
              <a:rPr lang="en-US" altLang="ko-KR" sz="2000" dirty="0" smtClean="0">
                <a:latin typeface="+mj-ea"/>
                <a:ea typeface="+mj-ea"/>
              </a:rPr>
              <a:t>GC-MS </a:t>
            </a:r>
            <a:r>
              <a:rPr lang="ko-KR" altLang="en-US" sz="2000" dirty="0" smtClean="0">
                <a:latin typeface="+mj-ea"/>
                <a:ea typeface="+mj-ea"/>
              </a:rPr>
              <a:t>분석으로 성분 분리∙분석</a:t>
            </a:r>
            <a:endParaRPr lang="en-US" altLang="ko-KR" sz="2000" dirty="0" smtClean="0">
              <a:latin typeface="+mj-ea"/>
              <a:ea typeface="+mj-e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3694" y="908720"/>
            <a:ext cx="9217024" cy="430887"/>
          </a:xfrm>
          <a:prstGeom prst="rect">
            <a:avLst/>
          </a:prstGeom>
          <a:gradFill flip="none" rotWithShape="1">
            <a:gsLst>
              <a:gs pos="3000">
                <a:schemeClr val="bg1">
                  <a:lumMod val="85000"/>
                </a:schemeClr>
              </a:gs>
              <a:gs pos="0">
                <a:schemeClr val="bg1"/>
              </a:gs>
              <a:gs pos="23000">
                <a:schemeClr val="bg1"/>
              </a:gs>
              <a:gs pos="28000">
                <a:schemeClr val="bg1">
                  <a:lumMod val="85000"/>
                </a:schemeClr>
              </a:gs>
              <a:gs pos="68000">
                <a:schemeClr val="bg1"/>
              </a:gs>
            </a:gsLst>
            <a:lin ang="0" scaled="1"/>
            <a:tileRect/>
          </a:gradFill>
          <a:ln>
            <a:solidFill>
              <a:srgbClr val="0070C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22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200" b="1" dirty="0" err="1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가스크로마토그래피</a:t>
            </a:r>
            <a:r>
              <a:rPr lang="en-US" altLang="ko-KR" sz="22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2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열분해</a:t>
            </a:r>
            <a:r>
              <a:rPr lang="en-US" altLang="ko-KR" sz="22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22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분석 </a:t>
            </a:r>
            <a:endParaRPr lang="ko-KR" altLang="en-US" sz="2200" b="1" dirty="0">
              <a:solidFill>
                <a:srgbClr val="0070C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6149" name="그룹 6148"/>
          <p:cNvGrpSpPr/>
          <p:nvPr/>
        </p:nvGrpSpPr>
        <p:grpSpPr>
          <a:xfrm>
            <a:off x="775742" y="2365648"/>
            <a:ext cx="8136904" cy="3151584"/>
            <a:chOff x="775742" y="2509664"/>
            <a:chExt cx="8136904" cy="3151584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742" y="2509664"/>
              <a:ext cx="7992888" cy="3151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8336582" y="2564904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/>
                <a:t>A</a:t>
              </a:r>
              <a:endParaRPr lang="ko-KR" altLang="en-US" sz="1400" dirty="0" smtClean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264574" y="4129335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/>
                <a:t>A-1</a:t>
              </a:r>
              <a:endParaRPr lang="ko-KR" altLang="en-US" sz="1400" dirty="0" smtClean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791966" y="2894747"/>
              <a:ext cx="7920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dirty="0" smtClean="0"/>
                <a:t>toluene</a:t>
              </a:r>
              <a:endParaRPr lang="ko-KR" altLang="en-US" sz="1000" dirty="0" smtClean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800078" y="3038763"/>
              <a:ext cx="7920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dirty="0" smtClean="0"/>
                <a:t>xylene</a:t>
              </a:r>
              <a:endParaRPr lang="ko-KR" altLang="en-US" sz="1000" dirty="0" smtClean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681108" y="3200237"/>
              <a:ext cx="7920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dirty="0" smtClean="0"/>
                <a:t>phenol</a:t>
              </a:r>
              <a:endParaRPr lang="ko-KR" altLang="en-US" sz="1000" dirty="0" smtClean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232126" y="2708920"/>
              <a:ext cx="11521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dirty="0" smtClean="0"/>
                <a:t>2-methylphenol</a:t>
              </a:r>
              <a:endParaRPr lang="ko-KR" altLang="en-US" sz="1000" dirty="0" smtClean="0"/>
            </a:p>
          </p:txBody>
        </p:sp>
        <p:cxnSp>
          <p:nvCxnSpPr>
            <p:cNvPr id="6" name="직선 화살표 연결선 5"/>
            <p:cNvCxnSpPr/>
            <p:nvPr/>
          </p:nvCxnSpPr>
          <p:spPr>
            <a:xfrm>
              <a:off x="5060218" y="2996952"/>
              <a:ext cx="396044" cy="18238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5600278" y="2564904"/>
              <a:ext cx="11521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dirty="0" smtClean="0"/>
                <a:t>4-methylphenol</a:t>
              </a:r>
              <a:endParaRPr lang="ko-KR" altLang="en-US" sz="1000" dirty="0" smtClean="0"/>
            </a:p>
          </p:txBody>
        </p:sp>
        <p:cxnSp>
          <p:nvCxnSpPr>
            <p:cNvPr id="8" name="직선 화살표 연결선 7"/>
            <p:cNvCxnSpPr/>
            <p:nvPr/>
          </p:nvCxnSpPr>
          <p:spPr>
            <a:xfrm flipH="1">
              <a:off x="5672286" y="2811125"/>
              <a:ext cx="108012" cy="22763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5744294" y="2852936"/>
              <a:ext cx="14401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dirty="0" smtClean="0"/>
                <a:t>3,5-dimethylphenol</a:t>
              </a:r>
              <a:endParaRPr lang="ko-KR" altLang="en-US" sz="1000" dirty="0" smtClean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896422" y="2636912"/>
              <a:ext cx="14401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dirty="0" smtClean="0"/>
                <a:t>3,5-dimethylphenol</a:t>
              </a:r>
              <a:endParaRPr lang="ko-KR" altLang="en-US" sz="1000" dirty="0" smtClean="0"/>
            </a:p>
          </p:txBody>
        </p:sp>
        <p:cxnSp>
          <p:nvCxnSpPr>
            <p:cNvPr id="11" name="직선 화살표 연결선 10"/>
            <p:cNvCxnSpPr/>
            <p:nvPr/>
          </p:nvCxnSpPr>
          <p:spPr>
            <a:xfrm flipH="1">
              <a:off x="6248350" y="2924944"/>
              <a:ext cx="1152128" cy="64807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7328470" y="3038763"/>
              <a:ext cx="151216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dirty="0" smtClean="0"/>
                <a:t>2-methyl Naphthalene</a:t>
              </a:r>
              <a:endParaRPr lang="ko-KR" altLang="en-US" sz="1000" dirty="0" smtClean="0"/>
            </a:p>
          </p:txBody>
        </p:sp>
        <p:cxnSp>
          <p:nvCxnSpPr>
            <p:cNvPr id="20" name="직선 화살표 연결선 19"/>
            <p:cNvCxnSpPr/>
            <p:nvPr/>
          </p:nvCxnSpPr>
          <p:spPr>
            <a:xfrm flipH="1">
              <a:off x="7040438" y="3284984"/>
              <a:ext cx="360040" cy="16147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490847" y="5949280"/>
            <a:ext cx="89289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latin typeface="바탕"/>
                <a:ea typeface="바탕"/>
              </a:rPr>
              <a:t>☞ </a:t>
            </a:r>
            <a:r>
              <a:rPr lang="ko-KR" altLang="en-US" sz="1400" dirty="0" smtClean="0"/>
              <a:t>유출시료</a:t>
            </a:r>
            <a:r>
              <a:rPr lang="en-US" altLang="ko-KR" sz="1400" dirty="0" smtClean="0"/>
              <a:t>(A)</a:t>
            </a:r>
            <a:r>
              <a:rPr lang="ko-KR" altLang="en-US" sz="1400" dirty="0" smtClean="0"/>
              <a:t>와 비교시료</a:t>
            </a:r>
            <a:r>
              <a:rPr lang="en-US" altLang="ko-KR" sz="1400" dirty="0" smtClean="0"/>
              <a:t>(A-1)</a:t>
            </a:r>
            <a:r>
              <a:rPr lang="ko-KR" altLang="en-US" sz="1400" dirty="0"/>
              <a:t>는</a:t>
            </a:r>
            <a:r>
              <a:rPr lang="ko-KR" altLang="en-US" sz="1400" dirty="0" smtClean="0"/>
              <a:t> </a:t>
            </a:r>
            <a:r>
              <a:rPr lang="ko-KR" altLang="en-US" sz="1400" dirty="0" err="1" smtClean="0"/>
              <a:t>크로마토그램의</a:t>
            </a:r>
            <a:r>
              <a:rPr lang="ko-KR" altLang="en-US" sz="1400" dirty="0" smtClean="0"/>
              <a:t> 형태가 유사하게 나타남</a:t>
            </a:r>
            <a:endParaRPr lang="ko-KR" alt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180731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1"/>
          <p:cNvSpPr txBox="1">
            <a:spLocks/>
          </p:cNvSpPr>
          <p:nvPr/>
        </p:nvSpPr>
        <p:spPr>
          <a:xfrm>
            <a:off x="221975" y="119043"/>
            <a:ext cx="7730627" cy="523875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0"/>
              </a:spcBef>
              <a:defRPr/>
            </a:pPr>
            <a:r>
              <a:rPr lang="en-US" altLang="ko-KR" sz="2800" b="1" spc="-150" dirty="0" smtClean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srgbClr val="003399"/>
                </a:solidFill>
              </a:rPr>
              <a:t>IV</a:t>
            </a:r>
            <a:r>
              <a:rPr lang="en-US" altLang="ko-KR" sz="2800" b="1" spc="-150" dirty="0" smtClean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rgbClr val="003399"/>
                </a:solidFill>
                <a:latin typeface="+mj-ea"/>
              </a:rPr>
              <a:t>.</a:t>
            </a:r>
            <a:r>
              <a:rPr kumimoji="0" lang="en-US" altLang="ko-KR" sz="2800" b="1" i="0" u="none" strike="noStrike" kern="1200" cap="none" spc="-150" normalizeH="0" baseline="0" noProof="0" dirty="0" smtClean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rgbClr val="003399"/>
                </a:solidFill>
                <a:uLnTx/>
                <a:uFillTx/>
                <a:latin typeface="+mj-ea"/>
                <a:ea typeface="+mj-ea"/>
              </a:rPr>
              <a:t> </a:t>
            </a:r>
            <a:r>
              <a:rPr kumimoji="0" lang="ko-KR" altLang="en-US" sz="2800" b="1" i="0" u="none" strike="noStrike" kern="1200" cap="none" spc="-150" normalizeH="0" baseline="0" noProof="0" dirty="0" smtClean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rgbClr val="003399"/>
                </a:solidFill>
                <a:uLnTx/>
                <a:uFillTx/>
                <a:latin typeface="+mj-ea"/>
                <a:ea typeface="+mj-ea"/>
              </a:rPr>
              <a:t>결론</a:t>
            </a:r>
            <a:endParaRPr kumimoji="0" lang="ko-KR" altLang="en-US" sz="2800" b="1" i="0" u="none" strike="noStrike" kern="1200" cap="none" spc="-150" normalizeH="0" baseline="0" noProof="0" dirty="0">
              <a:ln>
                <a:solidFill>
                  <a:schemeClr val="bg1">
                    <a:alpha val="5000"/>
                  </a:schemeClr>
                </a:solidFill>
              </a:ln>
              <a:solidFill>
                <a:srgbClr val="003399"/>
              </a:solidFill>
              <a:uLnTx/>
              <a:uFillTx/>
              <a:latin typeface="+mj-ea"/>
              <a:ea typeface="+mj-ea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gray">
          <a:xfrm>
            <a:off x="343694" y="980728"/>
            <a:ext cx="9145016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522288" lvl="1" indent="-342900" algn="just" eaLnBrk="0" latinLnBrk="0" hangingPunct="0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검댕 등 탄소기반의 고체상 물질이 해상에 유출되었을 때 표면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및 유기물질의 성분 등을 분석하여 식별이 가능하였음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en-US" altLang="ko-KR" sz="2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22288" lvl="1" indent="-342900" algn="just" eaLnBrk="0" latinLnBrk="0" hangingPunct="0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altLang="ko-KR" sz="2000" u="sng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SEM-</a:t>
            </a:r>
            <a:r>
              <a:rPr lang="en-US" altLang="ko-KR" sz="2000" u="sng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EDS </a:t>
            </a:r>
            <a:r>
              <a:rPr lang="ko-KR" altLang="en-US" sz="2000" u="sng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분석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은 적은 시료의 양으로 표면의 형태와 성분 분석이 가능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  <a:p>
            <a:pPr marL="179388" lvl="1" algn="just" eaLnBrk="0" latinLnBrk="0" hangingPunct="0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</a:pPr>
            <a:r>
              <a:rPr lang="ko-KR" altLang="en-US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* 단</a:t>
            </a:r>
            <a:r>
              <a:rPr lang="en-US" altLang="ko-KR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표면분석으로 시료의 균질 및 오염 등으로 차이가 있을 수 있으며</a:t>
            </a:r>
            <a:r>
              <a:rPr lang="en-US" altLang="ko-KR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탄소의 함량과 표면은</a:t>
            </a:r>
            <a:endParaRPr lang="en-US" altLang="ko-KR" sz="16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9388" lvl="1" algn="just" eaLnBrk="0" latinLnBrk="0" hangingPunct="0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</a:pP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lang="ko-KR" altLang="en-US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비슷하게 나타날 수 있기 때문에 추가적으로 다른 분석도 병행해야 함</a:t>
            </a:r>
            <a:r>
              <a:rPr lang="en-US" altLang="ko-KR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522288" lvl="1" indent="-342900" algn="just" eaLnBrk="0" latinLnBrk="0" hangingPunct="0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ko-KR" altLang="en-US" sz="2000" u="sng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가스크로마토그래피법</a:t>
            </a:r>
            <a:r>
              <a:rPr lang="ko-KR" altLang="en-US" sz="20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에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의한 분석은 용매추출 및 열분해 방법이 있으며 유기물질의 분리를 통한 식별이 가능하였음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검댕은 불완전연소로 인한 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PAHs 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성분들이 높게 검출되며 시료마다 조성들이 다르게 나타나므로 </a:t>
            </a:r>
            <a:r>
              <a:rPr lang="ko-KR" altLang="en-US" sz="20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크로마토그램의</a:t>
            </a:r>
            <a:r>
              <a:rPr lang="ko-KR" altLang="en-US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형태를 비교함으로써 식별이 용이함</a:t>
            </a:r>
            <a:r>
              <a:rPr lang="en-US" altLang="ko-KR" sz="2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179388" lvl="1" algn="just" eaLnBrk="0" latinLnBrk="0" hangingPunct="0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</a:pP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* </a:t>
            </a:r>
            <a:r>
              <a:rPr lang="ko-KR" altLang="en-US" sz="16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가스크로마토그래피</a:t>
            </a:r>
            <a:r>
              <a:rPr lang="ko-KR" altLang="en-US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분석법은 시료의 손실이 있으므로 시료의 양이 적다면 가장 나중 단계에</a:t>
            </a:r>
            <a:endParaRPr lang="en-US" altLang="ko-KR" sz="16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9388" lvl="1" algn="just" eaLnBrk="0" latinLnBrk="0" hangingPunct="0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</a:pPr>
            <a:r>
              <a:rPr lang="en-US" altLang="ko-KR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lang="ko-KR" altLang="en-US" sz="16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분석을 해야 할 것으로 판단됨</a:t>
            </a:r>
            <a:endParaRPr lang="en-US" altLang="ko-KR" sz="16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22288" lvl="1" indent="-342900" algn="just" eaLnBrk="0" latinLnBrk="0" hangingPunct="0">
              <a:lnSpc>
                <a:spcPct val="150000"/>
              </a:lnSpc>
              <a:spcBef>
                <a:spcPct val="0"/>
              </a:spcBef>
              <a:buClr>
                <a:srgbClr val="1F497D"/>
              </a:buClr>
              <a:buFont typeface="Wingdings" panose="05000000000000000000" pitchFamily="2" charset="2"/>
              <a:buChar char="Ø"/>
            </a:pPr>
            <a:r>
              <a:rPr lang="ko-KR" altLang="en-US" sz="20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향후 더 정확한 검댕 식별 및 절차개발을 위하여 해상 </a:t>
            </a:r>
            <a:r>
              <a:rPr lang="ko-KR" altLang="en-US" sz="2000" dirty="0" err="1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유출시</a:t>
            </a:r>
            <a:r>
              <a:rPr lang="ko-KR" altLang="en-US" sz="20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성분들의 조성변화와 연구와 더 많은 시료들의 검증이 필요함</a:t>
            </a:r>
            <a:r>
              <a:rPr lang="en-US" altLang="ko-KR" sz="2000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20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9388" lvl="1" algn="just" eaLnBrk="0" latinLnBrk="0" hangingPunct="0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</a:pPr>
            <a:endParaRPr lang="en-US" altLang="ko-KR" sz="16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 txBox="1">
            <a:spLocks/>
          </p:cNvSpPr>
          <p:nvPr/>
        </p:nvSpPr>
        <p:spPr>
          <a:xfrm>
            <a:off x="1514598" y="2432498"/>
            <a:ext cx="7445061" cy="70788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lvl1pPr marL="0" algn="l" defTabSz="914400" rtl="0" eaLnBrk="1" latinLnBrk="1" hangingPunct="1">
              <a:spcBef>
                <a:spcPct val="0"/>
              </a:spcBef>
              <a:buNone/>
              <a:defRPr lang="ko-KR" altLang="en-US" sz="4000" b="1" kern="1200" spc="-150" dirty="0" smtClean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127000" dir="2700000" algn="tl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  <a:cs typeface="+mn-cs"/>
              </a:defRPr>
            </a:lvl1pPr>
          </a:lstStyle>
          <a:p>
            <a:r>
              <a:rPr lang="ko-KR" altLang="en-US" dirty="0"/>
              <a:t>최근 </a:t>
            </a:r>
            <a:r>
              <a:rPr lang="en-US" altLang="ko-KR" dirty="0"/>
              <a:t>IT </a:t>
            </a:r>
            <a:r>
              <a:rPr lang="ko-KR" altLang="en-US" dirty="0"/>
              <a:t>보안 동향</a:t>
            </a:r>
          </a:p>
        </p:txBody>
      </p:sp>
      <p:sp>
        <p:nvSpPr>
          <p:cNvPr id="7" name="텍스트 개체 틀 2"/>
          <p:cNvSpPr txBox="1">
            <a:spLocks/>
          </p:cNvSpPr>
          <p:nvPr/>
        </p:nvSpPr>
        <p:spPr>
          <a:xfrm>
            <a:off x="1423814" y="-71462"/>
            <a:ext cx="24609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lang="ko-KR" altLang="en-US" sz="2000" b="1" kern="1200" spc="-150" smtClean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chemeClr val="accent3"/>
                </a:solidFill>
                <a:latin typeface="+mj-ea"/>
                <a:ea typeface="+mj-ea"/>
                <a:cs typeface="+mn-cs"/>
              </a:defRPr>
            </a:lvl1pPr>
            <a:lvl2pPr marL="45720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>
                <a:solidFill>
                  <a:schemeClr val="tx2"/>
                </a:solidFill>
              </a:rPr>
              <a:t>마스터 텍스트 스타일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475" y="276964"/>
            <a:ext cx="119135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0" b="1" spc="-150" dirty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127000" dir="2700000" algn="tl" rotWithShape="0">
                    <a:schemeClr val="bg1">
                      <a:alpha val="40000"/>
                    </a:schemeClr>
                  </a:outerShdw>
                </a:effectLst>
                <a:latin typeface="+mj-ea"/>
                <a:ea typeface="+mj-ea"/>
              </a:rPr>
              <a:t>Ⅰ</a:t>
            </a:r>
            <a:endParaRPr lang="ko-KR" altLang="en-US" sz="8000" b="1" spc="-150" dirty="0">
              <a:ln>
                <a:solidFill>
                  <a:schemeClr val="bg1">
                    <a:alpha val="5000"/>
                  </a:schemeClr>
                </a:solidFill>
              </a:ln>
              <a:solidFill>
                <a:schemeClr val="bg1"/>
              </a:solidFill>
              <a:effectLst>
                <a:outerShdw blurRad="127000" dir="2700000" algn="tl" rotWithShape="0">
                  <a:schemeClr val="bg1">
                    <a:alpha val="40000"/>
                  </a:schemeClr>
                </a:outerShdw>
              </a:effectLst>
              <a:latin typeface="+mj-ea"/>
              <a:ea typeface="+mj-ea"/>
            </a:endParaRPr>
          </a:p>
        </p:txBody>
      </p:sp>
      <p:pic>
        <p:nvPicPr>
          <p:cNvPr id="5" name="Picture 3" descr="C:\Users\IGLOO\Desktop\세종 pt표지효과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9906000" cy="688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제목 5"/>
          <p:cNvSpPr txBox="1">
            <a:spLocks/>
          </p:cNvSpPr>
          <p:nvPr/>
        </p:nvSpPr>
        <p:spPr>
          <a:xfrm>
            <a:off x="1023116" y="2703790"/>
            <a:ext cx="7858180" cy="796648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ko-KR" altLang="en-US" sz="4400" b="1" dirty="0" smtClean="0">
                <a:solidFill>
                  <a:srgbClr val="003399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j-lt"/>
                <a:ea typeface="휴먼모음T" pitchFamily="18" charset="-127"/>
              </a:rPr>
              <a:t>감사합니다</a:t>
            </a:r>
            <a:r>
              <a:rPr lang="en-US" altLang="ko-KR" sz="4400" b="1" dirty="0" smtClean="0">
                <a:solidFill>
                  <a:srgbClr val="003399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j-lt"/>
                <a:ea typeface="휴먼모음T" pitchFamily="18" charset="-127"/>
              </a:rPr>
              <a:t>.</a:t>
            </a:r>
            <a:endParaRPr lang="en-US" altLang="ko-KR" sz="4400" b="1" dirty="0">
              <a:solidFill>
                <a:srgbClr val="003399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+mj-lt"/>
              <a:ea typeface="휴먼모음T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7577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 txBox="1">
            <a:spLocks/>
          </p:cNvSpPr>
          <p:nvPr/>
        </p:nvSpPr>
        <p:spPr>
          <a:xfrm>
            <a:off x="1514598" y="2432498"/>
            <a:ext cx="7445061" cy="70788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lvl1pPr marL="0" algn="l" defTabSz="914400" rtl="0" eaLnBrk="1" latinLnBrk="1" hangingPunct="1">
              <a:spcBef>
                <a:spcPct val="0"/>
              </a:spcBef>
              <a:buNone/>
              <a:defRPr lang="ko-KR" altLang="en-US" sz="4000" b="1" kern="1200" spc="-150" dirty="0" smtClean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127000" dir="2700000" algn="tl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  <a:cs typeface="+mn-cs"/>
              </a:defRPr>
            </a:lvl1pPr>
          </a:lstStyle>
          <a:p>
            <a:r>
              <a:rPr lang="ko-KR" altLang="en-US" dirty="0"/>
              <a:t>최근 </a:t>
            </a:r>
            <a:r>
              <a:rPr lang="en-US" altLang="ko-KR" dirty="0"/>
              <a:t>IT </a:t>
            </a:r>
            <a:r>
              <a:rPr lang="ko-KR" altLang="en-US" dirty="0"/>
              <a:t>보안 동향</a:t>
            </a:r>
          </a:p>
        </p:txBody>
      </p:sp>
      <p:sp>
        <p:nvSpPr>
          <p:cNvPr id="7" name="텍스트 개체 틀 2"/>
          <p:cNvSpPr txBox="1">
            <a:spLocks/>
          </p:cNvSpPr>
          <p:nvPr/>
        </p:nvSpPr>
        <p:spPr>
          <a:xfrm>
            <a:off x="1423814" y="-71462"/>
            <a:ext cx="24609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lang="ko-KR" altLang="en-US" sz="2000" b="1" kern="1200" spc="-150" smtClean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chemeClr val="accent3"/>
                </a:solidFill>
                <a:latin typeface="+mj-ea"/>
                <a:ea typeface="+mj-ea"/>
                <a:cs typeface="+mn-cs"/>
              </a:defRPr>
            </a:lvl1pPr>
            <a:lvl2pPr marL="45720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>
                <a:solidFill>
                  <a:schemeClr val="tx2"/>
                </a:solidFill>
              </a:rPr>
              <a:t>마스터 텍스트 스타일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475" y="276964"/>
            <a:ext cx="119135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0" b="1" spc="-150" dirty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chemeClr val="bg1"/>
                </a:solidFill>
                <a:effectLst>
                  <a:outerShdw blurRad="127000" dir="2700000" algn="tl" rotWithShape="0">
                    <a:schemeClr val="bg1">
                      <a:alpha val="40000"/>
                    </a:schemeClr>
                  </a:outerShdw>
                </a:effectLst>
                <a:latin typeface="+mj-ea"/>
                <a:ea typeface="+mj-ea"/>
              </a:rPr>
              <a:t>Ⅰ</a:t>
            </a:r>
            <a:endParaRPr lang="ko-KR" altLang="en-US" sz="8000" b="1" spc="-150" dirty="0">
              <a:ln>
                <a:solidFill>
                  <a:schemeClr val="bg1">
                    <a:alpha val="5000"/>
                  </a:schemeClr>
                </a:solidFill>
              </a:ln>
              <a:solidFill>
                <a:schemeClr val="bg1"/>
              </a:solidFill>
              <a:effectLst>
                <a:outerShdw blurRad="127000" dir="2700000" algn="tl" rotWithShape="0">
                  <a:schemeClr val="bg1">
                    <a:alpha val="40000"/>
                  </a:schemeClr>
                </a:outerShdw>
              </a:effectLst>
              <a:latin typeface="+mj-ea"/>
              <a:ea typeface="+mj-ea"/>
            </a:endParaRPr>
          </a:p>
        </p:txBody>
      </p:sp>
      <p:pic>
        <p:nvPicPr>
          <p:cNvPr id="5" name="Picture 3" descr="C:\Users\IGLOO\Desktop\세종 pt표지효과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9906000" cy="688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제목 5"/>
          <p:cNvSpPr txBox="1">
            <a:spLocks/>
          </p:cNvSpPr>
          <p:nvPr/>
        </p:nvSpPr>
        <p:spPr>
          <a:xfrm>
            <a:off x="308736" y="785794"/>
            <a:ext cx="3567899" cy="796648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altLang="ko-KR" sz="3600" b="1" dirty="0">
                <a:solidFill>
                  <a:srgbClr val="003399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j-lt"/>
                <a:ea typeface="휴먼모음T" pitchFamily="18" charset="-127"/>
              </a:rPr>
              <a:t>Contents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51481" y="1844824"/>
            <a:ext cx="632120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200000"/>
              </a:lnSpc>
            </a:pP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Ⅰ. </a:t>
            </a:r>
            <a:r>
              <a:rPr lang="ko-KR" altLang="en-US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개      요</a:t>
            </a:r>
            <a:endParaRPr lang="en-US" altLang="ko-KR" sz="2800" b="1" dirty="0" smtClean="0"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  <a:p>
            <a:pPr marL="514350" indent="-514350">
              <a:lnSpc>
                <a:spcPct val="200000"/>
              </a:lnSpc>
            </a:pP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Ⅱ. </a:t>
            </a:r>
            <a:r>
              <a:rPr lang="ko-KR" altLang="en-US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연구방법</a:t>
            </a:r>
            <a:endParaRPr lang="en-US" altLang="ko-KR" sz="2800" b="1" dirty="0"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  <a:p>
            <a:pPr>
              <a:lnSpc>
                <a:spcPct val="200000"/>
              </a:lnSpc>
            </a:pP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Ⅲ. </a:t>
            </a:r>
            <a:r>
              <a:rPr lang="ko-KR" altLang="en-US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연구결과</a:t>
            </a:r>
            <a:endParaRPr lang="en-US" altLang="ko-KR" sz="2800" b="1" dirty="0"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  <a:p>
            <a:pPr>
              <a:lnSpc>
                <a:spcPct val="200000"/>
              </a:lnSpc>
            </a:pPr>
            <a:r>
              <a:rPr lang="en-US" altLang="ko-KR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Ⅳ. </a:t>
            </a:r>
            <a:r>
              <a:rPr lang="ko-KR" altLang="en-US" sz="2800" b="1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결      </a:t>
            </a:r>
            <a:r>
              <a:rPr lang="ko-KR" altLang="en-US" sz="28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론</a:t>
            </a:r>
            <a:endParaRPr lang="en-US" altLang="ko-KR" sz="2800" b="1" dirty="0"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77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Rectangle 3"/>
          <p:cNvSpPr>
            <a:spLocks noChangeArrowheads="1"/>
          </p:cNvSpPr>
          <p:nvPr/>
        </p:nvSpPr>
        <p:spPr bwMode="gray">
          <a:xfrm>
            <a:off x="403158" y="1484784"/>
            <a:ext cx="9052499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79388" lvl="1" algn="just" eaLnBrk="0" latinLnBrk="0" hangingPunct="0">
              <a:lnSpc>
                <a:spcPct val="150000"/>
              </a:lnSpc>
              <a:spcBef>
                <a:spcPct val="0"/>
              </a:spcBef>
              <a:buClr>
                <a:schemeClr val="accent2"/>
              </a:buClr>
            </a:pPr>
            <a:endParaRPr lang="en-US" altLang="ko-KR" sz="2000" dirty="0" smtClean="0">
              <a:latin typeface="+mj-ea"/>
              <a:ea typeface="+mj-ea"/>
            </a:endParaRPr>
          </a:p>
        </p:txBody>
      </p:sp>
      <p:sp>
        <p:nvSpPr>
          <p:cNvPr id="22" name="제목 1"/>
          <p:cNvSpPr txBox="1">
            <a:spLocks/>
          </p:cNvSpPr>
          <p:nvPr/>
        </p:nvSpPr>
        <p:spPr>
          <a:xfrm>
            <a:off x="221975" y="119043"/>
            <a:ext cx="7730627" cy="5238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1" i="0" u="none" strike="noStrike" kern="1200" cap="none" spc="-150" normalizeH="0" baseline="0" noProof="0" dirty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rgbClr val="003399"/>
                </a:solidFill>
                <a:uLnTx/>
                <a:uFillTx/>
                <a:latin typeface="+mj-ea"/>
                <a:ea typeface="+mj-ea"/>
                <a:cs typeface="+mn-cs"/>
              </a:rPr>
              <a:t>Ⅰ. </a:t>
            </a:r>
            <a:r>
              <a:rPr kumimoji="0" lang="ko-KR" altLang="en-US" sz="2800" b="1" i="0" u="none" strike="noStrike" kern="1200" cap="none" spc="-150" normalizeH="0" baseline="0" noProof="0" dirty="0" smtClean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rgbClr val="003399"/>
                </a:solidFill>
                <a:uLnTx/>
                <a:uFillTx/>
                <a:latin typeface="+mj-ea"/>
                <a:ea typeface="+mj-ea"/>
                <a:cs typeface="+mn-cs"/>
              </a:rPr>
              <a:t>개 요</a:t>
            </a:r>
            <a:endParaRPr kumimoji="0" lang="ko-KR" altLang="en-US" sz="2800" b="1" i="0" u="none" strike="noStrike" kern="1200" cap="none" spc="-150" normalizeH="0" baseline="0" noProof="0" dirty="0">
              <a:ln>
                <a:solidFill>
                  <a:schemeClr val="bg1">
                    <a:alpha val="5000"/>
                  </a:schemeClr>
                </a:solidFill>
              </a:ln>
              <a:solidFill>
                <a:srgbClr val="003399"/>
              </a:solidFill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Rectangle 3"/>
          <p:cNvSpPr>
            <a:spLocks noChangeArrowheads="1"/>
          </p:cNvSpPr>
          <p:nvPr/>
        </p:nvSpPr>
        <p:spPr bwMode="gray">
          <a:xfrm>
            <a:off x="343694" y="1592796"/>
            <a:ext cx="9217024" cy="9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522288" lvl="1" indent="-342900" eaLnBrk="0" latinLnBrk="0" hangingPunct="0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ko-KR" altLang="en-US" sz="2000" dirty="0" smtClean="0">
                <a:latin typeface="+mj-ea"/>
                <a:ea typeface="+mj-ea"/>
              </a:rPr>
              <a:t>정의 </a:t>
            </a:r>
            <a:r>
              <a:rPr lang="en-US" altLang="ko-KR" sz="2000" dirty="0" smtClean="0">
                <a:latin typeface="+mj-ea"/>
                <a:ea typeface="+mj-ea"/>
              </a:rPr>
              <a:t>: </a:t>
            </a:r>
            <a:r>
              <a:rPr lang="ko-KR" altLang="en-US" sz="2000" dirty="0" smtClean="0">
                <a:latin typeface="+mj-ea"/>
                <a:ea typeface="+mj-ea"/>
              </a:rPr>
              <a:t>석유</a:t>
            </a:r>
            <a:r>
              <a:rPr lang="en-US" altLang="ko-KR" sz="2000" dirty="0" smtClean="0">
                <a:latin typeface="+mj-ea"/>
                <a:ea typeface="+mj-ea"/>
              </a:rPr>
              <a:t>, </a:t>
            </a:r>
            <a:r>
              <a:rPr lang="ko-KR" altLang="en-US" sz="2000" dirty="0" smtClean="0">
                <a:latin typeface="+mj-ea"/>
                <a:ea typeface="+mj-ea"/>
              </a:rPr>
              <a:t>석탄 등 탄소를 포함한 연료가 연소할 때 발생하는 입자상 물질</a:t>
            </a:r>
            <a:endParaRPr lang="en-US" altLang="ko-KR" sz="2000" dirty="0" smtClean="0">
              <a:latin typeface="+mj-ea"/>
              <a:ea typeface="+mj-ea"/>
            </a:endParaRPr>
          </a:p>
          <a:p>
            <a:pPr marL="179388" lvl="1" eaLnBrk="0" latinLnBrk="0" hangingPunct="0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</a:pPr>
            <a:r>
              <a:rPr lang="ko-KR" altLang="en-US" sz="1600" dirty="0" smtClean="0">
                <a:latin typeface="+mj-ea"/>
              </a:rPr>
              <a:t>  </a:t>
            </a:r>
            <a:r>
              <a:rPr lang="ko-KR" altLang="en-US" sz="1600" dirty="0" smtClean="0">
                <a:latin typeface="+mj-ea"/>
              </a:rPr>
              <a:t> * 해상 </a:t>
            </a:r>
            <a:r>
              <a:rPr lang="ko-KR" altLang="en-US" sz="1600" dirty="0" err="1" smtClean="0">
                <a:latin typeface="+mj-ea"/>
              </a:rPr>
              <a:t>탈락시</a:t>
            </a:r>
            <a:r>
              <a:rPr lang="ko-KR" altLang="en-US" sz="1600" dirty="0" smtClean="0">
                <a:latin typeface="+mj-ea"/>
              </a:rPr>
              <a:t> </a:t>
            </a:r>
            <a:r>
              <a:rPr lang="ko-KR" altLang="en-US" sz="1600" dirty="0" smtClean="0">
                <a:latin typeface="+mj-ea"/>
              </a:rPr>
              <a:t>해양환경관리법 상 폐기물 해양배출로 적발 </a:t>
            </a:r>
            <a:r>
              <a:rPr lang="ko-KR" altLang="en-US" sz="1600" dirty="0" smtClean="0">
                <a:latin typeface="+mj-ea"/>
              </a:rPr>
              <a:t>중</a:t>
            </a:r>
            <a:endParaRPr lang="en-US" altLang="ko-KR" sz="1600" dirty="0" smtClean="0">
              <a:latin typeface="+mj-e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3694" y="908720"/>
            <a:ext cx="9217024" cy="430887"/>
          </a:xfrm>
          <a:prstGeom prst="rect">
            <a:avLst/>
          </a:prstGeom>
          <a:gradFill flip="none" rotWithShape="1">
            <a:gsLst>
              <a:gs pos="3000">
                <a:schemeClr val="bg1">
                  <a:lumMod val="85000"/>
                </a:schemeClr>
              </a:gs>
              <a:gs pos="0">
                <a:schemeClr val="bg1"/>
              </a:gs>
              <a:gs pos="23000">
                <a:schemeClr val="bg1"/>
              </a:gs>
              <a:gs pos="28000">
                <a:schemeClr val="bg1">
                  <a:lumMod val="85000"/>
                </a:schemeClr>
              </a:gs>
              <a:gs pos="68000">
                <a:schemeClr val="bg1"/>
              </a:gs>
            </a:gsLst>
            <a:lin ang="0" scaled="1"/>
            <a:tileRect/>
          </a:gradFill>
          <a:ln>
            <a:solidFill>
              <a:srgbClr val="0070C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22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정의 및 연구목적</a:t>
            </a:r>
            <a:endParaRPr lang="ko-KR" altLang="en-US" sz="2200" b="1" dirty="0">
              <a:solidFill>
                <a:srgbClr val="0070C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942" y="4221088"/>
            <a:ext cx="5040560" cy="2376264"/>
          </a:xfrm>
          <a:prstGeom prst="rect">
            <a:avLst/>
          </a:prstGeom>
        </p:spPr>
      </p:pic>
      <p:sp>
        <p:nvSpPr>
          <p:cNvPr id="15" name="Rectangle 3"/>
          <p:cNvSpPr>
            <a:spLocks noChangeArrowheads="1"/>
          </p:cNvSpPr>
          <p:nvPr/>
        </p:nvSpPr>
        <p:spPr bwMode="gray">
          <a:xfrm>
            <a:off x="343694" y="2528900"/>
            <a:ext cx="9361040" cy="1476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522288" lvl="1" indent="-342900" eaLnBrk="0" latinLnBrk="0" hangingPunct="0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ko-KR" altLang="en-US" sz="2000" dirty="0" smtClean="0">
                <a:latin typeface="+mj-ea"/>
                <a:ea typeface="+mj-ea"/>
              </a:rPr>
              <a:t>연구목적 </a:t>
            </a:r>
            <a:r>
              <a:rPr lang="en-US" altLang="ko-KR" sz="2000" dirty="0" smtClean="0">
                <a:latin typeface="+mj-ea"/>
                <a:ea typeface="+mj-ea"/>
              </a:rPr>
              <a:t>: </a:t>
            </a:r>
            <a:r>
              <a:rPr lang="ko-KR" altLang="en-US" sz="2000" dirty="0" smtClean="0">
                <a:latin typeface="+mj-ea"/>
                <a:ea typeface="+mj-ea"/>
              </a:rPr>
              <a:t>미세먼지에 대한 국민적 관심과 항만에서의 정부규제 강화에 따라 선박에서 발생하는 검댕의 해상 배출에 대한 단속이 점점 증가 </a:t>
            </a:r>
            <a:endParaRPr lang="en-US" altLang="ko-KR" sz="2000" dirty="0" smtClean="0">
              <a:latin typeface="+mj-ea"/>
              <a:ea typeface="+mj-ea"/>
            </a:endParaRPr>
          </a:p>
          <a:p>
            <a:pPr marL="179388" lvl="1" eaLnBrk="0" latinLnBrk="0" hangingPunct="0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</a:pPr>
            <a:r>
              <a:rPr lang="en-US" altLang="ko-KR" sz="2000" dirty="0" smtClean="0">
                <a:latin typeface="+mj-ea"/>
                <a:ea typeface="+mj-ea"/>
              </a:rPr>
              <a:t>    </a:t>
            </a:r>
            <a:r>
              <a:rPr lang="ko-KR" altLang="en-US" sz="2000" dirty="0" smtClean="0">
                <a:latin typeface="+mj-ea"/>
                <a:ea typeface="+mj-ea"/>
              </a:rPr>
              <a:t>→ </a:t>
            </a:r>
            <a:r>
              <a:rPr lang="ko-KR" altLang="en-US" sz="2000" u="sng" dirty="0" smtClean="0">
                <a:latin typeface="+mj-ea"/>
                <a:ea typeface="+mj-ea"/>
              </a:rPr>
              <a:t>검댕 식별 기술 연구 필요</a:t>
            </a:r>
            <a:endParaRPr lang="en-US" altLang="ko-KR" sz="2000" u="sng" dirty="0" smtClean="0"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Rectangle 3"/>
          <p:cNvSpPr>
            <a:spLocks noChangeArrowheads="1"/>
          </p:cNvSpPr>
          <p:nvPr/>
        </p:nvSpPr>
        <p:spPr bwMode="gray">
          <a:xfrm>
            <a:off x="403158" y="1484784"/>
            <a:ext cx="9052499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79388" lvl="1" algn="just" eaLnBrk="0" latinLnBrk="0" hangingPunct="0">
              <a:lnSpc>
                <a:spcPct val="150000"/>
              </a:lnSpc>
              <a:spcBef>
                <a:spcPct val="0"/>
              </a:spcBef>
              <a:buClr>
                <a:schemeClr val="accent2"/>
              </a:buClr>
            </a:pPr>
            <a:endParaRPr lang="en-US" altLang="ko-KR" sz="2000" dirty="0" smtClean="0">
              <a:latin typeface="+mj-ea"/>
              <a:ea typeface="+mj-ea"/>
            </a:endParaRPr>
          </a:p>
        </p:txBody>
      </p:sp>
      <p:sp>
        <p:nvSpPr>
          <p:cNvPr id="22" name="제목 1"/>
          <p:cNvSpPr txBox="1">
            <a:spLocks/>
          </p:cNvSpPr>
          <p:nvPr/>
        </p:nvSpPr>
        <p:spPr>
          <a:xfrm>
            <a:off x="221975" y="119043"/>
            <a:ext cx="7730627" cy="523875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altLang="ko-KR" sz="2800" b="1" spc="-150" dirty="0" smtClean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rgbClr val="003399"/>
                </a:solidFill>
                <a:latin typeface="+mj-ea"/>
              </a:rPr>
              <a:t>Ⅱ</a:t>
            </a:r>
            <a:r>
              <a:rPr lang="en-US" altLang="ko-KR" sz="2800" b="1" spc="-150" dirty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rgbClr val="003399"/>
                </a:solidFill>
                <a:latin typeface="+mj-ea"/>
              </a:rPr>
              <a:t>. </a:t>
            </a:r>
            <a:r>
              <a:rPr lang="ko-KR" altLang="en-US" sz="2800" b="1" spc="-150" dirty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rgbClr val="003399"/>
                </a:solidFill>
                <a:latin typeface="+mj-ea"/>
              </a:rPr>
              <a:t>연구방법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800" b="1" i="0" u="none" strike="noStrike" kern="1200" cap="none" spc="-150" normalizeH="0" baseline="0" noProof="0" dirty="0">
              <a:ln>
                <a:solidFill>
                  <a:schemeClr val="bg1">
                    <a:alpha val="5000"/>
                  </a:schemeClr>
                </a:solidFill>
              </a:ln>
              <a:solidFill>
                <a:srgbClr val="003399"/>
              </a:solidFill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Rectangle 3"/>
          <p:cNvSpPr>
            <a:spLocks noChangeArrowheads="1"/>
          </p:cNvSpPr>
          <p:nvPr/>
        </p:nvSpPr>
        <p:spPr bwMode="gray">
          <a:xfrm>
            <a:off x="343694" y="1628800"/>
            <a:ext cx="921702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522288" lvl="1" indent="-342900" eaLnBrk="0" latinLnBrk="0" hangingPunct="0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ko-KR" altLang="en-US" sz="2000" dirty="0" smtClean="0">
                <a:latin typeface="+mj-ea"/>
                <a:ea typeface="+mj-ea"/>
              </a:rPr>
              <a:t>시 </a:t>
            </a:r>
            <a:r>
              <a:rPr lang="ko-KR" altLang="en-US" sz="2000" dirty="0" err="1" smtClean="0">
                <a:latin typeface="+mj-ea"/>
                <a:ea typeface="+mj-ea"/>
              </a:rPr>
              <a:t>료</a:t>
            </a:r>
            <a:r>
              <a:rPr lang="ko-KR" altLang="en-US" sz="2000" dirty="0" smtClean="0">
                <a:latin typeface="+mj-ea"/>
                <a:ea typeface="+mj-ea"/>
              </a:rPr>
              <a:t> </a:t>
            </a:r>
            <a:r>
              <a:rPr lang="en-US" altLang="ko-KR" sz="2000" dirty="0" smtClean="0">
                <a:latin typeface="+mj-ea"/>
                <a:ea typeface="+mj-ea"/>
              </a:rPr>
              <a:t>: ’20</a:t>
            </a:r>
            <a:r>
              <a:rPr lang="ko-KR" altLang="en-US" sz="2000" dirty="0" smtClean="0">
                <a:latin typeface="+mj-ea"/>
                <a:ea typeface="+mj-ea"/>
              </a:rPr>
              <a:t>년 발생한 검댕 유출 해양오염사고 </a:t>
            </a:r>
            <a:r>
              <a:rPr lang="en-US" altLang="ko-KR" sz="2000" dirty="0" smtClean="0">
                <a:latin typeface="+mj-ea"/>
                <a:ea typeface="+mj-ea"/>
              </a:rPr>
              <a:t>3</a:t>
            </a:r>
            <a:r>
              <a:rPr lang="ko-KR" altLang="en-US" sz="2000" dirty="0" smtClean="0">
                <a:latin typeface="+mj-ea"/>
                <a:ea typeface="+mj-ea"/>
              </a:rPr>
              <a:t>건에 대한 시료 </a:t>
            </a:r>
            <a:r>
              <a:rPr lang="en-US" altLang="ko-KR" sz="2000" dirty="0">
                <a:latin typeface="+mj-ea"/>
                <a:ea typeface="+mj-ea"/>
              </a:rPr>
              <a:t>6</a:t>
            </a:r>
            <a:r>
              <a:rPr lang="ko-KR" altLang="en-US" sz="2000" dirty="0" smtClean="0">
                <a:latin typeface="+mj-ea"/>
                <a:ea typeface="+mj-ea"/>
              </a:rPr>
              <a:t>점</a:t>
            </a:r>
            <a:endParaRPr lang="en-US" altLang="ko-KR" sz="2000" dirty="0" smtClean="0">
              <a:latin typeface="+mj-ea"/>
              <a:ea typeface="+mj-ea"/>
            </a:endParaRPr>
          </a:p>
          <a:p>
            <a:pPr marL="179388" lvl="1" eaLnBrk="0" latinLnBrk="0" hangingPunct="0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</a:pPr>
            <a:r>
              <a:rPr lang="ko-KR" altLang="en-US" sz="1600" dirty="0" smtClean="0">
                <a:latin typeface="+mj-ea"/>
              </a:rPr>
              <a:t>  </a:t>
            </a:r>
            <a:endParaRPr lang="en-US" altLang="ko-KR" sz="1600" dirty="0" smtClean="0">
              <a:latin typeface="+mj-ea"/>
              <a:ea typeface="+mj-e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3694" y="908720"/>
            <a:ext cx="9217024" cy="430887"/>
          </a:xfrm>
          <a:prstGeom prst="rect">
            <a:avLst/>
          </a:prstGeom>
          <a:gradFill flip="none" rotWithShape="1">
            <a:gsLst>
              <a:gs pos="3000">
                <a:schemeClr val="bg1">
                  <a:lumMod val="85000"/>
                </a:schemeClr>
              </a:gs>
              <a:gs pos="0">
                <a:schemeClr val="bg1"/>
              </a:gs>
              <a:gs pos="23000">
                <a:schemeClr val="bg1"/>
              </a:gs>
              <a:gs pos="28000">
                <a:schemeClr val="bg1">
                  <a:lumMod val="85000"/>
                </a:schemeClr>
              </a:gs>
              <a:gs pos="68000">
                <a:schemeClr val="bg1"/>
              </a:gs>
            </a:gsLst>
            <a:lin ang="0" scaled="1"/>
            <a:tileRect/>
          </a:gradFill>
          <a:ln>
            <a:solidFill>
              <a:srgbClr val="0070C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22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 </a:t>
            </a:r>
            <a:r>
              <a:rPr lang="ko-KR" altLang="en-US" sz="2200" b="1" dirty="0" err="1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료</a:t>
            </a:r>
            <a:r>
              <a:rPr lang="ko-KR" altLang="en-US" sz="22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ko-KR" altLang="en-US" sz="2200" b="1" dirty="0">
              <a:solidFill>
                <a:srgbClr val="0070C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8390429"/>
              </p:ext>
            </p:extLst>
          </p:nvPr>
        </p:nvGraphicFramePr>
        <p:xfrm>
          <a:off x="708771" y="2420888"/>
          <a:ext cx="8486870" cy="1944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8078"/>
                <a:gridCol w="1512168"/>
                <a:gridCol w="1656184"/>
                <a:gridCol w="3960440"/>
              </a:tblGrid>
              <a:tr h="4860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사례</a:t>
                      </a:r>
                      <a:endParaRPr lang="ko-KR" altLang="en-US" sz="1400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사고일자</a:t>
                      </a:r>
                      <a:endParaRPr lang="ko-KR" altLang="en-US" sz="1400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장소</a:t>
                      </a:r>
                      <a:endParaRPr lang="ko-KR" altLang="en-US" sz="1400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시료명</a:t>
                      </a:r>
                      <a:endParaRPr lang="ko-KR" altLang="en-US" sz="1400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605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ko-KR" altLang="en-US" sz="1400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‘21.3</a:t>
                      </a:r>
                      <a:r>
                        <a:rPr lang="ko-KR" altLang="en-US" sz="14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</a:t>
                      </a:r>
                      <a:endParaRPr lang="ko-KR" altLang="en-US" sz="1400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보령</a:t>
                      </a:r>
                      <a:endParaRPr lang="ko-KR" altLang="en-US" sz="1400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A(</a:t>
                      </a:r>
                      <a:r>
                        <a:rPr lang="ko-KR" altLang="en-US" sz="14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해상유출</a:t>
                      </a:r>
                      <a:r>
                        <a:rPr lang="en-US" altLang="ko-KR" sz="14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), A-1(</a:t>
                      </a:r>
                      <a:r>
                        <a:rPr lang="ko-KR" altLang="en-US" sz="14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선박 갑판</a:t>
                      </a:r>
                      <a:r>
                        <a:rPr lang="en-US" altLang="ko-KR" sz="14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605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ko-KR" altLang="en-US" sz="1400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‘21.4</a:t>
                      </a:r>
                      <a:r>
                        <a:rPr lang="ko-KR" altLang="en-US" sz="14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</a:t>
                      </a:r>
                      <a:endParaRPr lang="ko-KR" altLang="en-US" sz="1400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태안</a:t>
                      </a:r>
                      <a:endParaRPr lang="ko-KR" altLang="en-US" sz="1400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B(</a:t>
                      </a:r>
                      <a:r>
                        <a:rPr lang="ko-KR" altLang="en-US" sz="14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해상유출</a:t>
                      </a:r>
                      <a:r>
                        <a:rPr lang="en-US" altLang="ko-KR" sz="14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1), B-1(</a:t>
                      </a:r>
                      <a:r>
                        <a:rPr lang="ko-KR" altLang="en-US" sz="14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해상유출</a:t>
                      </a:r>
                      <a:r>
                        <a:rPr lang="en-US" altLang="ko-KR" sz="14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2)</a:t>
                      </a:r>
                      <a:endParaRPr lang="ko-KR" altLang="en-US" sz="1400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605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endParaRPr lang="ko-KR" altLang="en-US" sz="1400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‘21.5</a:t>
                      </a:r>
                      <a:r>
                        <a:rPr lang="ko-KR" altLang="en-US" sz="14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</a:t>
                      </a:r>
                      <a:endParaRPr lang="ko-KR" altLang="en-US" sz="1400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여수</a:t>
                      </a:r>
                      <a:endParaRPr lang="ko-KR" altLang="en-US" sz="1400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C(</a:t>
                      </a:r>
                      <a:r>
                        <a:rPr lang="ko-KR" altLang="en-US" sz="14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해상유출</a:t>
                      </a:r>
                      <a:r>
                        <a:rPr lang="en-US" altLang="ko-KR" sz="14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), C-1(</a:t>
                      </a:r>
                      <a:r>
                        <a:rPr lang="ko-KR" altLang="en-US" sz="14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선박 </a:t>
                      </a:r>
                      <a:r>
                        <a:rPr lang="ko-KR" altLang="en-US" sz="1400" dirty="0" err="1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스크러버</a:t>
                      </a:r>
                      <a:r>
                        <a:rPr lang="ko-KR" altLang="en-US" sz="14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필터</a:t>
                      </a:r>
                      <a:r>
                        <a:rPr lang="en-US" altLang="ko-KR" sz="1400" dirty="0" smtClean="0">
                          <a:solidFill>
                            <a:sysClr val="windowText" lastClr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400" dirty="0">
                        <a:solidFill>
                          <a:sysClr val="windowText" lastClr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직사각형 4"/>
          <p:cNvSpPr/>
          <p:nvPr/>
        </p:nvSpPr>
        <p:spPr>
          <a:xfrm>
            <a:off x="703734" y="4437112"/>
            <a:ext cx="87519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lvl="1" eaLnBrk="0" latinLnBrk="0" hangingPunct="0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</a:pPr>
            <a:r>
              <a:rPr lang="ko-KR" altLang="en-US" sz="1600" dirty="0">
                <a:latin typeface="+mj-ea"/>
              </a:rPr>
              <a:t>* 해상에 유출된 시료는 증류수로 세척 및 </a:t>
            </a:r>
            <a:r>
              <a:rPr lang="ko-KR" altLang="en-US" sz="1600" dirty="0" smtClean="0">
                <a:latin typeface="+mj-ea"/>
              </a:rPr>
              <a:t>진공 건조</a:t>
            </a:r>
            <a:endParaRPr lang="en-US" altLang="ko-KR" sz="160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90909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Rectangle 3"/>
          <p:cNvSpPr>
            <a:spLocks noChangeArrowheads="1"/>
          </p:cNvSpPr>
          <p:nvPr/>
        </p:nvSpPr>
        <p:spPr bwMode="gray">
          <a:xfrm>
            <a:off x="403158" y="1484784"/>
            <a:ext cx="9052499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79388" lvl="1" algn="just" eaLnBrk="0" latinLnBrk="0" hangingPunct="0">
              <a:lnSpc>
                <a:spcPct val="150000"/>
              </a:lnSpc>
              <a:spcBef>
                <a:spcPct val="0"/>
              </a:spcBef>
              <a:buClr>
                <a:schemeClr val="accent2"/>
              </a:buClr>
            </a:pPr>
            <a:endParaRPr lang="en-US" altLang="ko-KR" sz="2000" dirty="0" smtClean="0">
              <a:latin typeface="+mj-ea"/>
              <a:ea typeface="+mj-ea"/>
            </a:endParaRPr>
          </a:p>
        </p:txBody>
      </p:sp>
      <p:sp>
        <p:nvSpPr>
          <p:cNvPr id="22" name="제목 1"/>
          <p:cNvSpPr txBox="1">
            <a:spLocks/>
          </p:cNvSpPr>
          <p:nvPr/>
        </p:nvSpPr>
        <p:spPr>
          <a:xfrm>
            <a:off x="221975" y="119043"/>
            <a:ext cx="7730627" cy="523875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0"/>
              </a:spcBef>
              <a:defRPr/>
            </a:pPr>
            <a:r>
              <a:rPr lang="en-US" altLang="ko-KR" sz="2800" b="1" spc="-150" dirty="0" smtClean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rgbClr val="003399"/>
                </a:solidFill>
                <a:latin typeface="+mj-ea"/>
                <a:ea typeface="+mj-ea"/>
              </a:rPr>
              <a:t>Ⅱ</a:t>
            </a:r>
            <a:r>
              <a:rPr lang="en-US" altLang="ko-KR" sz="2800" b="1" spc="-150" dirty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rgbClr val="003399"/>
                </a:solidFill>
                <a:latin typeface="+mj-ea"/>
                <a:ea typeface="+mj-ea"/>
              </a:rPr>
              <a:t>. </a:t>
            </a:r>
            <a:r>
              <a:rPr kumimoji="0" lang="ko-KR" altLang="en-US" sz="2800" b="1" i="0" u="none" strike="noStrike" kern="1200" cap="none" spc="-150" normalizeH="0" baseline="0" noProof="0" dirty="0" smtClean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rgbClr val="003399"/>
                </a:solidFill>
                <a:uLnTx/>
                <a:uFillTx/>
                <a:latin typeface="+mj-ea"/>
                <a:ea typeface="+mj-ea"/>
                <a:cs typeface="+mn-cs"/>
              </a:rPr>
              <a:t>연구방법</a:t>
            </a:r>
            <a:endParaRPr kumimoji="0" lang="ko-KR" altLang="en-US" sz="2800" b="1" i="0" u="none" strike="noStrike" kern="1200" cap="none" spc="-150" normalizeH="0" baseline="0" noProof="0" dirty="0">
              <a:ln>
                <a:solidFill>
                  <a:schemeClr val="bg1">
                    <a:alpha val="5000"/>
                  </a:schemeClr>
                </a:solidFill>
              </a:ln>
              <a:solidFill>
                <a:srgbClr val="003399"/>
              </a:solidFill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Rectangle 3"/>
          <p:cNvSpPr>
            <a:spLocks noChangeArrowheads="1"/>
          </p:cNvSpPr>
          <p:nvPr/>
        </p:nvSpPr>
        <p:spPr bwMode="gray">
          <a:xfrm>
            <a:off x="343694" y="1628800"/>
            <a:ext cx="921702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522288" lvl="1" indent="-342900" eaLnBrk="0" latinLnBrk="0" hangingPunct="0">
              <a:lnSpc>
                <a:spcPct val="150000"/>
              </a:lnSpc>
              <a:spcBef>
                <a:spcPct val="0"/>
              </a:spcBef>
              <a:buClr>
                <a:srgbClr val="1F497D"/>
              </a:buClr>
              <a:buFont typeface="Wingdings" panose="05000000000000000000" pitchFamily="2" charset="2"/>
              <a:buChar char="§"/>
            </a:pPr>
            <a:r>
              <a:rPr lang="en-US" altLang="ko-KR" sz="2000" dirty="0" smtClean="0">
                <a:solidFill>
                  <a:prstClr val="black"/>
                </a:solidFill>
              </a:rPr>
              <a:t>SEM-EDS(</a:t>
            </a:r>
            <a:r>
              <a:rPr lang="ko-KR" altLang="en-US" sz="2000" dirty="0" smtClean="0">
                <a:solidFill>
                  <a:prstClr val="black"/>
                </a:solidFill>
              </a:rPr>
              <a:t>주사전자현미경</a:t>
            </a:r>
            <a:r>
              <a:rPr lang="en-US" altLang="ko-KR" sz="2000" dirty="0" smtClean="0">
                <a:solidFill>
                  <a:prstClr val="black"/>
                </a:solidFill>
              </a:rPr>
              <a:t>- </a:t>
            </a:r>
            <a:r>
              <a:rPr lang="ko-KR" altLang="en-US" sz="2000" dirty="0" smtClean="0">
                <a:solidFill>
                  <a:prstClr val="black"/>
                </a:solidFill>
              </a:rPr>
              <a:t>에너지 </a:t>
            </a:r>
            <a:r>
              <a:rPr lang="ko-KR" altLang="en-US" sz="2000" dirty="0" err="1" smtClean="0">
                <a:solidFill>
                  <a:prstClr val="black"/>
                </a:solidFill>
              </a:rPr>
              <a:t>분산형</a:t>
            </a:r>
            <a:r>
              <a:rPr lang="ko-KR" altLang="en-US" sz="2000" dirty="0" smtClean="0">
                <a:solidFill>
                  <a:prstClr val="black"/>
                </a:solidFill>
              </a:rPr>
              <a:t> 분광분석기</a:t>
            </a:r>
            <a:r>
              <a:rPr lang="en-US" altLang="ko-KR" sz="2000" dirty="0" smtClean="0">
                <a:solidFill>
                  <a:prstClr val="black"/>
                </a:solidFill>
              </a:rPr>
              <a:t>) </a:t>
            </a:r>
            <a:r>
              <a:rPr lang="ko-KR" altLang="en-US" sz="2000" dirty="0" smtClean="0">
                <a:solidFill>
                  <a:prstClr val="black"/>
                </a:solidFill>
              </a:rPr>
              <a:t>분석</a:t>
            </a:r>
            <a:endParaRPr lang="en-US" altLang="ko-KR" sz="2000" dirty="0" smtClean="0">
              <a:solidFill>
                <a:prstClr val="black"/>
              </a:solidFill>
            </a:endParaRPr>
          </a:p>
          <a:p>
            <a:pPr marL="522288" lvl="1" indent="-342900" eaLnBrk="0" latinLnBrk="0" hangingPunct="0">
              <a:lnSpc>
                <a:spcPct val="150000"/>
              </a:lnSpc>
              <a:spcBef>
                <a:spcPct val="0"/>
              </a:spcBef>
              <a:buClr>
                <a:srgbClr val="1F497D"/>
              </a:buClr>
              <a:buFont typeface="Wingdings" panose="05000000000000000000" pitchFamily="2" charset="2"/>
              <a:buChar char="§"/>
            </a:pPr>
            <a:r>
              <a:rPr lang="ko-KR" altLang="en-US" sz="2000" dirty="0" err="1" smtClean="0">
                <a:solidFill>
                  <a:prstClr val="black"/>
                </a:solidFill>
              </a:rPr>
              <a:t>가스크로마토그래피</a:t>
            </a:r>
            <a:r>
              <a:rPr lang="ko-KR" altLang="en-US" sz="2000" dirty="0" smtClean="0">
                <a:solidFill>
                  <a:prstClr val="black"/>
                </a:solidFill>
              </a:rPr>
              <a:t> 분석</a:t>
            </a:r>
            <a:endParaRPr lang="en-US" altLang="ko-KR" sz="2000" dirty="0" smtClean="0">
              <a:solidFill>
                <a:prstClr val="black"/>
              </a:solidFill>
            </a:endParaRPr>
          </a:p>
          <a:p>
            <a:pPr marL="179388" lvl="1" eaLnBrk="0" latinLnBrk="0" hangingPunct="0">
              <a:lnSpc>
                <a:spcPct val="150000"/>
              </a:lnSpc>
              <a:spcBef>
                <a:spcPct val="0"/>
              </a:spcBef>
              <a:buClr>
                <a:srgbClr val="1F497D"/>
              </a:buClr>
            </a:pPr>
            <a:r>
              <a:rPr lang="ko-KR" altLang="en-US" sz="1600" dirty="0" smtClean="0">
                <a:solidFill>
                  <a:prstClr val="black"/>
                </a:solidFill>
              </a:rPr>
              <a:t>  </a:t>
            </a:r>
            <a:r>
              <a:rPr lang="ko-KR" altLang="en-US" sz="1600" dirty="0">
                <a:solidFill>
                  <a:prstClr val="black"/>
                </a:solidFill>
              </a:rPr>
              <a:t>* </a:t>
            </a:r>
            <a:r>
              <a:rPr lang="en-US" altLang="ko-KR" sz="1600" dirty="0" smtClean="0">
                <a:solidFill>
                  <a:prstClr val="black"/>
                </a:solidFill>
              </a:rPr>
              <a:t>DCM</a:t>
            </a:r>
            <a:r>
              <a:rPr lang="ko-KR" altLang="en-US" sz="1600" dirty="0" smtClean="0">
                <a:solidFill>
                  <a:prstClr val="black"/>
                </a:solidFill>
              </a:rPr>
              <a:t>으로 용매추출 후 </a:t>
            </a:r>
            <a:r>
              <a:rPr lang="en-US" altLang="ko-KR" sz="1600" dirty="0" smtClean="0">
                <a:solidFill>
                  <a:prstClr val="black"/>
                </a:solidFill>
              </a:rPr>
              <a:t>GC-MS(</a:t>
            </a:r>
            <a:r>
              <a:rPr lang="ko-KR" altLang="en-US" sz="1600" dirty="0" smtClean="0">
                <a:solidFill>
                  <a:prstClr val="black"/>
                </a:solidFill>
              </a:rPr>
              <a:t>가스크로마토그래프</a:t>
            </a:r>
            <a:r>
              <a:rPr lang="en-US" altLang="ko-KR" sz="1600" dirty="0" smtClean="0">
                <a:solidFill>
                  <a:prstClr val="black"/>
                </a:solidFill>
              </a:rPr>
              <a:t>-</a:t>
            </a:r>
            <a:r>
              <a:rPr lang="ko-KR" altLang="en-US" sz="1600" dirty="0" smtClean="0">
                <a:solidFill>
                  <a:prstClr val="black"/>
                </a:solidFill>
              </a:rPr>
              <a:t>질량분석기</a:t>
            </a:r>
            <a:r>
              <a:rPr lang="en-US" altLang="ko-KR" sz="1600" dirty="0" smtClean="0">
                <a:solidFill>
                  <a:prstClr val="black"/>
                </a:solidFill>
              </a:rPr>
              <a:t>) </a:t>
            </a:r>
            <a:r>
              <a:rPr lang="ko-KR" altLang="en-US" sz="1600" dirty="0" smtClean="0">
                <a:solidFill>
                  <a:prstClr val="black"/>
                </a:solidFill>
              </a:rPr>
              <a:t>이용</a:t>
            </a:r>
            <a:r>
              <a:rPr lang="en-US" altLang="ko-KR" sz="1600" dirty="0" smtClean="0">
                <a:solidFill>
                  <a:prstClr val="black"/>
                </a:solidFill>
              </a:rPr>
              <a:t> </a:t>
            </a:r>
            <a:r>
              <a:rPr lang="ko-KR" altLang="en-US" sz="1600" dirty="0" smtClean="0">
                <a:solidFill>
                  <a:prstClr val="black"/>
                </a:solidFill>
              </a:rPr>
              <a:t>분석</a:t>
            </a:r>
            <a:endParaRPr lang="en-US" altLang="ko-KR" sz="1600" dirty="0" smtClean="0">
              <a:solidFill>
                <a:prstClr val="black"/>
              </a:solidFill>
            </a:endParaRPr>
          </a:p>
          <a:p>
            <a:pPr marL="179388" lvl="1" eaLnBrk="0" latinLnBrk="0" hangingPunct="0">
              <a:lnSpc>
                <a:spcPct val="150000"/>
              </a:lnSpc>
              <a:spcBef>
                <a:spcPct val="0"/>
              </a:spcBef>
              <a:buClr>
                <a:srgbClr val="1F497D"/>
              </a:buClr>
            </a:pPr>
            <a:r>
              <a:rPr lang="ko-KR" altLang="en-US" sz="1600" dirty="0">
                <a:solidFill>
                  <a:prstClr val="black"/>
                </a:solidFill>
              </a:rPr>
              <a:t> </a:t>
            </a:r>
            <a:r>
              <a:rPr lang="ko-KR" altLang="en-US" sz="1600" dirty="0" smtClean="0">
                <a:solidFill>
                  <a:prstClr val="black"/>
                </a:solidFill>
              </a:rPr>
              <a:t> * </a:t>
            </a:r>
            <a:r>
              <a:rPr lang="en-US" altLang="ko-KR" sz="1600" dirty="0" err="1" smtClean="0">
                <a:solidFill>
                  <a:prstClr val="black"/>
                </a:solidFill>
              </a:rPr>
              <a:t>Py</a:t>
            </a:r>
            <a:r>
              <a:rPr lang="en-US" altLang="ko-KR" sz="1600" dirty="0" smtClean="0">
                <a:solidFill>
                  <a:prstClr val="black"/>
                </a:solidFill>
              </a:rPr>
              <a:t>-GC-MS(</a:t>
            </a:r>
            <a:r>
              <a:rPr lang="ko-KR" altLang="en-US" sz="1600" dirty="0" smtClean="0">
                <a:solidFill>
                  <a:prstClr val="black"/>
                </a:solidFill>
              </a:rPr>
              <a:t>열분해 가스크로마토그래프</a:t>
            </a:r>
            <a:r>
              <a:rPr lang="en-US" altLang="ko-KR" sz="1600" dirty="0" smtClean="0">
                <a:solidFill>
                  <a:prstClr val="black"/>
                </a:solidFill>
              </a:rPr>
              <a:t>-</a:t>
            </a:r>
            <a:r>
              <a:rPr lang="ko-KR" altLang="en-US" sz="1600" dirty="0" smtClean="0">
                <a:solidFill>
                  <a:prstClr val="black"/>
                </a:solidFill>
              </a:rPr>
              <a:t>질량분석기</a:t>
            </a:r>
            <a:r>
              <a:rPr lang="en-US" altLang="ko-KR" sz="1600" dirty="0" smtClean="0">
                <a:solidFill>
                  <a:prstClr val="black"/>
                </a:solidFill>
              </a:rPr>
              <a:t>) </a:t>
            </a:r>
            <a:r>
              <a:rPr lang="ko-KR" altLang="en-US" sz="1600" dirty="0" smtClean="0">
                <a:solidFill>
                  <a:prstClr val="black"/>
                </a:solidFill>
              </a:rPr>
              <a:t>분석</a:t>
            </a:r>
            <a:endParaRPr lang="en-US" altLang="ko-KR" sz="1600" dirty="0" smtClean="0">
              <a:solidFill>
                <a:prstClr val="black"/>
              </a:solidFill>
            </a:endParaRPr>
          </a:p>
          <a:p>
            <a:pPr marL="179388" lvl="1" eaLnBrk="0" latinLnBrk="0" hangingPunct="0">
              <a:lnSpc>
                <a:spcPct val="150000"/>
              </a:lnSpc>
              <a:spcBef>
                <a:spcPct val="0"/>
              </a:spcBef>
              <a:buClr>
                <a:srgbClr val="1F497D"/>
              </a:buClr>
            </a:pPr>
            <a:endParaRPr lang="en-US" altLang="ko-KR" sz="2000" dirty="0">
              <a:solidFill>
                <a:prstClr val="black"/>
              </a:solidFill>
            </a:endParaRPr>
          </a:p>
          <a:p>
            <a:pPr marL="179388" lvl="1" eaLnBrk="0" latinLnBrk="0" hangingPunct="0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</a:pPr>
            <a:r>
              <a:rPr lang="en-US" altLang="ko-KR" sz="1600" dirty="0" smtClean="0">
                <a:latin typeface="+mj-ea"/>
              </a:rPr>
              <a:t/>
            </a:r>
            <a:br>
              <a:rPr lang="en-US" altLang="ko-KR" sz="1600" dirty="0" smtClean="0">
                <a:latin typeface="+mj-ea"/>
              </a:rPr>
            </a:br>
            <a:endParaRPr lang="en-US" altLang="ko-KR" sz="1600" dirty="0" smtClean="0">
              <a:latin typeface="+mj-ea"/>
              <a:ea typeface="+mj-e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3694" y="908720"/>
            <a:ext cx="9217024" cy="430887"/>
          </a:xfrm>
          <a:prstGeom prst="rect">
            <a:avLst/>
          </a:prstGeom>
          <a:gradFill flip="none" rotWithShape="1">
            <a:gsLst>
              <a:gs pos="3000">
                <a:schemeClr val="bg1">
                  <a:lumMod val="85000"/>
                </a:schemeClr>
              </a:gs>
              <a:gs pos="0">
                <a:schemeClr val="bg1"/>
              </a:gs>
              <a:gs pos="23000">
                <a:schemeClr val="bg1"/>
              </a:gs>
              <a:gs pos="28000">
                <a:schemeClr val="bg1">
                  <a:lumMod val="85000"/>
                </a:schemeClr>
              </a:gs>
              <a:gs pos="68000">
                <a:schemeClr val="bg1"/>
              </a:gs>
            </a:gsLst>
            <a:lin ang="0" scaled="1"/>
            <a:tileRect/>
          </a:gradFill>
          <a:ln>
            <a:solidFill>
              <a:srgbClr val="0070C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ko-KR" altLang="en-US" sz="22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분석방법</a:t>
            </a:r>
            <a:endParaRPr lang="ko-KR" altLang="en-US" sz="2200" b="1" dirty="0">
              <a:solidFill>
                <a:srgbClr val="0070C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1" name="Rectangle 3"/>
          <p:cNvSpPr>
            <a:spLocks noChangeArrowheads="1"/>
          </p:cNvSpPr>
          <p:nvPr/>
        </p:nvSpPr>
        <p:spPr bwMode="gray">
          <a:xfrm>
            <a:off x="343694" y="2708920"/>
            <a:ext cx="921702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79388" lvl="1" eaLnBrk="0" latinLnBrk="0" hangingPunct="0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</a:pPr>
            <a:endParaRPr lang="en-US" altLang="ko-KR" sz="1600" dirty="0" smtClean="0">
              <a:latin typeface="+mj-ea"/>
              <a:ea typeface="+mj-ea"/>
            </a:endParaRPr>
          </a:p>
        </p:txBody>
      </p:sp>
      <p:pic>
        <p:nvPicPr>
          <p:cNvPr id="2053" name="Picture 5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734" y="3568104"/>
            <a:ext cx="2664296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54" name="_x225068240" descr="EMB000023e02875"/>
          <p:cNvPicPr preferRelativeResize="0"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0038" y="3568104"/>
            <a:ext cx="252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56" name="_x154611376" descr="EMB000023e02877"/>
          <p:cNvPicPr preferRelativeResize="0"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622" y="3577964"/>
            <a:ext cx="252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87711" y="5877272"/>
            <a:ext cx="84249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    SEM-EDS(Bruker, XFlash6I100)   GC-MS(Shimadzu, QP2010Ultra)    </a:t>
            </a:r>
            <a:r>
              <a:rPr lang="en-US" altLang="ko-KR" sz="1400" dirty="0" err="1" smtClean="0"/>
              <a:t>Py</a:t>
            </a:r>
            <a:r>
              <a:rPr lang="en-US" altLang="ko-KR" sz="1400" dirty="0" smtClean="0"/>
              <a:t>-GC-MS(Agilent, US/7890A) </a:t>
            </a:r>
            <a:endParaRPr lang="ko-KR" alt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23878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Rectangle 3"/>
          <p:cNvSpPr>
            <a:spLocks noChangeArrowheads="1"/>
          </p:cNvSpPr>
          <p:nvPr/>
        </p:nvSpPr>
        <p:spPr bwMode="gray">
          <a:xfrm>
            <a:off x="403158" y="1484784"/>
            <a:ext cx="9052499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79388" lvl="1" algn="just" eaLnBrk="0" latinLnBrk="0" hangingPunct="0">
              <a:lnSpc>
                <a:spcPct val="150000"/>
              </a:lnSpc>
              <a:spcBef>
                <a:spcPct val="0"/>
              </a:spcBef>
              <a:buClr>
                <a:schemeClr val="accent2"/>
              </a:buClr>
            </a:pPr>
            <a:endParaRPr lang="en-US" altLang="ko-KR" sz="2000" dirty="0" smtClean="0">
              <a:latin typeface="+mj-ea"/>
              <a:ea typeface="+mj-ea"/>
            </a:endParaRPr>
          </a:p>
        </p:txBody>
      </p:sp>
      <p:sp>
        <p:nvSpPr>
          <p:cNvPr id="22" name="제목 1"/>
          <p:cNvSpPr txBox="1">
            <a:spLocks/>
          </p:cNvSpPr>
          <p:nvPr/>
        </p:nvSpPr>
        <p:spPr>
          <a:xfrm>
            <a:off x="221975" y="119043"/>
            <a:ext cx="7730627" cy="523875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0"/>
              </a:spcBef>
              <a:defRPr/>
            </a:pPr>
            <a:r>
              <a:rPr lang="en-US" altLang="ko-KR" sz="2800" b="1" spc="-150" dirty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rgbClr val="003399"/>
                </a:solidFill>
                <a:latin typeface="+mj-ea"/>
              </a:rPr>
              <a:t>Ⅲ.</a:t>
            </a:r>
            <a:r>
              <a:rPr lang="en-US" altLang="ko-KR" sz="2800" b="1" spc="-150" dirty="0" smtClean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rgbClr val="003399"/>
                </a:solidFill>
                <a:latin typeface="+mj-ea"/>
                <a:ea typeface="+mj-ea"/>
              </a:rPr>
              <a:t> </a:t>
            </a:r>
            <a:r>
              <a:rPr kumimoji="0" lang="ko-KR" altLang="en-US" sz="2800" b="1" i="0" u="none" strike="noStrike" kern="1200" cap="none" spc="-150" normalizeH="0" baseline="0" noProof="0" dirty="0" smtClean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rgbClr val="003399"/>
                </a:solidFill>
                <a:uLnTx/>
                <a:uFillTx/>
                <a:latin typeface="+mj-ea"/>
                <a:ea typeface="+mj-ea"/>
                <a:cs typeface="+mn-cs"/>
              </a:rPr>
              <a:t>연구결과</a:t>
            </a:r>
            <a:endParaRPr kumimoji="0" lang="ko-KR" altLang="en-US" sz="2800" b="1" i="0" u="none" strike="noStrike" kern="1200" cap="none" spc="-150" normalizeH="0" baseline="0" noProof="0" dirty="0">
              <a:ln>
                <a:solidFill>
                  <a:schemeClr val="bg1">
                    <a:alpha val="5000"/>
                  </a:schemeClr>
                </a:solidFill>
              </a:ln>
              <a:solidFill>
                <a:srgbClr val="003399"/>
              </a:solidFill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Rectangle 3"/>
          <p:cNvSpPr>
            <a:spLocks noChangeArrowheads="1"/>
          </p:cNvSpPr>
          <p:nvPr/>
        </p:nvSpPr>
        <p:spPr bwMode="gray">
          <a:xfrm>
            <a:off x="343694" y="1628800"/>
            <a:ext cx="921702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522288" lvl="1" indent="-342900" eaLnBrk="0" latinLnBrk="0" hangingPunct="0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altLang="ko-KR" sz="2000" dirty="0" smtClean="0">
                <a:latin typeface="+mj-ea"/>
                <a:ea typeface="+mj-ea"/>
              </a:rPr>
              <a:t>SEM </a:t>
            </a:r>
            <a:r>
              <a:rPr lang="ko-KR" altLang="en-US" sz="2000" dirty="0" smtClean="0">
                <a:latin typeface="+mj-ea"/>
                <a:ea typeface="+mj-ea"/>
              </a:rPr>
              <a:t>분석결과 </a:t>
            </a:r>
            <a:endParaRPr lang="en-US" altLang="ko-KR" sz="2000" dirty="0" smtClean="0">
              <a:latin typeface="+mj-ea"/>
              <a:ea typeface="+mj-e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3694" y="908720"/>
            <a:ext cx="9217024" cy="430887"/>
          </a:xfrm>
          <a:prstGeom prst="rect">
            <a:avLst/>
          </a:prstGeom>
          <a:gradFill flip="none" rotWithShape="1">
            <a:gsLst>
              <a:gs pos="3000">
                <a:schemeClr val="bg1">
                  <a:lumMod val="85000"/>
                </a:schemeClr>
              </a:gs>
              <a:gs pos="0">
                <a:schemeClr val="bg1"/>
              </a:gs>
              <a:gs pos="23000">
                <a:schemeClr val="bg1"/>
              </a:gs>
              <a:gs pos="28000">
                <a:schemeClr val="bg1">
                  <a:lumMod val="85000"/>
                </a:schemeClr>
              </a:gs>
              <a:gs pos="68000">
                <a:schemeClr val="bg1"/>
              </a:gs>
            </a:gsLst>
            <a:lin ang="0" scaled="1"/>
            <a:tileRect/>
          </a:gradFill>
          <a:ln>
            <a:solidFill>
              <a:srgbClr val="0070C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22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1. SEM-EDS </a:t>
            </a:r>
            <a:r>
              <a:rPr lang="ko-KR" altLang="en-US" sz="22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분석 </a:t>
            </a:r>
            <a:r>
              <a:rPr lang="en-US" altLang="ko-KR" sz="22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2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표면의 형태 및 성분 분석</a:t>
            </a:r>
            <a:r>
              <a:rPr lang="ko-KR" altLang="en-US" sz="22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ko-KR" altLang="en-US" sz="2200" b="1" dirty="0">
              <a:solidFill>
                <a:srgbClr val="0070C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3" name="_x225067680" descr="EMB000023e0288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734" y="2322582"/>
            <a:ext cx="2808312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5" name="_x154610976" descr="EMB000023e0289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56" y="4365104"/>
            <a:ext cx="2820690" cy="1703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8" name="_x225068880" descr="EMB000023e028a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8070" y="2322583"/>
            <a:ext cx="2879725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80" name="_x225068640" descr="EMB000023e028a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8070" y="4358621"/>
            <a:ext cx="2879725" cy="170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82" name="_x154610416" descr="EMB000023e028a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414" y="2322582"/>
            <a:ext cx="2894013" cy="1656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84" name="_x225068640" descr="EMB000023e028a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414" y="4365104"/>
            <a:ext cx="2894013" cy="170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2935982" y="5589240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FF0000"/>
                </a:solidFill>
              </a:rPr>
              <a:t>A-1</a:t>
            </a:r>
            <a:endParaRPr lang="ko-KR" altLang="en-US" sz="1600" b="1" dirty="0" smtClean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935982" y="3501008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FF0000"/>
                </a:solidFill>
              </a:rPr>
              <a:t>A</a:t>
            </a:r>
            <a:endParaRPr lang="ko-KR" altLang="en-US" sz="1600" b="1" dirty="0" smtClean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031731" y="5590536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FF0000"/>
                </a:solidFill>
              </a:rPr>
              <a:t>B</a:t>
            </a:r>
            <a:r>
              <a:rPr lang="en-US" altLang="ko-KR" sz="1600" b="1" dirty="0" smtClean="0">
                <a:solidFill>
                  <a:srgbClr val="FF0000"/>
                </a:solidFill>
              </a:rPr>
              <a:t>-1</a:t>
            </a:r>
            <a:endParaRPr lang="ko-KR" altLang="en-US" sz="1600" b="1" dirty="0" smtClean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25918" y="3525841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FF0000"/>
                </a:solidFill>
              </a:rPr>
              <a:t>B</a:t>
            </a:r>
            <a:endParaRPr lang="ko-KR" altLang="en-US" sz="1600" b="1" dirty="0" smtClean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142363" y="5593128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FF0000"/>
                </a:solidFill>
              </a:rPr>
              <a:t>C-1</a:t>
            </a:r>
            <a:endParaRPr lang="ko-KR" altLang="en-US" sz="1600" b="1" dirty="0" smtClean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128670" y="3501008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FF0000"/>
                </a:solidFill>
              </a:rPr>
              <a:t>C</a:t>
            </a:r>
            <a:endParaRPr lang="ko-KR" altLang="en-US" sz="16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72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1"/>
          <p:cNvSpPr txBox="1">
            <a:spLocks/>
          </p:cNvSpPr>
          <p:nvPr/>
        </p:nvSpPr>
        <p:spPr>
          <a:xfrm>
            <a:off x="221975" y="119043"/>
            <a:ext cx="7730627" cy="523875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0"/>
              </a:spcBef>
              <a:defRPr/>
            </a:pPr>
            <a:r>
              <a:rPr lang="en-US" altLang="ko-KR" sz="2800" b="1" spc="-150" dirty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rgbClr val="003399"/>
                </a:solidFill>
                <a:latin typeface="+mj-ea"/>
              </a:rPr>
              <a:t>Ⅲ.</a:t>
            </a:r>
            <a:r>
              <a:rPr lang="en-US" altLang="ko-KR" sz="2800" b="1" spc="-150" dirty="0" smtClean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rgbClr val="003399"/>
                </a:solidFill>
                <a:latin typeface="+mj-ea"/>
                <a:ea typeface="+mj-ea"/>
              </a:rPr>
              <a:t> </a:t>
            </a:r>
            <a:r>
              <a:rPr kumimoji="0" lang="ko-KR" altLang="en-US" sz="2800" b="1" i="0" u="none" strike="noStrike" kern="1200" cap="none" spc="-150" normalizeH="0" baseline="0" noProof="0" dirty="0" smtClean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rgbClr val="003399"/>
                </a:solidFill>
                <a:uLnTx/>
                <a:uFillTx/>
                <a:latin typeface="+mj-ea"/>
                <a:ea typeface="+mj-ea"/>
                <a:cs typeface="+mn-cs"/>
              </a:rPr>
              <a:t>연구결과</a:t>
            </a:r>
            <a:endParaRPr kumimoji="0" lang="ko-KR" altLang="en-US" sz="2800" b="1" i="0" u="none" strike="noStrike" kern="1200" cap="none" spc="-150" normalizeH="0" baseline="0" noProof="0" dirty="0">
              <a:ln>
                <a:solidFill>
                  <a:schemeClr val="bg1">
                    <a:alpha val="5000"/>
                  </a:schemeClr>
                </a:solidFill>
              </a:ln>
              <a:solidFill>
                <a:srgbClr val="003399"/>
              </a:solidFill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Rectangle 3"/>
          <p:cNvSpPr>
            <a:spLocks noChangeArrowheads="1"/>
          </p:cNvSpPr>
          <p:nvPr/>
        </p:nvSpPr>
        <p:spPr bwMode="gray">
          <a:xfrm>
            <a:off x="343694" y="1628800"/>
            <a:ext cx="921702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522288" lvl="1" indent="-342900" eaLnBrk="0" latinLnBrk="0" hangingPunct="0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altLang="ko-KR" sz="2000" dirty="0" smtClean="0">
                <a:latin typeface="+mj-ea"/>
                <a:ea typeface="+mj-ea"/>
              </a:rPr>
              <a:t>EDS </a:t>
            </a:r>
            <a:r>
              <a:rPr lang="ko-KR" altLang="en-US" sz="2000" dirty="0" smtClean="0">
                <a:latin typeface="+mj-ea"/>
                <a:ea typeface="+mj-ea"/>
              </a:rPr>
              <a:t>분석결과</a:t>
            </a:r>
            <a:endParaRPr lang="en-US" altLang="ko-KR" sz="2000" dirty="0" smtClean="0">
              <a:latin typeface="+mj-ea"/>
              <a:ea typeface="+mj-e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3694" y="908720"/>
            <a:ext cx="9217024" cy="430887"/>
          </a:xfrm>
          <a:prstGeom prst="rect">
            <a:avLst/>
          </a:prstGeom>
          <a:gradFill flip="none" rotWithShape="1">
            <a:gsLst>
              <a:gs pos="3000">
                <a:schemeClr val="bg1">
                  <a:lumMod val="85000"/>
                </a:schemeClr>
              </a:gs>
              <a:gs pos="0">
                <a:schemeClr val="bg1"/>
              </a:gs>
              <a:gs pos="23000">
                <a:schemeClr val="bg1"/>
              </a:gs>
              <a:gs pos="28000">
                <a:schemeClr val="bg1">
                  <a:lumMod val="85000"/>
                </a:schemeClr>
              </a:gs>
              <a:gs pos="68000">
                <a:schemeClr val="bg1"/>
              </a:gs>
            </a:gsLst>
            <a:lin ang="0" scaled="1"/>
            <a:tileRect/>
          </a:gradFill>
          <a:ln>
            <a:solidFill>
              <a:srgbClr val="0070C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22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1. SEM-EDS </a:t>
            </a:r>
            <a:r>
              <a:rPr lang="ko-KR" altLang="en-US" sz="22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분석 </a:t>
            </a:r>
            <a:endParaRPr lang="ko-KR" altLang="en-US" sz="2200" b="1" dirty="0">
              <a:solidFill>
                <a:srgbClr val="0070C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3361202"/>
              </p:ext>
            </p:extLst>
          </p:nvPr>
        </p:nvGraphicFramePr>
        <p:xfrm>
          <a:off x="703734" y="2348880"/>
          <a:ext cx="8751924" cy="3056512"/>
        </p:xfrm>
        <a:graphic>
          <a:graphicData uri="http://schemas.openxmlformats.org/drawingml/2006/table">
            <a:tbl>
              <a:tblPr/>
              <a:tblGrid>
                <a:gridCol w="1458654"/>
                <a:gridCol w="1458654"/>
                <a:gridCol w="1458654"/>
                <a:gridCol w="1458654"/>
                <a:gridCol w="1458654"/>
                <a:gridCol w="1458654"/>
              </a:tblGrid>
              <a:tr h="27584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A-1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B-1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C-1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848">
                <a:tc gridSpan="6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Element, weight(%)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10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C, 83.97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C,</a:t>
                      </a:r>
                      <a:r>
                        <a:rPr lang="en-US" sz="1000" kern="0" spc="0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88.46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C, 65.6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C, 70.7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C, 95.04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C, 96.45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10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O, 14.63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O, 11.41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O, 29.4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O, 29.9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O. 4.96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O, 3.55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10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Al, 0.24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S,</a:t>
                      </a:r>
                      <a:r>
                        <a:rPr lang="en-US" sz="1000" kern="0" spc="0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0.13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Mg, 0.5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Mg, 0.9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10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Si, 0.77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Al, 1.1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Al, 0.4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10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S, 0.39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Si, 0.1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Si,</a:t>
                      </a:r>
                      <a:r>
                        <a:rPr lang="en-US" sz="1000" kern="0" spc="0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0.2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10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S, 0.8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S, 1.2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10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Ca, 1.8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Ca, 3.9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10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Fe, 0.7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Fe, 2.5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631726" y="5661248"/>
            <a:ext cx="89289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latin typeface="바탕"/>
                <a:ea typeface="바탕"/>
              </a:rPr>
              <a:t>☞ </a:t>
            </a:r>
            <a:r>
              <a:rPr lang="ko-KR" altLang="en-US" sz="1400" dirty="0" smtClean="0"/>
              <a:t>적은 시료로도 분석이 용이하며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형태 및 구성원소가 해상유출 시료와 비교시료가 유사하게 나타남</a:t>
            </a:r>
            <a:r>
              <a:rPr lang="en-US" altLang="ko-KR" sz="1400" dirty="0" smtClean="0"/>
              <a:t>.  </a:t>
            </a:r>
            <a:endParaRPr lang="ko-KR" alt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17926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Rectangle 3"/>
          <p:cNvSpPr>
            <a:spLocks noChangeArrowheads="1"/>
          </p:cNvSpPr>
          <p:nvPr/>
        </p:nvSpPr>
        <p:spPr bwMode="gray">
          <a:xfrm>
            <a:off x="403158" y="1484784"/>
            <a:ext cx="9052499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79388" lvl="1" algn="just" eaLnBrk="0" latinLnBrk="0" hangingPunct="0">
              <a:lnSpc>
                <a:spcPct val="150000"/>
              </a:lnSpc>
              <a:spcBef>
                <a:spcPct val="0"/>
              </a:spcBef>
              <a:buClr>
                <a:schemeClr val="accent2"/>
              </a:buClr>
            </a:pPr>
            <a:endParaRPr lang="en-US" altLang="ko-KR" sz="2000" dirty="0" smtClean="0">
              <a:latin typeface="+mj-ea"/>
              <a:ea typeface="+mj-ea"/>
            </a:endParaRPr>
          </a:p>
        </p:txBody>
      </p:sp>
      <p:sp>
        <p:nvSpPr>
          <p:cNvPr id="22" name="제목 1"/>
          <p:cNvSpPr txBox="1">
            <a:spLocks/>
          </p:cNvSpPr>
          <p:nvPr/>
        </p:nvSpPr>
        <p:spPr>
          <a:xfrm>
            <a:off x="221975" y="119043"/>
            <a:ext cx="7730627" cy="523875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0"/>
              </a:spcBef>
              <a:defRPr/>
            </a:pPr>
            <a:r>
              <a:rPr lang="en-US" altLang="ko-KR" sz="2800" b="1" spc="-150" dirty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rgbClr val="003399"/>
                </a:solidFill>
                <a:latin typeface="+mj-ea"/>
              </a:rPr>
              <a:t>Ⅲ.</a:t>
            </a:r>
            <a:r>
              <a:rPr lang="en-US" altLang="ko-KR" sz="2800" b="1" spc="-150" dirty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rgbClr val="003399"/>
                </a:solidFill>
                <a:latin typeface="+mj-ea"/>
              </a:rPr>
              <a:t> </a:t>
            </a:r>
            <a:r>
              <a:rPr lang="ko-KR" altLang="en-US" sz="2800" b="1" spc="-150" dirty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rgbClr val="003399"/>
                </a:solidFill>
                <a:latin typeface="+mj-ea"/>
              </a:rPr>
              <a:t>연구결과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" name="Rectangle 3"/>
          <p:cNvSpPr>
            <a:spLocks noChangeArrowheads="1"/>
          </p:cNvSpPr>
          <p:nvPr/>
        </p:nvSpPr>
        <p:spPr bwMode="gray">
          <a:xfrm>
            <a:off x="343694" y="1628800"/>
            <a:ext cx="921702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522288" lvl="1" indent="-342900" eaLnBrk="0" latinLnBrk="0" hangingPunct="0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ko-KR" altLang="en-US" sz="2000" dirty="0" smtClean="0">
                <a:latin typeface="+mj-ea"/>
                <a:ea typeface="+mj-ea"/>
              </a:rPr>
              <a:t>용매추출</a:t>
            </a:r>
            <a:r>
              <a:rPr lang="en-US" altLang="ko-KR" sz="2000" dirty="0" smtClean="0">
                <a:latin typeface="+mj-ea"/>
                <a:ea typeface="+mj-ea"/>
              </a:rPr>
              <a:t>(DCM)</a:t>
            </a:r>
            <a:r>
              <a:rPr lang="ko-KR" altLang="en-US" sz="2000" dirty="0" smtClean="0">
                <a:latin typeface="+mj-ea"/>
                <a:ea typeface="+mj-ea"/>
              </a:rPr>
              <a:t> → </a:t>
            </a:r>
            <a:r>
              <a:rPr lang="en-US" altLang="ko-KR" sz="2000" dirty="0" smtClean="0">
                <a:latin typeface="+mj-ea"/>
                <a:ea typeface="+mj-ea"/>
              </a:rPr>
              <a:t>GC-MS </a:t>
            </a:r>
            <a:r>
              <a:rPr lang="ko-KR" altLang="en-US" sz="2000" dirty="0" smtClean="0">
                <a:latin typeface="+mj-ea"/>
                <a:ea typeface="+mj-ea"/>
              </a:rPr>
              <a:t>분석으로 성분 분리∙분석</a:t>
            </a:r>
            <a:endParaRPr lang="en-US" altLang="ko-KR" sz="2000" dirty="0" smtClean="0">
              <a:latin typeface="+mj-ea"/>
              <a:ea typeface="+mj-ea"/>
            </a:endParaRPr>
          </a:p>
          <a:p>
            <a:pPr marL="179388" lvl="1" eaLnBrk="0" latinLnBrk="0" hangingPunct="0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</a:pPr>
            <a:r>
              <a:rPr lang="en-US" altLang="ko-KR" sz="2000" dirty="0">
                <a:latin typeface="+mj-ea"/>
                <a:ea typeface="+mj-ea"/>
              </a:rPr>
              <a:t> </a:t>
            </a:r>
            <a:r>
              <a:rPr lang="ko-KR" altLang="en-US" sz="1600" dirty="0" smtClean="0">
                <a:latin typeface="+mj-ea"/>
              </a:rPr>
              <a:t>  * 검댕은 불완전 연소로 발생하므로 </a:t>
            </a:r>
            <a:r>
              <a:rPr lang="en-US" altLang="ko-KR" sz="1600" dirty="0" smtClean="0">
                <a:latin typeface="+mj-ea"/>
              </a:rPr>
              <a:t>PAHs </a:t>
            </a:r>
            <a:r>
              <a:rPr lang="ko-KR" altLang="en-US" sz="1600" dirty="0" smtClean="0">
                <a:latin typeface="+mj-ea"/>
              </a:rPr>
              <a:t>성분들이 높게 검출되며</a:t>
            </a:r>
            <a:r>
              <a:rPr lang="en-US" altLang="ko-KR" sz="1600" dirty="0" smtClean="0">
                <a:latin typeface="+mj-ea"/>
              </a:rPr>
              <a:t>, </a:t>
            </a:r>
            <a:r>
              <a:rPr lang="ko-KR" altLang="en-US" sz="1600" dirty="0" err="1" smtClean="0">
                <a:latin typeface="+mj-ea"/>
              </a:rPr>
              <a:t>디클로로메탄</a:t>
            </a:r>
            <a:r>
              <a:rPr lang="en-US" altLang="ko-KR" sz="1600" dirty="0" smtClean="0">
                <a:latin typeface="+mj-ea"/>
              </a:rPr>
              <a:t>(DCM)</a:t>
            </a:r>
            <a:r>
              <a:rPr lang="ko-KR" altLang="en-US" sz="1600" dirty="0" smtClean="0">
                <a:latin typeface="+mj-ea"/>
              </a:rPr>
              <a:t>은 이</a:t>
            </a:r>
            <a:endParaRPr lang="en-US" altLang="ko-KR" sz="1600" dirty="0" smtClean="0">
              <a:latin typeface="+mj-ea"/>
            </a:endParaRPr>
          </a:p>
          <a:p>
            <a:pPr marL="179388" lvl="1" eaLnBrk="0" latinLnBrk="0" hangingPunct="0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</a:pPr>
            <a:r>
              <a:rPr lang="en-US" altLang="ko-KR" sz="1600" dirty="0">
                <a:latin typeface="+mj-ea"/>
              </a:rPr>
              <a:t> </a:t>
            </a:r>
            <a:r>
              <a:rPr lang="en-US" altLang="ko-KR" sz="1600" dirty="0" smtClean="0">
                <a:latin typeface="+mj-ea"/>
              </a:rPr>
              <a:t>   </a:t>
            </a:r>
            <a:r>
              <a:rPr lang="ko-KR" altLang="en-US" sz="1600" dirty="0" smtClean="0">
                <a:latin typeface="+mj-ea"/>
              </a:rPr>
              <a:t> 성분들을 분리하는데 적합한 용매로 알려져 있음</a:t>
            </a:r>
            <a:r>
              <a:rPr lang="en-US" altLang="ko-KR" sz="1600" dirty="0" smtClean="0">
                <a:latin typeface="+mj-ea"/>
              </a:rPr>
              <a:t>.</a:t>
            </a:r>
            <a:r>
              <a:rPr lang="ko-KR" altLang="en-US" sz="1600" dirty="0" smtClean="0">
                <a:latin typeface="+mj-ea"/>
                <a:ea typeface="+mj-ea"/>
              </a:rPr>
              <a:t>   </a:t>
            </a:r>
            <a:endParaRPr lang="en-US" altLang="ko-KR" sz="1600" dirty="0" smtClean="0">
              <a:latin typeface="+mj-ea"/>
              <a:ea typeface="+mj-e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3694" y="908720"/>
            <a:ext cx="9217024" cy="430887"/>
          </a:xfrm>
          <a:prstGeom prst="rect">
            <a:avLst/>
          </a:prstGeom>
          <a:gradFill flip="none" rotWithShape="1">
            <a:gsLst>
              <a:gs pos="3000">
                <a:schemeClr val="bg1">
                  <a:lumMod val="85000"/>
                </a:schemeClr>
              </a:gs>
              <a:gs pos="0">
                <a:schemeClr val="bg1"/>
              </a:gs>
              <a:gs pos="23000">
                <a:schemeClr val="bg1"/>
              </a:gs>
              <a:gs pos="28000">
                <a:schemeClr val="bg1">
                  <a:lumMod val="85000"/>
                </a:schemeClr>
              </a:gs>
              <a:gs pos="68000">
                <a:schemeClr val="bg1"/>
              </a:gs>
            </a:gsLst>
            <a:lin ang="0" scaled="1"/>
            <a:tileRect/>
          </a:gradFill>
          <a:ln>
            <a:solidFill>
              <a:srgbClr val="0070C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22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z="2200" b="1" dirty="0" err="1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가스크로마토그래피</a:t>
            </a:r>
            <a:r>
              <a:rPr lang="en-US" altLang="ko-KR" sz="22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2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용매추출</a:t>
            </a:r>
            <a:r>
              <a:rPr lang="en-US" altLang="ko-KR" sz="22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22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분석 </a:t>
            </a:r>
            <a:endParaRPr lang="ko-KR" altLang="en-US" sz="2200" b="1" dirty="0">
              <a:solidFill>
                <a:srgbClr val="0070C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9" name="Picture 6"/>
          <p:cNvPicPr preferRelativeResize="0"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8670" y="3212976"/>
            <a:ext cx="4320000" cy="1440000"/>
          </a:xfrm>
          <a:prstGeom prst="rect">
            <a:avLst/>
          </a:prstGeom>
          <a:noFill/>
        </p:spPr>
      </p:pic>
      <p:pic>
        <p:nvPicPr>
          <p:cNvPr id="20" name="Picture 7"/>
          <p:cNvPicPr preferRelativeResize="0"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206" y="4797152"/>
            <a:ext cx="4320000" cy="1440000"/>
          </a:xfrm>
          <a:prstGeom prst="rect">
            <a:avLst/>
          </a:prstGeom>
          <a:noFill/>
        </p:spPr>
      </p:pic>
      <p:pic>
        <p:nvPicPr>
          <p:cNvPr id="21" name="Picture 8"/>
          <p:cNvPicPr preferRelativeResize="0"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08670" y="4819181"/>
            <a:ext cx="4320000" cy="1440000"/>
          </a:xfrm>
          <a:prstGeom prst="rect">
            <a:avLst/>
          </a:prstGeom>
          <a:noFill/>
        </p:spPr>
      </p:pic>
      <p:grpSp>
        <p:nvGrpSpPr>
          <p:cNvPr id="5" name="그룹 4"/>
          <p:cNvGrpSpPr/>
          <p:nvPr/>
        </p:nvGrpSpPr>
        <p:grpSpPr>
          <a:xfrm>
            <a:off x="632206" y="3212976"/>
            <a:ext cx="4320000" cy="1440000"/>
            <a:chOff x="632206" y="3429000"/>
            <a:chExt cx="4320000" cy="1440000"/>
          </a:xfrm>
        </p:grpSpPr>
        <p:pic>
          <p:nvPicPr>
            <p:cNvPr id="18" name="Picture 5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32206" y="3429000"/>
              <a:ext cx="4320000" cy="1440000"/>
            </a:xfrm>
            <a:prstGeom prst="rect">
              <a:avLst/>
            </a:prstGeom>
            <a:noFill/>
          </p:spPr>
        </p:pic>
        <p:sp>
          <p:nvSpPr>
            <p:cNvPr id="4" name="TextBox 3"/>
            <p:cNvSpPr txBox="1"/>
            <p:nvPr/>
          </p:nvSpPr>
          <p:spPr>
            <a:xfrm>
              <a:off x="1999878" y="3501588"/>
              <a:ext cx="79208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dirty="0" err="1" smtClean="0"/>
                <a:t>Fluoranthene</a:t>
              </a:r>
              <a:endParaRPr lang="ko-KR" altLang="en-US" sz="800" dirty="0" smtClean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575942" y="3789620"/>
              <a:ext cx="79208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dirty="0" smtClean="0"/>
                <a:t>Pyrene</a:t>
              </a:r>
              <a:endParaRPr lang="ko-KR" altLang="en-US" sz="800" dirty="0" smtClean="0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877587" y="6289575"/>
            <a:ext cx="57389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latin typeface="바탕"/>
                <a:ea typeface="바탕"/>
              </a:rPr>
              <a:t> </a:t>
            </a:r>
            <a:r>
              <a:rPr lang="en-US" altLang="ko-KR" sz="1400" dirty="0" smtClean="0">
                <a:latin typeface="바탕"/>
                <a:ea typeface="바탕"/>
              </a:rPr>
              <a:t>               </a:t>
            </a:r>
            <a:r>
              <a:rPr lang="ko-KR" altLang="en-US" sz="1100" dirty="0" err="1"/>
              <a:t>크로마토그램</a:t>
            </a:r>
            <a:r>
              <a:rPr lang="ko-KR" altLang="en-US" sz="1100" dirty="0"/>
              <a:t> </a:t>
            </a:r>
            <a:r>
              <a:rPr lang="ko-KR" altLang="en-US" sz="1100" dirty="0" smtClean="0"/>
              <a:t>비교</a:t>
            </a:r>
            <a:r>
              <a:rPr lang="en-US" altLang="ko-KR" sz="1100" dirty="0" smtClean="0">
                <a:latin typeface="바탕"/>
                <a:ea typeface="바탕"/>
              </a:rPr>
              <a:t> </a:t>
            </a:r>
            <a:r>
              <a:rPr lang="en-US" altLang="ko-KR" sz="1100" dirty="0" smtClean="0">
                <a:latin typeface="바탕"/>
                <a:ea typeface="바탕"/>
              </a:rPr>
              <a:t>[</a:t>
            </a:r>
            <a:r>
              <a:rPr lang="en-US" altLang="ko-KR" sz="1100" dirty="0" err="1" smtClean="0"/>
              <a:t>Fluoranthenes</a:t>
            </a:r>
            <a:r>
              <a:rPr lang="en-US" altLang="ko-KR" sz="1100" dirty="0" smtClean="0"/>
              <a:t> / Pyrenes (m/z 202)]</a:t>
            </a:r>
            <a:endParaRPr lang="ko-KR" altLang="en-US" sz="1100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8120558" y="3284984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B-1</a:t>
            </a:r>
            <a:endParaRPr lang="ko-KR" altLang="en-US" sz="1400" dirty="0" smtClean="0"/>
          </a:p>
        </p:txBody>
      </p:sp>
      <p:sp>
        <p:nvSpPr>
          <p:cNvPr id="32" name="TextBox 31"/>
          <p:cNvSpPr txBox="1"/>
          <p:nvPr/>
        </p:nvSpPr>
        <p:spPr>
          <a:xfrm>
            <a:off x="3944094" y="3296925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B</a:t>
            </a:r>
            <a:endParaRPr lang="ko-KR" altLang="en-US" sz="1400" dirty="0" smtClean="0"/>
          </a:p>
        </p:txBody>
      </p:sp>
      <p:sp>
        <p:nvSpPr>
          <p:cNvPr id="33" name="TextBox 32"/>
          <p:cNvSpPr txBox="1"/>
          <p:nvPr/>
        </p:nvSpPr>
        <p:spPr>
          <a:xfrm>
            <a:off x="3944094" y="4921423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C</a:t>
            </a:r>
            <a:endParaRPr lang="ko-KR" altLang="en-US" sz="1400" dirty="0" smtClean="0"/>
          </a:p>
        </p:txBody>
      </p:sp>
      <p:sp>
        <p:nvSpPr>
          <p:cNvPr id="34" name="TextBox 33"/>
          <p:cNvSpPr txBox="1"/>
          <p:nvPr/>
        </p:nvSpPr>
        <p:spPr>
          <a:xfrm>
            <a:off x="8126023" y="49243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C</a:t>
            </a:r>
            <a:r>
              <a:rPr lang="en-US" altLang="ko-KR" sz="1400" dirty="0" smtClean="0"/>
              <a:t>-1</a:t>
            </a:r>
            <a:endParaRPr lang="ko-KR" alt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406652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Rectangle 3"/>
          <p:cNvSpPr>
            <a:spLocks noChangeArrowheads="1"/>
          </p:cNvSpPr>
          <p:nvPr/>
        </p:nvSpPr>
        <p:spPr bwMode="gray">
          <a:xfrm>
            <a:off x="403158" y="1484784"/>
            <a:ext cx="9052499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79388" lvl="1" algn="just" eaLnBrk="0" latinLnBrk="0" hangingPunct="0">
              <a:lnSpc>
                <a:spcPct val="150000"/>
              </a:lnSpc>
              <a:spcBef>
                <a:spcPct val="0"/>
              </a:spcBef>
              <a:buClr>
                <a:schemeClr val="accent2"/>
              </a:buClr>
            </a:pPr>
            <a:endParaRPr lang="en-US" altLang="ko-KR" sz="2000" dirty="0" smtClean="0">
              <a:latin typeface="+mj-ea"/>
              <a:ea typeface="+mj-ea"/>
            </a:endParaRPr>
          </a:p>
        </p:txBody>
      </p:sp>
      <p:sp>
        <p:nvSpPr>
          <p:cNvPr id="22" name="제목 1"/>
          <p:cNvSpPr txBox="1">
            <a:spLocks/>
          </p:cNvSpPr>
          <p:nvPr/>
        </p:nvSpPr>
        <p:spPr>
          <a:xfrm>
            <a:off x="221975" y="119043"/>
            <a:ext cx="7730627" cy="523875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0"/>
              </a:spcBef>
              <a:defRPr/>
            </a:pPr>
            <a:r>
              <a:rPr lang="en-US" altLang="ko-KR" sz="2800" b="1" spc="-150" dirty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rgbClr val="003399"/>
                </a:solidFill>
                <a:latin typeface="+mj-ea"/>
              </a:rPr>
              <a:t>Ⅲ.</a:t>
            </a:r>
            <a:r>
              <a:rPr lang="en-US" altLang="ko-KR" sz="2800" b="1" spc="-150" dirty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rgbClr val="003399"/>
                </a:solidFill>
                <a:latin typeface="+mj-ea"/>
              </a:rPr>
              <a:t> </a:t>
            </a:r>
            <a:r>
              <a:rPr lang="ko-KR" altLang="en-US" sz="2800" b="1" spc="-150" dirty="0">
                <a:ln>
                  <a:solidFill>
                    <a:schemeClr val="bg1">
                      <a:alpha val="5000"/>
                    </a:schemeClr>
                  </a:solidFill>
                </a:ln>
                <a:solidFill>
                  <a:srgbClr val="003399"/>
                </a:solidFill>
                <a:latin typeface="+mj-ea"/>
              </a:rPr>
              <a:t>연구결과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0" y="0"/>
            <a:ext cx="9904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343694" y="908720"/>
            <a:ext cx="9217024" cy="430887"/>
          </a:xfrm>
          <a:prstGeom prst="rect">
            <a:avLst/>
          </a:prstGeom>
          <a:gradFill flip="none" rotWithShape="1">
            <a:gsLst>
              <a:gs pos="3000">
                <a:schemeClr val="bg1">
                  <a:lumMod val="85000"/>
                </a:schemeClr>
              </a:gs>
              <a:gs pos="0">
                <a:schemeClr val="bg1"/>
              </a:gs>
              <a:gs pos="23000">
                <a:schemeClr val="bg1"/>
              </a:gs>
              <a:gs pos="28000">
                <a:schemeClr val="bg1">
                  <a:lumMod val="85000"/>
                </a:schemeClr>
              </a:gs>
              <a:gs pos="68000">
                <a:schemeClr val="bg1"/>
              </a:gs>
            </a:gsLst>
            <a:lin ang="0" scaled="1"/>
            <a:tileRect/>
          </a:gradFill>
          <a:ln>
            <a:solidFill>
              <a:srgbClr val="0070C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22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z="2200" b="1" dirty="0" err="1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가스크로마토그래피</a:t>
            </a:r>
            <a:r>
              <a:rPr lang="en-US" altLang="ko-KR" sz="22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2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용매추출</a:t>
            </a:r>
            <a:r>
              <a:rPr lang="en-US" altLang="ko-KR" sz="22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2200" b="1" dirty="0" smtClean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분석 </a:t>
            </a:r>
            <a:endParaRPr lang="ko-KR" altLang="en-US" sz="2200" b="1" dirty="0">
              <a:solidFill>
                <a:srgbClr val="0070C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11846" y="3789040"/>
            <a:ext cx="59766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  </a:t>
            </a:r>
            <a:r>
              <a:rPr lang="ko-KR" altLang="en-US" sz="11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크로마토그램</a:t>
            </a:r>
            <a:r>
              <a:rPr lang="ko-KR" altLang="en-US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비교</a:t>
            </a:r>
            <a:r>
              <a:rPr lang="en-US" altLang="ko-KR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[C1-fluoranthenes / Pyrenes / </a:t>
            </a:r>
            <a:r>
              <a:rPr lang="en-US" altLang="ko-KR" sz="11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Benzofluorenes</a:t>
            </a:r>
            <a:r>
              <a:rPr lang="en-US" altLang="ko-KR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(m/z 216)]</a:t>
            </a:r>
            <a:endParaRPr lang="ko-KR" altLang="en-US" sz="11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34" name="Picture 10"/>
          <p:cNvPicPr preferRelativeResize="0"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36182" y="1628800"/>
            <a:ext cx="4320000" cy="1080000"/>
          </a:xfrm>
          <a:prstGeom prst="rect">
            <a:avLst/>
          </a:prstGeom>
          <a:noFill/>
        </p:spPr>
      </p:pic>
      <p:pic>
        <p:nvPicPr>
          <p:cNvPr id="35" name="Picture 11"/>
          <p:cNvPicPr preferRelativeResize="0"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3694" y="2708920"/>
            <a:ext cx="4320000" cy="1080000"/>
          </a:xfrm>
          <a:prstGeom prst="rect">
            <a:avLst/>
          </a:prstGeom>
          <a:noFill/>
        </p:spPr>
      </p:pic>
      <p:pic>
        <p:nvPicPr>
          <p:cNvPr id="36" name="Picture 12"/>
          <p:cNvPicPr preferRelativeResize="0"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36662" y="2708920"/>
            <a:ext cx="4320000" cy="1080000"/>
          </a:xfrm>
          <a:prstGeom prst="rect">
            <a:avLst/>
          </a:prstGeom>
          <a:noFill/>
        </p:spPr>
      </p:pic>
      <p:pic>
        <p:nvPicPr>
          <p:cNvPr id="38" name="Picture 14"/>
          <p:cNvPicPr preferRelativeResize="0"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36662" y="4149200"/>
            <a:ext cx="4320000" cy="1080000"/>
          </a:xfrm>
          <a:prstGeom prst="rect">
            <a:avLst/>
          </a:prstGeom>
          <a:noFill/>
        </p:spPr>
      </p:pic>
      <p:pic>
        <p:nvPicPr>
          <p:cNvPr id="39" name="Picture 15"/>
          <p:cNvPicPr preferRelativeResize="0"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4174" y="5301328"/>
            <a:ext cx="4320000" cy="1080000"/>
          </a:xfrm>
          <a:prstGeom prst="rect">
            <a:avLst/>
          </a:prstGeom>
          <a:noFill/>
        </p:spPr>
      </p:pic>
      <p:pic>
        <p:nvPicPr>
          <p:cNvPr id="40" name="Picture 16"/>
          <p:cNvPicPr preferRelativeResize="0"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736662" y="5301328"/>
            <a:ext cx="4320000" cy="1080000"/>
          </a:xfrm>
          <a:prstGeom prst="rect">
            <a:avLst/>
          </a:prstGeom>
          <a:noFill/>
        </p:spPr>
      </p:pic>
      <p:sp>
        <p:nvSpPr>
          <p:cNvPr id="41" name="TextBox 40"/>
          <p:cNvSpPr txBox="1"/>
          <p:nvPr/>
        </p:nvSpPr>
        <p:spPr>
          <a:xfrm>
            <a:off x="1661563" y="6479758"/>
            <a:ext cx="57389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  </a:t>
            </a:r>
            <a:r>
              <a:rPr lang="ko-KR" altLang="en-US" sz="11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크로마토그램</a:t>
            </a:r>
            <a:r>
              <a:rPr lang="ko-KR" altLang="en-US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비교</a:t>
            </a:r>
            <a:r>
              <a:rPr lang="en-US" altLang="ko-KR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[Benz(a)anthracenes / </a:t>
            </a:r>
            <a:r>
              <a:rPr lang="en-US" altLang="ko-KR" sz="11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Chrysenes</a:t>
            </a:r>
            <a:r>
              <a:rPr lang="en-US" altLang="ko-KR" sz="11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(m/z 228)]</a:t>
            </a:r>
            <a:endParaRPr lang="ko-KR" altLang="en-US" sz="11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344174" y="4149080"/>
            <a:ext cx="4320000" cy="1080000"/>
            <a:chOff x="344174" y="4149080"/>
            <a:chExt cx="4320000" cy="1080000"/>
          </a:xfrm>
        </p:grpSpPr>
        <p:pic>
          <p:nvPicPr>
            <p:cNvPr id="37" name="Picture 13"/>
            <p:cNvPicPr preferRelativeResize="0"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44174" y="4149080"/>
              <a:ext cx="4320000" cy="1080000"/>
            </a:xfrm>
            <a:prstGeom prst="rect">
              <a:avLst/>
            </a:prstGeom>
            <a:noFill/>
          </p:spPr>
        </p:pic>
        <p:sp>
          <p:nvSpPr>
            <p:cNvPr id="42" name="TextBox 41"/>
            <p:cNvSpPr txBox="1"/>
            <p:nvPr/>
          </p:nvSpPr>
          <p:spPr>
            <a:xfrm>
              <a:off x="847750" y="4653136"/>
              <a:ext cx="136815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dirty="0" smtClean="0"/>
                <a:t>Benz(a)anthracene</a:t>
              </a:r>
              <a:endParaRPr lang="ko-KR" altLang="en-US" sz="800" dirty="0" smtClean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927870" y="4221088"/>
              <a:ext cx="136815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dirty="0" smtClean="0"/>
                <a:t>Chrysene</a:t>
              </a:r>
              <a:endParaRPr lang="ko-KR" altLang="en-US" sz="800" dirty="0" smtClean="0"/>
            </a:p>
          </p:txBody>
        </p:sp>
        <p:cxnSp>
          <p:nvCxnSpPr>
            <p:cNvPr id="8" name="직선 화살표 연결선 7"/>
            <p:cNvCxnSpPr/>
            <p:nvPr/>
          </p:nvCxnSpPr>
          <p:spPr>
            <a:xfrm>
              <a:off x="1567830" y="4868580"/>
              <a:ext cx="144016" cy="14459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그룹 9"/>
          <p:cNvGrpSpPr/>
          <p:nvPr/>
        </p:nvGrpSpPr>
        <p:grpSpPr>
          <a:xfrm>
            <a:off x="343694" y="1628960"/>
            <a:ext cx="4320000" cy="1080000"/>
            <a:chOff x="343694" y="1628960"/>
            <a:chExt cx="4320000" cy="1080000"/>
          </a:xfrm>
        </p:grpSpPr>
        <p:pic>
          <p:nvPicPr>
            <p:cNvPr id="29" name="Picture 9"/>
            <p:cNvPicPr preferRelativeResize="0">
              <a:picLocks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43694" y="1628960"/>
              <a:ext cx="4320000" cy="1080000"/>
            </a:xfrm>
            <a:prstGeom prst="rect">
              <a:avLst/>
            </a:prstGeom>
            <a:noFill/>
          </p:spPr>
        </p:pic>
        <p:sp>
          <p:nvSpPr>
            <p:cNvPr id="44" name="TextBox 43"/>
            <p:cNvSpPr txBox="1"/>
            <p:nvPr/>
          </p:nvSpPr>
          <p:spPr>
            <a:xfrm>
              <a:off x="1587087" y="2182115"/>
              <a:ext cx="48479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dirty="0" smtClean="0"/>
                <a:t>2-MFL</a:t>
              </a:r>
              <a:endParaRPr lang="ko-KR" altLang="en-US" sz="800" dirty="0" smtClean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875119" y="1917412"/>
              <a:ext cx="41279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dirty="0" err="1" smtClean="0"/>
                <a:t>BaF</a:t>
              </a:r>
              <a:endParaRPr lang="ko-KR" altLang="en-US" sz="800" dirty="0" smtClean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095004" y="2132856"/>
              <a:ext cx="55294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dirty="0" smtClean="0"/>
                <a:t>B(</a:t>
              </a:r>
              <a:r>
                <a:rPr lang="en-US" altLang="ko-KR" sz="800" dirty="0" err="1" smtClean="0"/>
                <a:t>b+c</a:t>
              </a:r>
              <a:r>
                <a:rPr lang="en-US" altLang="ko-KR" sz="800" dirty="0" smtClean="0"/>
                <a:t>)F</a:t>
              </a:r>
              <a:endParaRPr lang="ko-KR" altLang="en-US" sz="800" dirty="0" smtClean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143894" y="1701388"/>
              <a:ext cx="5040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dirty="0" smtClean="0"/>
                <a:t>2-MPy</a:t>
              </a:r>
              <a:endParaRPr lang="ko-KR" altLang="en-US" sz="800" dirty="0" smtClean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614082" y="1700808"/>
              <a:ext cx="5040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dirty="0"/>
                <a:t>4</a:t>
              </a:r>
              <a:r>
                <a:rPr lang="en-US" altLang="ko-KR" sz="800" dirty="0" smtClean="0"/>
                <a:t>-MPy</a:t>
              </a:r>
              <a:endParaRPr lang="ko-KR" altLang="en-US" sz="800" dirty="0" smtClean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690279" y="2091101"/>
              <a:ext cx="5040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dirty="0" smtClean="0"/>
                <a:t>1-MPy</a:t>
              </a:r>
              <a:endParaRPr lang="ko-KR" altLang="en-US" sz="800" dirty="0" smtClean="0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3671871" y="171735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B</a:t>
            </a:r>
            <a:endParaRPr lang="ko-KR" altLang="en-US" sz="1400" dirty="0" smtClean="0"/>
          </a:p>
        </p:txBody>
      </p:sp>
      <p:sp>
        <p:nvSpPr>
          <p:cNvPr id="51" name="TextBox 50"/>
          <p:cNvSpPr txBox="1"/>
          <p:nvPr/>
        </p:nvSpPr>
        <p:spPr>
          <a:xfrm>
            <a:off x="3671871" y="2780928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C</a:t>
            </a:r>
            <a:endParaRPr lang="ko-KR" altLang="en-US" sz="1400" dirty="0" smtClean="0"/>
          </a:p>
        </p:txBody>
      </p:sp>
      <p:sp>
        <p:nvSpPr>
          <p:cNvPr id="52" name="TextBox 51"/>
          <p:cNvSpPr txBox="1"/>
          <p:nvPr/>
        </p:nvSpPr>
        <p:spPr>
          <a:xfrm>
            <a:off x="8048550" y="1700808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B-1</a:t>
            </a:r>
            <a:endParaRPr lang="ko-KR" altLang="en-US" sz="1400" dirty="0" smtClean="0"/>
          </a:p>
        </p:txBody>
      </p:sp>
      <p:sp>
        <p:nvSpPr>
          <p:cNvPr id="53" name="TextBox 52"/>
          <p:cNvSpPr txBox="1"/>
          <p:nvPr/>
        </p:nvSpPr>
        <p:spPr>
          <a:xfrm>
            <a:off x="8062564" y="2782261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C</a:t>
            </a:r>
            <a:r>
              <a:rPr lang="en-US" altLang="ko-KR" sz="1400" dirty="0" smtClean="0"/>
              <a:t>-1</a:t>
            </a:r>
            <a:endParaRPr lang="ko-KR" altLang="en-US" sz="1400" dirty="0" smtClean="0"/>
          </a:p>
        </p:txBody>
      </p:sp>
      <p:sp>
        <p:nvSpPr>
          <p:cNvPr id="54" name="TextBox 53"/>
          <p:cNvSpPr txBox="1"/>
          <p:nvPr/>
        </p:nvSpPr>
        <p:spPr>
          <a:xfrm>
            <a:off x="3671871" y="4218578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B</a:t>
            </a:r>
            <a:endParaRPr lang="ko-KR" altLang="en-US" sz="1400" dirty="0" smtClean="0"/>
          </a:p>
        </p:txBody>
      </p:sp>
      <p:sp>
        <p:nvSpPr>
          <p:cNvPr id="55" name="TextBox 54"/>
          <p:cNvSpPr txBox="1"/>
          <p:nvPr/>
        </p:nvSpPr>
        <p:spPr>
          <a:xfrm>
            <a:off x="3671871" y="5373216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C</a:t>
            </a:r>
            <a:endParaRPr lang="ko-KR" altLang="en-US" sz="1400" dirty="0" smtClean="0"/>
          </a:p>
        </p:txBody>
      </p:sp>
      <p:sp>
        <p:nvSpPr>
          <p:cNvPr id="56" name="TextBox 55"/>
          <p:cNvSpPr txBox="1"/>
          <p:nvPr/>
        </p:nvSpPr>
        <p:spPr>
          <a:xfrm>
            <a:off x="8062564" y="4246193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B-1</a:t>
            </a:r>
            <a:endParaRPr lang="ko-KR" altLang="en-US" sz="1400" dirty="0" smtClean="0"/>
          </a:p>
        </p:txBody>
      </p:sp>
      <p:sp>
        <p:nvSpPr>
          <p:cNvPr id="57" name="TextBox 56"/>
          <p:cNvSpPr txBox="1"/>
          <p:nvPr/>
        </p:nvSpPr>
        <p:spPr>
          <a:xfrm>
            <a:off x="8062564" y="5373216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C</a:t>
            </a:r>
            <a:r>
              <a:rPr lang="en-US" altLang="ko-KR" sz="1400" dirty="0" smtClean="0"/>
              <a:t>-1</a:t>
            </a:r>
            <a:endParaRPr lang="ko-KR" alt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406313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81CB"/>
        </a:solidFill>
        <a:ln w="12700">
          <a:noFill/>
        </a:ln>
      </a:spPr>
      <a:bodyPr vert="horz" wrap="square" lIns="180000" tIns="72000" rIns="180000" bIns="72000" numCol="1" anchor="ctr" anchorCtr="0" compatLnSpc="1">
        <a:prstTxWarp prst="textNoShape">
          <a:avLst/>
        </a:prstTxWarp>
        <a:noAutofit/>
        <a:scene3d>
          <a:camera prst="orthographicFront"/>
          <a:lightRig rig="threePt" dir="t"/>
        </a:scene3d>
        <a:sp3d>
          <a:bevelT w="0" h="0"/>
        </a:sp3d>
      </a:bodyPr>
      <a:lstStyle>
        <a:defPPr algn="ctr">
          <a:defRPr sz="1600" b="1" dirty="0" smtClean="0">
            <a:solidFill>
              <a:schemeClr val="bg1"/>
            </a:solidFill>
            <a:latin typeface="+mn-ea"/>
          </a:defRPr>
        </a:defPPr>
      </a:lstStyle>
    </a:spDef>
    <a:txDef>
      <a:spPr>
        <a:noFill/>
      </a:spPr>
      <a:bodyPr wrap="square" rtlCol="0">
        <a:spAutoFit/>
      </a:bodyPr>
      <a:lstStyle>
        <a:defPPr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22708</TotalTime>
  <Words>791</Words>
  <Application>Microsoft Office PowerPoint</Application>
  <PresentationFormat>사용자 지정</PresentationFormat>
  <Paragraphs>192</Paragraphs>
  <Slides>13</Slides>
  <Notes>13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21" baseType="lpstr">
      <vt:lpstr>굴림</vt:lpstr>
      <vt:lpstr>Arial</vt:lpstr>
      <vt:lpstr>맑은 고딕</vt:lpstr>
      <vt:lpstr>바탕</vt:lpstr>
      <vt:lpstr>Wingdings</vt:lpstr>
      <vt:lpstr>휴먼모음T</vt:lpstr>
      <vt:lpstr>HY헤드라인M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선박 연료탱크 에어벤트 봉쇄장비 개발</dc:title>
  <dc:creator>PYH</dc:creator>
  <cp:lastModifiedBy>kcg</cp:lastModifiedBy>
  <cp:revision>1890</cp:revision>
  <dcterms:created xsi:type="dcterms:W3CDTF">2013-12-17T07:03:44Z</dcterms:created>
  <dcterms:modified xsi:type="dcterms:W3CDTF">2021-09-13T08:31:05Z</dcterms:modified>
</cp:coreProperties>
</file>